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313" r:id="rId7"/>
    <p:sldId id="314" r:id="rId8"/>
    <p:sldId id="315" r:id="rId9"/>
    <p:sldId id="323" r:id="rId10"/>
    <p:sldId id="263" r:id="rId11"/>
    <p:sldId id="261" r:id="rId12"/>
    <p:sldId id="262" r:id="rId13"/>
    <p:sldId id="264" r:id="rId14"/>
    <p:sldId id="266" r:id="rId15"/>
    <p:sldId id="316" r:id="rId16"/>
    <p:sldId id="317" r:id="rId17"/>
    <p:sldId id="324" r:id="rId18"/>
    <p:sldId id="265" r:id="rId19"/>
    <p:sldId id="267" r:id="rId20"/>
    <p:sldId id="325" r:id="rId21"/>
    <p:sldId id="326" r:id="rId22"/>
    <p:sldId id="268" r:id="rId23"/>
    <p:sldId id="269" r:id="rId24"/>
    <p:sldId id="270" r:id="rId25"/>
    <p:sldId id="271" r:id="rId26"/>
    <p:sldId id="327" r:id="rId27"/>
    <p:sldId id="303" r:id="rId28"/>
    <p:sldId id="304" r:id="rId29"/>
    <p:sldId id="305" r:id="rId30"/>
    <p:sldId id="328" r:id="rId31"/>
    <p:sldId id="273" r:id="rId32"/>
    <p:sldId id="329" r:id="rId33"/>
    <p:sldId id="272" r:id="rId34"/>
    <p:sldId id="275" r:id="rId35"/>
    <p:sldId id="276" r:id="rId36"/>
    <p:sldId id="277" r:id="rId37"/>
    <p:sldId id="278" r:id="rId38"/>
    <p:sldId id="279" r:id="rId39"/>
    <p:sldId id="280" r:id="rId40"/>
    <p:sldId id="274" r:id="rId41"/>
    <p:sldId id="281" r:id="rId42"/>
    <p:sldId id="282" r:id="rId43"/>
    <p:sldId id="283" r:id="rId44"/>
    <p:sldId id="285" r:id="rId45"/>
    <p:sldId id="286" r:id="rId46"/>
    <p:sldId id="287" r:id="rId47"/>
    <p:sldId id="288" r:id="rId48"/>
    <p:sldId id="284" r:id="rId49"/>
    <p:sldId id="289" r:id="rId50"/>
    <p:sldId id="290" r:id="rId51"/>
    <p:sldId id="291" r:id="rId52"/>
    <p:sldId id="292" r:id="rId53"/>
    <p:sldId id="299" r:id="rId54"/>
    <p:sldId id="293" r:id="rId55"/>
    <p:sldId id="294" r:id="rId56"/>
    <p:sldId id="296" r:id="rId57"/>
    <p:sldId id="298" r:id="rId58"/>
    <p:sldId id="295" r:id="rId59"/>
    <p:sldId id="297" r:id="rId60"/>
    <p:sldId id="300" r:id="rId61"/>
    <p:sldId id="301" r:id="rId62"/>
    <p:sldId id="302" r:id="rId63"/>
    <p:sldId id="330" r:id="rId64"/>
    <p:sldId id="331" r:id="rId65"/>
    <p:sldId id="332" r:id="rId66"/>
    <p:sldId id="333" r:id="rId67"/>
    <p:sldId id="334" r:id="rId68"/>
    <p:sldId id="335" r:id="rId69"/>
    <p:sldId id="336" r:id="rId70"/>
    <p:sldId id="337" r:id="rId71"/>
    <p:sldId id="338" r:id="rId72"/>
    <p:sldId id="307" r:id="rId73"/>
    <p:sldId id="322" r:id="rId7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0" d="100"/>
          <a:sy n="60" d="100"/>
        </p:scale>
        <p:origin x="1412"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D7338E3B-0D5F-45A2-BD73-2BC397B4B6BC}" type="datetimeFigureOut">
              <a:rPr lang="zh-CN" altLang="en-US" smtClean="0"/>
              <a:t>2020/5/21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61D61E8-B9C7-4E3F-8B11-AC827D5B269A}" type="slidenum">
              <a:rPr lang="zh-CN" altLang="en-US" smtClean="0"/>
              <a:t>‹#›</a:t>
            </a:fld>
            <a:endParaRPr lang="zh-CN" altLang="en-US"/>
          </a:p>
        </p:txBody>
      </p:sp>
    </p:spTree>
    <p:extLst>
      <p:ext uri="{BB962C8B-B14F-4D97-AF65-F5344CB8AC3E}">
        <p14:creationId xmlns:p14="http://schemas.microsoft.com/office/powerpoint/2010/main" val="1072646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7338E3B-0D5F-45A2-BD73-2BC397B4B6BC}" type="datetimeFigureOut">
              <a:rPr lang="zh-CN" altLang="en-US" smtClean="0"/>
              <a:t>2020/5/21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61D61E8-B9C7-4E3F-8B11-AC827D5B269A}" type="slidenum">
              <a:rPr lang="zh-CN" altLang="en-US" smtClean="0"/>
              <a:t>‹#›</a:t>
            </a:fld>
            <a:endParaRPr lang="zh-CN" altLang="en-US"/>
          </a:p>
        </p:txBody>
      </p:sp>
    </p:spTree>
    <p:extLst>
      <p:ext uri="{BB962C8B-B14F-4D97-AF65-F5344CB8AC3E}">
        <p14:creationId xmlns:p14="http://schemas.microsoft.com/office/powerpoint/2010/main" val="3752998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7338E3B-0D5F-45A2-BD73-2BC397B4B6BC}" type="datetimeFigureOut">
              <a:rPr lang="zh-CN" altLang="en-US" smtClean="0"/>
              <a:t>2020/5/21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61D61E8-B9C7-4E3F-8B11-AC827D5B269A}" type="slidenum">
              <a:rPr lang="zh-CN" altLang="en-US" smtClean="0"/>
              <a:t>‹#›</a:t>
            </a:fld>
            <a:endParaRPr lang="zh-CN" altLang="en-US"/>
          </a:p>
        </p:txBody>
      </p:sp>
    </p:spTree>
    <p:extLst>
      <p:ext uri="{BB962C8B-B14F-4D97-AF65-F5344CB8AC3E}">
        <p14:creationId xmlns:p14="http://schemas.microsoft.com/office/powerpoint/2010/main" val="36141295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正文">
    <p:bg>
      <p:bgPr>
        <a:solidFill>
          <a:schemeClr val="bg1"/>
        </a:solidFill>
        <a:effectLst/>
      </p:bgPr>
    </p:bg>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26" y="0"/>
            <a:ext cx="9144000" cy="1147779"/>
          </a:xfrm>
          <a:prstGeom prst="rect">
            <a:avLst/>
          </a:prstGeom>
        </p:spPr>
      </p:pic>
      <p:cxnSp>
        <p:nvCxnSpPr>
          <p:cNvPr id="10" name="直接连接符 9"/>
          <p:cNvCxnSpPr/>
          <p:nvPr userDrawn="1"/>
        </p:nvCxnSpPr>
        <p:spPr>
          <a:xfrm>
            <a:off x="-26126" y="1150937"/>
            <a:ext cx="9180000" cy="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0" y="1265858"/>
            <a:ext cx="9132026" cy="5020642"/>
          </a:xfrm>
        </p:spPr>
        <p:txBody>
          <a:bodyPr/>
          <a:lstStyle>
            <a:lvl1pPr marL="252000" indent="-288000">
              <a:lnSpc>
                <a:spcPts val="3600"/>
              </a:lnSpc>
              <a:spcBef>
                <a:spcPts val="600"/>
              </a:spcBef>
              <a:spcAft>
                <a:spcPts val="600"/>
              </a:spcAft>
              <a:buClr>
                <a:srgbClr val="FF00FF"/>
              </a:buClr>
              <a:buFont typeface="Wingdings" panose="05000000000000000000" pitchFamily="2" charset="2"/>
              <a:buChar char="u"/>
              <a:defRPr b="1">
                <a:latin typeface="+mn-ea"/>
                <a:ea typeface="+mn-ea"/>
              </a:defRPr>
            </a:lvl1pPr>
            <a:lvl2pPr marL="685800" indent="-228600">
              <a:lnSpc>
                <a:spcPts val="3600"/>
              </a:lnSpc>
              <a:spcBef>
                <a:spcPts val="0"/>
              </a:spcBef>
              <a:spcAft>
                <a:spcPts val="0"/>
              </a:spcAft>
              <a:buClr>
                <a:srgbClr val="0000FF"/>
              </a:buClr>
              <a:buFont typeface="Wingdings" panose="05000000000000000000" pitchFamily="2" charset="2"/>
              <a:buChar char="Ø"/>
              <a:defRPr sz="2400" b="1">
                <a:latin typeface="+mn-ea"/>
                <a:ea typeface="+mn-ea"/>
              </a:defRPr>
            </a:lvl2pPr>
            <a:lvl3pPr marL="1143000" indent="-228600">
              <a:lnSpc>
                <a:spcPts val="3600"/>
              </a:lnSpc>
              <a:spcBef>
                <a:spcPts val="0"/>
              </a:spcBef>
              <a:spcAft>
                <a:spcPts val="0"/>
              </a:spcAft>
              <a:buClr>
                <a:srgbClr val="7030A0"/>
              </a:buClr>
              <a:buFont typeface="Wingdings" panose="05000000000000000000" pitchFamily="2" charset="2"/>
              <a:buChar char="n"/>
              <a:defRPr sz="2400" b="1">
                <a:latin typeface="+mn-ea"/>
                <a:ea typeface="+mn-ea"/>
              </a:defRPr>
            </a:lvl3pPr>
            <a:lvl4pPr marL="1600200" indent="-228600">
              <a:lnSpc>
                <a:spcPts val="3600"/>
              </a:lnSpc>
              <a:spcBef>
                <a:spcPts val="0"/>
              </a:spcBef>
              <a:spcAft>
                <a:spcPts val="0"/>
              </a:spcAft>
              <a:buFont typeface="Wingdings" panose="05000000000000000000" pitchFamily="2" charset="2"/>
              <a:buChar char="ü"/>
              <a:defRPr sz="2400" b="1">
                <a:latin typeface="+mn-ea"/>
                <a:ea typeface="+mn-ea"/>
              </a:defRPr>
            </a:lvl4pPr>
            <a:lvl5pPr>
              <a:lnSpc>
                <a:spcPts val="3600"/>
              </a:lnSpc>
              <a:spcBef>
                <a:spcPts val="0"/>
              </a:spcBef>
              <a:spcAft>
                <a:spcPts val="0"/>
              </a:spcAft>
              <a:defRPr sz="2400" b="1">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cxnSp>
        <p:nvCxnSpPr>
          <p:cNvPr id="13" name="直接连接符 12"/>
          <p:cNvCxnSpPr/>
          <p:nvPr userDrawn="1"/>
        </p:nvCxnSpPr>
        <p:spPr>
          <a:xfrm>
            <a:off x="-17419" y="6398227"/>
            <a:ext cx="9180000" cy="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413498"/>
            <a:ext cx="9144000" cy="444501"/>
          </a:xfrm>
          <a:prstGeom prst="rect">
            <a:avLst/>
          </a:prstGeom>
        </p:spPr>
      </p:pic>
      <p:sp>
        <p:nvSpPr>
          <p:cNvPr id="2" name="Title 1"/>
          <p:cNvSpPr>
            <a:spLocks noGrp="1"/>
          </p:cNvSpPr>
          <p:nvPr>
            <p:ph type="title"/>
          </p:nvPr>
        </p:nvSpPr>
        <p:spPr>
          <a:xfrm>
            <a:off x="22797" y="12700"/>
            <a:ext cx="9121203" cy="1138237"/>
          </a:xfrm>
        </p:spPr>
        <p:txBody>
          <a:bodyPr/>
          <a:lstStyle>
            <a:lvl1pPr>
              <a:defRPr b="1">
                <a:solidFill>
                  <a:schemeClr val="bg1"/>
                </a:solidFill>
                <a:latin typeface="+mj-ea"/>
                <a:ea typeface="+mj-ea"/>
              </a:defRPr>
            </a:lvl1pPr>
          </a:lstStyle>
          <a:p>
            <a:r>
              <a:rPr lang="zh-CN" altLang="en-US" dirty="0"/>
              <a:t>单击此处编辑母版标题样式</a:t>
            </a:r>
            <a:endParaRPr lang="en-US" dirty="0"/>
          </a:p>
        </p:txBody>
      </p:sp>
      <p:sp>
        <p:nvSpPr>
          <p:cNvPr id="4" name="文本框 3">
            <a:extLst>
              <a:ext uri="{FF2B5EF4-FFF2-40B4-BE49-F238E27FC236}">
                <a16:creationId xmlns:a16="http://schemas.microsoft.com/office/drawing/2014/main" id="{3BC32C35-C574-451D-901C-921A862F9238}"/>
              </a:ext>
            </a:extLst>
          </p:cNvPr>
          <p:cNvSpPr txBox="1"/>
          <p:nvPr userDrawn="1"/>
        </p:nvSpPr>
        <p:spPr>
          <a:xfrm>
            <a:off x="7974419" y="95692"/>
            <a:ext cx="1169581" cy="400110"/>
          </a:xfrm>
          <a:prstGeom prst="rect">
            <a:avLst/>
          </a:prstGeom>
          <a:noFill/>
        </p:spPr>
        <p:txBody>
          <a:bodyPr wrap="square" rtlCol="0">
            <a:spAutoFit/>
          </a:bodyPr>
          <a:lstStyle/>
          <a:p>
            <a:r>
              <a:rPr lang="en-US" altLang="zh-CN" sz="2000" b="1" dirty="0">
                <a:solidFill>
                  <a:schemeClr val="bg1"/>
                </a:solidFill>
              </a:rPr>
              <a:t>PPT9-</a:t>
            </a:r>
            <a:fld id="{20645B9C-AF4E-40E5-AD54-FA47F7D77C1C}" type="slidenum">
              <a:rPr lang="zh-CN" altLang="en-US" sz="2000" b="1" smtClean="0">
                <a:solidFill>
                  <a:schemeClr val="bg1"/>
                </a:solidFill>
              </a:rPr>
              <a:t>‹#›</a:t>
            </a:fld>
            <a:endParaRPr lang="zh-CN" altLang="en-US" sz="2000" b="1" dirty="0">
              <a:solidFill>
                <a:schemeClr val="bg1"/>
              </a:solidFill>
            </a:endParaRPr>
          </a:p>
        </p:txBody>
      </p:sp>
    </p:spTree>
    <p:extLst>
      <p:ext uri="{BB962C8B-B14F-4D97-AF65-F5344CB8AC3E}">
        <p14:creationId xmlns:p14="http://schemas.microsoft.com/office/powerpoint/2010/main" val="3008317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D7338E3B-0D5F-45A2-BD73-2BC397B4B6BC}" type="datetimeFigureOut">
              <a:rPr lang="zh-CN" altLang="en-US" smtClean="0"/>
              <a:t>2020/5/21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61D61E8-B9C7-4E3F-8B11-AC827D5B269A}" type="slidenum">
              <a:rPr lang="zh-CN" altLang="en-US" smtClean="0"/>
              <a:t>‹#›</a:t>
            </a:fld>
            <a:endParaRPr lang="zh-CN" altLang="en-US"/>
          </a:p>
        </p:txBody>
      </p:sp>
    </p:spTree>
    <p:extLst>
      <p:ext uri="{BB962C8B-B14F-4D97-AF65-F5344CB8AC3E}">
        <p14:creationId xmlns:p14="http://schemas.microsoft.com/office/powerpoint/2010/main" val="2554182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D7338E3B-0D5F-45A2-BD73-2BC397B4B6BC}" type="datetimeFigureOut">
              <a:rPr lang="zh-CN" altLang="en-US" smtClean="0"/>
              <a:t>2020/5/21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61D61E8-B9C7-4E3F-8B11-AC827D5B269A}" type="slidenum">
              <a:rPr lang="zh-CN" altLang="en-US" smtClean="0"/>
              <a:t>‹#›</a:t>
            </a:fld>
            <a:endParaRPr lang="zh-CN" altLang="en-US"/>
          </a:p>
        </p:txBody>
      </p:sp>
    </p:spTree>
    <p:extLst>
      <p:ext uri="{BB962C8B-B14F-4D97-AF65-F5344CB8AC3E}">
        <p14:creationId xmlns:p14="http://schemas.microsoft.com/office/powerpoint/2010/main" val="2196649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D7338E3B-0D5F-45A2-BD73-2BC397B4B6BC}" type="datetimeFigureOut">
              <a:rPr lang="zh-CN" altLang="en-US" smtClean="0"/>
              <a:t>2020/5/21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61D61E8-B9C7-4E3F-8B11-AC827D5B269A}" type="slidenum">
              <a:rPr lang="zh-CN" altLang="en-US" smtClean="0"/>
              <a:t>‹#›</a:t>
            </a:fld>
            <a:endParaRPr lang="zh-CN" altLang="en-US"/>
          </a:p>
        </p:txBody>
      </p:sp>
    </p:spTree>
    <p:extLst>
      <p:ext uri="{BB962C8B-B14F-4D97-AF65-F5344CB8AC3E}">
        <p14:creationId xmlns:p14="http://schemas.microsoft.com/office/powerpoint/2010/main" val="729719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7338E3B-0D5F-45A2-BD73-2BC397B4B6BC}" type="datetimeFigureOut">
              <a:rPr lang="zh-CN" altLang="en-US" smtClean="0"/>
              <a:t>2020/5/21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F61D61E8-B9C7-4E3F-8B11-AC827D5B269A}" type="slidenum">
              <a:rPr lang="zh-CN" altLang="en-US" smtClean="0"/>
              <a:t>‹#›</a:t>
            </a:fld>
            <a:endParaRPr lang="zh-CN" altLang="en-US"/>
          </a:p>
        </p:txBody>
      </p:sp>
    </p:spTree>
    <p:extLst>
      <p:ext uri="{BB962C8B-B14F-4D97-AF65-F5344CB8AC3E}">
        <p14:creationId xmlns:p14="http://schemas.microsoft.com/office/powerpoint/2010/main" val="1747756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338E3B-0D5F-45A2-BD73-2BC397B4B6BC}" type="datetimeFigureOut">
              <a:rPr lang="zh-CN" altLang="en-US" smtClean="0"/>
              <a:t>2020/5/21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61D61E8-B9C7-4E3F-8B11-AC827D5B269A}" type="slidenum">
              <a:rPr lang="zh-CN" altLang="en-US" smtClean="0"/>
              <a:t>‹#›</a:t>
            </a:fld>
            <a:endParaRPr lang="zh-CN" altLang="en-US"/>
          </a:p>
        </p:txBody>
      </p:sp>
    </p:spTree>
    <p:extLst>
      <p:ext uri="{BB962C8B-B14F-4D97-AF65-F5344CB8AC3E}">
        <p14:creationId xmlns:p14="http://schemas.microsoft.com/office/powerpoint/2010/main" val="3439536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7338E3B-0D5F-45A2-BD73-2BC397B4B6BC}" type="datetimeFigureOut">
              <a:rPr lang="zh-CN" altLang="en-US" smtClean="0"/>
              <a:t>2020/5/21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61D61E8-B9C7-4E3F-8B11-AC827D5B269A}" type="slidenum">
              <a:rPr lang="zh-CN" altLang="en-US" smtClean="0"/>
              <a:t>‹#›</a:t>
            </a:fld>
            <a:endParaRPr lang="zh-CN" altLang="en-US"/>
          </a:p>
        </p:txBody>
      </p:sp>
    </p:spTree>
    <p:extLst>
      <p:ext uri="{BB962C8B-B14F-4D97-AF65-F5344CB8AC3E}">
        <p14:creationId xmlns:p14="http://schemas.microsoft.com/office/powerpoint/2010/main" val="737168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7338E3B-0D5F-45A2-BD73-2BC397B4B6BC}" type="datetimeFigureOut">
              <a:rPr lang="zh-CN" altLang="en-US" smtClean="0"/>
              <a:t>2020/5/21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61D61E8-B9C7-4E3F-8B11-AC827D5B269A}" type="slidenum">
              <a:rPr lang="zh-CN" altLang="en-US" smtClean="0"/>
              <a:t>‹#›</a:t>
            </a:fld>
            <a:endParaRPr lang="zh-CN" altLang="en-US"/>
          </a:p>
        </p:txBody>
      </p:sp>
    </p:spTree>
    <p:extLst>
      <p:ext uri="{BB962C8B-B14F-4D97-AF65-F5344CB8AC3E}">
        <p14:creationId xmlns:p14="http://schemas.microsoft.com/office/powerpoint/2010/main" val="745210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338E3B-0D5F-45A2-BD73-2BC397B4B6BC}" type="datetimeFigureOut">
              <a:rPr lang="zh-CN" altLang="en-US" smtClean="0"/>
              <a:t>2020/5/21</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1D61E8-B9C7-4E3F-8B11-AC827D5B269A}" type="slidenum">
              <a:rPr lang="zh-CN" altLang="en-US" smtClean="0"/>
              <a:t>‹#›</a:t>
            </a:fld>
            <a:endParaRPr lang="zh-CN" altLang="en-US"/>
          </a:p>
        </p:txBody>
      </p:sp>
    </p:spTree>
    <p:extLst>
      <p:ext uri="{BB962C8B-B14F-4D97-AF65-F5344CB8AC3E}">
        <p14:creationId xmlns:p14="http://schemas.microsoft.com/office/powerpoint/2010/main" val="26309140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6.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0.png"/><Relationship Id="rId1" Type="http://schemas.openxmlformats.org/officeDocument/2006/relationships/slideLayout" Target="../slideLayouts/slideLayout2.xml"/><Relationship Id="rId5" Type="http://schemas.openxmlformats.org/officeDocument/2006/relationships/image" Target="../media/image261.png"/><Relationship Id="rId4" Type="http://schemas.openxmlformats.org/officeDocument/2006/relationships/image" Target="../media/image250.png"/></Relationships>
</file>

<file path=ppt/slides/_rels/slide23.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0.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2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61.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0.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0.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5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5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61.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6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4" Type="http://schemas.microsoft.com/office/2007/relationships/hdphoto" Target="../media/hdphoto5.wdp"/></Relationships>
</file>

<file path=ppt/slides/_rels/slide6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6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3760631" y="4533364"/>
            <a:ext cx="4842456" cy="1094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chemeClr val="tx1"/>
                </a:solidFill>
              </a:rPr>
              <a:t>算法分析与设计</a:t>
            </a:r>
          </a:p>
        </p:txBody>
      </p:sp>
    </p:spTree>
    <p:extLst>
      <p:ext uri="{BB962C8B-B14F-4D97-AF65-F5344CB8AC3E}">
        <p14:creationId xmlns:p14="http://schemas.microsoft.com/office/powerpoint/2010/main" val="23705095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normAutofit fontScale="92500" lnSpcReduction="20000"/>
              </a:bodyPr>
              <a:lstStyle/>
              <a:p>
                <a:pPr>
                  <a:lnSpc>
                    <a:spcPct val="150000"/>
                  </a:lnSpc>
                </a:pPr>
                <a:r>
                  <a:rPr lang="zh-CN" altLang="en-US" dirty="0"/>
                  <a:t>线性规划是研究在一组线性不等式或线性等式约束下使得某一线性目标函数取最大（或最小）的极值问题。</a:t>
                </a:r>
                <a:endParaRPr lang="en-US" altLang="zh-CN" dirty="0"/>
              </a:p>
              <a:p>
                <a:pPr>
                  <a:lnSpc>
                    <a:spcPct val="150000"/>
                  </a:lnSpc>
                  <a:spcBef>
                    <a:spcPts val="0"/>
                  </a:spcBef>
                  <a:spcAft>
                    <a:spcPts val="0"/>
                  </a:spcAft>
                </a:pPr>
                <a:r>
                  <a:rPr lang="zh-CN" altLang="en-US" dirty="0"/>
                  <a:t>变量</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𝟏</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𝟐</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𝟑</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𝒏</m:t>
                        </m:r>
                      </m:sub>
                    </m:sSub>
                  </m:oMath>
                </a14:m>
                <a:r>
                  <a:rPr lang="zh-CN" altLang="en-US" dirty="0"/>
                  <a:t>满足所有约束条件的一组值称为线性规划问题的一个</a:t>
                </a:r>
                <a:r>
                  <a:rPr lang="zh-CN" altLang="en-US" dirty="0">
                    <a:solidFill>
                      <a:srgbClr val="FF0000"/>
                    </a:solidFill>
                  </a:rPr>
                  <a:t>可行解</a:t>
                </a:r>
                <a:r>
                  <a:rPr lang="zh-CN" altLang="en-US" dirty="0"/>
                  <a:t>。</a:t>
                </a:r>
                <a:endParaRPr lang="en-US" altLang="zh-CN" dirty="0"/>
              </a:p>
              <a:p>
                <a:pPr>
                  <a:lnSpc>
                    <a:spcPct val="150000"/>
                  </a:lnSpc>
                  <a:spcBef>
                    <a:spcPts val="0"/>
                  </a:spcBef>
                  <a:spcAft>
                    <a:spcPts val="0"/>
                  </a:spcAft>
                </a:pPr>
                <a:r>
                  <a:rPr lang="zh-CN" altLang="en-US" dirty="0"/>
                  <a:t>所有可行解构成的集合称为线性规划问题的</a:t>
                </a:r>
                <a:r>
                  <a:rPr lang="zh-CN" altLang="en-US" dirty="0">
                    <a:solidFill>
                      <a:srgbClr val="FF0000"/>
                    </a:solidFill>
                  </a:rPr>
                  <a:t>可行区域</a:t>
                </a:r>
                <a:r>
                  <a:rPr lang="zh-CN" altLang="en-US" dirty="0"/>
                  <a:t>。</a:t>
                </a:r>
                <a:endParaRPr lang="en-US" altLang="zh-CN" dirty="0"/>
              </a:p>
              <a:p>
                <a:pPr>
                  <a:lnSpc>
                    <a:spcPct val="150000"/>
                  </a:lnSpc>
                  <a:spcBef>
                    <a:spcPts val="0"/>
                  </a:spcBef>
                  <a:spcAft>
                    <a:spcPts val="0"/>
                  </a:spcAft>
                </a:pPr>
                <a:r>
                  <a:rPr lang="zh-CN" altLang="en-US" dirty="0"/>
                  <a:t>使目标函数取得极值的可行解称为</a:t>
                </a:r>
                <a:r>
                  <a:rPr lang="zh-CN" altLang="en-US" dirty="0">
                    <a:solidFill>
                      <a:srgbClr val="FF0000"/>
                    </a:solidFill>
                  </a:rPr>
                  <a:t>最优解</a:t>
                </a:r>
                <a:r>
                  <a:rPr lang="zh-CN" altLang="en-US" dirty="0"/>
                  <a:t>。</a:t>
                </a:r>
                <a:endParaRPr lang="en-US" altLang="zh-CN" dirty="0"/>
              </a:p>
              <a:p>
                <a:pPr>
                  <a:lnSpc>
                    <a:spcPct val="150000"/>
                  </a:lnSpc>
                  <a:spcBef>
                    <a:spcPts val="0"/>
                  </a:spcBef>
                  <a:spcAft>
                    <a:spcPts val="0"/>
                  </a:spcAft>
                </a:pPr>
                <a:r>
                  <a:rPr lang="zh-CN" altLang="en-US" dirty="0"/>
                  <a:t>在最优解处目标函数的值称为</a:t>
                </a:r>
                <a:r>
                  <a:rPr lang="zh-CN" altLang="en-US" dirty="0">
                    <a:solidFill>
                      <a:srgbClr val="FF0000"/>
                    </a:solidFill>
                  </a:rPr>
                  <a:t>最优值</a:t>
                </a:r>
                <a:r>
                  <a:rPr lang="zh-CN" altLang="en-US" dirty="0"/>
                  <a:t>。</a:t>
                </a:r>
                <a:endParaRPr lang="en-US" altLang="zh-CN" dirty="0"/>
              </a:p>
              <a:p>
                <a:pPr>
                  <a:lnSpc>
                    <a:spcPct val="150000"/>
                  </a:lnSpc>
                  <a:spcBef>
                    <a:spcPts val="0"/>
                  </a:spcBef>
                  <a:spcAft>
                    <a:spcPts val="0"/>
                  </a:spcAft>
                </a:pPr>
                <a:r>
                  <a:rPr lang="zh-CN" altLang="en-US" dirty="0"/>
                  <a:t>如果一个线性规划没有可行解，则称该线性规划为不可行的，否则称它是</a:t>
                </a:r>
                <a:r>
                  <a:rPr lang="zh-CN" altLang="en-US" dirty="0">
                    <a:solidFill>
                      <a:srgbClr val="FF0000"/>
                    </a:solidFill>
                  </a:rPr>
                  <a:t>可行</a:t>
                </a:r>
                <a:r>
                  <a:rPr lang="zh-CN" altLang="en-US" dirty="0"/>
                  <a:t>的。 </a:t>
                </a:r>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rotWithShape="0">
                <a:blip r:embed="rId2"/>
                <a:stretch>
                  <a:fillRect l="-1001" t="-243" r="-67"/>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pPr algn="ctr"/>
            <a:r>
              <a:rPr lang="zh-CN" altLang="en-US" dirty="0"/>
              <a:t> 线性规划</a:t>
            </a:r>
          </a:p>
        </p:txBody>
      </p:sp>
    </p:spTree>
    <p:extLst>
      <p:ext uri="{BB962C8B-B14F-4D97-AF65-F5344CB8AC3E}">
        <p14:creationId xmlns:p14="http://schemas.microsoft.com/office/powerpoint/2010/main" val="31561472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Autofit/>
          </a:bodyPr>
          <a:lstStyle/>
          <a:p>
            <a:pPr>
              <a:lnSpc>
                <a:spcPts val="3900"/>
              </a:lnSpc>
              <a:spcBef>
                <a:spcPts val="0"/>
              </a:spcBef>
              <a:spcAft>
                <a:spcPts val="0"/>
              </a:spcAft>
            </a:pPr>
            <a:r>
              <a:rPr lang="zh-CN" altLang="en-US" dirty="0"/>
              <a:t>有些情况下，可能不存在最优解。通常有两种情况</a:t>
            </a:r>
            <a:r>
              <a:rPr lang="en-US" altLang="zh-CN" dirty="0"/>
              <a:t>:</a:t>
            </a:r>
          </a:p>
          <a:p>
            <a:pPr lvl="1">
              <a:lnSpc>
                <a:spcPts val="3900"/>
              </a:lnSpc>
            </a:pPr>
            <a:r>
              <a:rPr lang="zh-CN" altLang="en-US" sz="2800" dirty="0"/>
              <a:t>根本没有可行解，即给定的约束条件之间是相互排斥的，</a:t>
            </a:r>
            <a:r>
              <a:rPr lang="zh-CN" altLang="en-US" sz="2800" dirty="0">
                <a:solidFill>
                  <a:srgbClr val="FF0000"/>
                </a:solidFill>
              </a:rPr>
              <a:t>可行区域为空集</a:t>
            </a:r>
            <a:r>
              <a:rPr lang="zh-CN" altLang="en-US" sz="2800" dirty="0"/>
              <a:t>。</a:t>
            </a:r>
            <a:endParaRPr lang="en-US" altLang="zh-CN" sz="2800" dirty="0"/>
          </a:p>
          <a:p>
            <a:pPr lvl="1">
              <a:lnSpc>
                <a:spcPts val="3900"/>
              </a:lnSpc>
            </a:pPr>
            <a:r>
              <a:rPr lang="zh-CN" altLang="en-US" sz="2800" dirty="0"/>
              <a:t>目标函数没有极值，也就是说，在</a:t>
            </a:r>
            <a:r>
              <a:rPr lang="en-US" altLang="zh-CN" sz="2800" dirty="0"/>
              <a:t>n</a:t>
            </a:r>
            <a:r>
              <a:rPr lang="zh-CN" altLang="en-US" sz="2800" dirty="0"/>
              <a:t>维空间中的某个方向上，目标函数值可以无限增大或减少，而仍满足约束条件，此时</a:t>
            </a:r>
            <a:r>
              <a:rPr lang="zh-CN" altLang="en-US" sz="2800" dirty="0">
                <a:solidFill>
                  <a:srgbClr val="FF0000"/>
                </a:solidFill>
              </a:rPr>
              <a:t>目标函数无界</a:t>
            </a:r>
            <a:r>
              <a:rPr lang="zh-CN" altLang="en-US" sz="2800" dirty="0"/>
              <a:t>。</a:t>
            </a:r>
          </a:p>
        </p:txBody>
      </p:sp>
      <p:sp>
        <p:nvSpPr>
          <p:cNvPr id="3" name="标题 2"/>
          <p:cNvSpPr>
            <a:spLocks noGrp="1"/>
          </p:cNvSpPr>
          <p:nvPr>
            <p:ph type="title"/>
          </p:nvPr>
        </p:nvSpPr>
        <p:spPr/>
        <p:txBody>
          <a:bodyPr/>
          <a:lstStyle/>
          <a:p>
            <a:pPr algn="ctr"/>
            <a:r>
              <a:rPr lang="zh-CN" altLang="en-US" dirty="0"/>
              <a:t> 线性规划</a:t>
            </a:r>
          </a:p>
        </p:txBody>
      </p:sp>
    </p:spTree>
    <p:extLst>
      <p:ext uri="{BB962C8B-B14F-4D97-AF65-F5344CB8AC3E}">
        <p14:creationId xmlns:p14="http://schemas.microsoft.com/office/powerpoint/2010/main" val="1047924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pPr marL="23400" lvl="2" indent="0">
                  <a:lnSpc>
                    <a:spcPts val="3500"/>
                  </a:lnSpc>
                  <a:spcBef>
                    <a:spcPts val="600"/>
                  </a:spcBef>
                  <a:spcAft>
                    <a:spcPts val="600"/>
                  </a:spcAft>
                  <a:buClr>
                    <a:srgbClr val="FF00FF"/>
                  </a:buClr>
                  <a:buNone/>
                </a:pPr>
                <a:r>
                  <a:rPr lang="zh-CN" altLang="en-US" sz="2800" dirty="0"/>
                  <a:t>例</a:t>
                </a:r>
                <a:r>
                  <a:rPr lang="en-US" altLang="zh-CN" sz="2800" dirty="0"/>
                  <a:t>2</a:t>
                </a:r>
                <a:r>
                  <a:rPr lang="zh-CN" altLang="en-US" sz="2800" dirty="0"/>
                  <a:t>：</a:t>
                </a:r>
                <a:endParaRPr lang="en-US" altLang="zh-CN" sz="2800" dirty="0"/>
              </a:p>
              <a:p>
                <a:pPr marL="23400" lvl="2" indent="0">
                  <a:lnSpc>
                    <a:spcPts val="3500"/>
                  </a:lnSpc>
                  <a:spcBef>
                    <a:spcPts val="600"/>
                  </a:spcBef>
                  <a:spcAft>
                    <a:spcPts val="600"/>
                  </a:spcAft>
                  <a:buClr>
                    <a:srgbClr val="FF00FF"/>
                  </a:buClr>
                  <a:buNone/>
                </a:pPr>
                <a:r>
                  <a:rPr lang="en-US" altLang="zh-CN" sz="2800" dirty="0"/>
                  <a:t>   </a:t>
                </a:r>
                <a:r>
                  <a:rPr lang="zh-CN" altLang="en-US" sz="2800" dirty="0"/>
                  <a:t>目标函数：</a:t>
                </a:r>
                <a14:m>
                  <m:oMath xmlns:m="http://schemas.openxmlformats.org/officeDocument/2006/math">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𝒙</m:t>
                        </m:r>
                      </m:e>
                      <m:sub>
                        <m:r>
                          <a:rPr lang="en-US" altLang="zh-CN" sz="2800" i="1">
                            <a:solidFill>
                              <a:srgbClr val="FF0000"/>
                            </a:solidFill>
                            <a:latin typeface="Cambria Math" panose="02040503050406030204" pitchFamily="18" charset="0"/>
                          </a:rPr>
                          <m:t>𝟏</m:t>
                        </m:r>
                      </m:sub>
                    </m:sSub>
                    <m:r>
                      <a:rPr lang="en-US" altLang="zh-CN" sz="2800" i="1">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𝒙</m:t>
                        </m:r>
                      </m:e>
                      <m:sub>
                        <m:r>
                          <a:rPr lang="en-US" altLang="zh-CN" sz="2800" i="1">
                            <a:solidFill>
                              <a:srgbClr val="FF0000"/>
                            </a:solidFill>
                            <a:latin typeface="Cambria Math" panose="02040503050406030204" pitchFamily="18" charset="0"/>
                          </a:rPr>
                          <m:t>𝟐</m:t>
                        </m:r>
                      </m:sub>
                    </m:sSub>
                    <m:r>
                      <a:rPr lang="en-US" altLang="zh-CN" sz="2800" b="1" i="1">
                        <a:solidFill>
                          <a:srgbClr val="FF0000"/>
                        </a:solidFill>
                        <a:latin typeface="Cambria Math" panose="02040503050406030204" pitchFamily="18" charset="0"/>
                      </a:rPr>
                      <m:t> </m:t>
                    </m:r>
                    <m:r>
                      <a:rPr lang="en-US" altLang="zh-CN" sz="2800" i="1">
                        <a:solidFill>
                          <a:srgbClr val="FF0000"/>
                        </a:solidFill>
                        <a:latin typeface="Cambria Math" panose="02040503050406030204" pitchFamily="18" charset="0"/>
                      </a:rPr>
                      <m:t>  </m:t>
                    </m:r>
                    <m:r>
                      <a:rPr lang="zh-CN" altLang="en-US" sz="2800" i="1">
                        <a:solidFill>
                          <a:srgbClr val="FF0000"/>
                        </a:solidFill>
                        <a:latin typeface="Cambria Math" panose="02040503050406030204" pitchFamily="18" charset="0"/>
                      </a:rPr>
                      <m:t>最大化</m:t>
                    </m:r>
                  </m:oMath>
                </a14:m>
                <a:endParaRPr lang="en-US" altLang="zh-CN" sz="2800" dirty="0">
                  <a:ea typeface="Cambria Math" panose="02040503050406030204" pitchFamily="18" charset="0"/>
                </a:endParaRPr>
              </a:p>
              <a:p>
                <a:pPr marL="23400" lvl="2" indent="0">
                  <a:lnSpc>
                    <a:spcPts val="3500"/>
                  </a:lnSpc>
                  <a:spcBef>
                    <a:spcPts val="600"/>
                  </a:spcBef>
                  <a:spcAft>
                    <a:spcPts val="600"/>
                  </a:spcAft>
                  <a:buClr>
                    <a:srgbClr val="FF00FF"/>
                  </a:buClr>
                  <a:buNone/>
                </a:pPr>
                <a:r>
                  <a:rPr lang="en-US" altLang="zh-CN" sz="2800" dirty="0">
                    <a:ea typeface="Cambria Math" panose="02040503050406030204" pitchFamily="18" charset="0"/>
                  </a:rPr>
                  <a:t>   </a:t>
                </a:r>
                <a:r>
                  <a:rPr lang="zh-CN" altLang="en-US" sz="2800" dirty="0">
                    <a:latin typeface="楷体" panose="02010609060101010101" pitchFamily="49" charset="-122"/>
                    <a:ea typeface="楷体" panose="02010609060101010101" pitchFamily="49" charset="-122"/>
                  </a:rPr>
                  <a:t>约束条件</a:t>
                </a:r>
                <a:r>
                  <a:rPr lang="zh-CN" altLang="en-US" sz="2800" dirty="0">
                    <a:ea typeface="Cambria Math" panose="02040503050406030204" pitchFamily="18" charset="0"/>
                  </a:rPr>
                  <a:t>：</a:t>
                </a:r>
                <a:endParaRPr lang="en-US" altLang="zh-CN" sz="2800" dirty="0">
                  <a:ea typeface="Cambria Math" panose="02040503050406030204" pitchFamily="18" charset="0"/>
                </a:endParaRPr>
              </a:p>
              <a:p>
                <a:pPr marL="23400" lvl="2" indent="0">
                  <a:lnSpc>
                    <a:spcPts val="3500"/>
                  </a:lnSpc>
                  <a:spcBef>
                    <a:spcPts val="600"/>
                  </a:spcBef>
                  <a:spcAft>
                    <a:spcPts val="600"/>
                  </a:spcAft>
                  <a:buClr>
                    <a:srgbClr val="FF00FF"/>
                  </a:buClr>
                  <a:buNone/>
                </a:pPr>
                <a14:m>
                  <m:oMathPara xmlns:m="http://schemas.openxmlformats.org/officeDocument/2006/math">
                    <m:oMathParaPr>
                      <m:jc m:val="left"/>
                    </m:oMathParaPr>
                    <m:oMath xmlns:m="http://schemas.openxmlformats.org/officeDocument/2006/math">
                      <m:r>
                        <a:rPr lang="en-US" altLang="zh-CN" sz="2800" b="1" i="1" smtClean="0">
                          <a:solidFill>
                            <a:srgbClr val="FF0000"/>
                          </a:solidFill>
                          <a:latin typeface="Cambria Math" panose="02040503050406030204" pitchFamily="18" charset="0"/>
                        </a:rPr>
                        <m:t>         </m:t>
                      </m:r>
                      <m:r>
                        <a:rPr lang="en-US" altLang="zh-CN" sz="2800" i="1" smtClean="0">
                          <a:solidFill>
                            <a:srgbClr val="FF0000"/>
                          </a:solidFill>
                          <a:latin typeface="Cambria Math" panose="02040503050406030204" pitchFamily="18" charset="0"/>
                        </a:rPr>
                        <m:t>4</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𝒙</m:t>
                          </m:r>
                        </m:e>
                        <m:sub>
                          <m:r>
                            <a:rPr lang="en-US" altLang="zh-CN" sz="2800" i="1">
                              <a:solidFill>
                                <a:srgbClr val="FF0000"/>
                              </a:solidFill>
                              <a:latin typeface="Cambria Math" panose="02040503050406030204" pitchFamily="18" charset="0"/>
                            </a:rPr>
                            <m:t>𝟏</m:t>
                          </m:r>
                        </m:sub>
                      </m:sSub>
                      <m:r>
                        <a:rPr lang="en-US" altLang="zh-CN" sz="2800" b="1" i="1" smtClean="0">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𝒙</m:t>
                          </m:r>
                        </m:e>
                        <m:sub>
                          <m:r>
                            <a:rPr lang="en-US" altLang="zh-CN" sz="2800" i="1">
                              <a:solidFill>
                                <a:srgbClr val="FF0000"/>
                              </a:solidFill>
                              <a:latin typeface="Cambria Math" panose="02040503050406030204" pitchFamily="18" charset="0"/>
                            </a:rPr>
                            <m:t>𝟐</m:t>
                          </m:r>
                        </m:sub>
                      </m:sSub>
                      <m:r>
                        <a:rPr lang="en-US" altLang="zh-CN" sz="2800" i="1" smtClean="0">
                          <a:solidFill>
                            <a:srgbClr val="FF0000"/>
                          </a:solidFill>
                          <a:latin typeface="Cambria Math" panose="02040503050406030204" pitchFamily="18" charset="0"/>
                          <a:ea typeface="Cambria Math" panose="02040503050406030204" pitchFamily="18" charset="0"/>
                        </a:rPr>
                        <m:t>≤</m:t>
                      </m:r>
                      <m:r>
                        <a:rPr lang="en-US" altLang="zh-CN" sz="2800" b="1" i="1" smtClean="0">
                          <a:solidFill>
                            <a:srgbClr val="FF0000"/>
                          </a:solidFill>
                          <a:latin typeface="Cambria Math" panose="02040503050406030204" pitchFamily="18" charset="0"/>
                          <a:ea typeface="Cambria Math" panose="02040503050406030204" pitchFamily="18" charset="0"/>
                        </a:rPr>
                        <m:t>𝟖</m:t>
                      </m:r>
                    </m:oMath>
                  </m:oMathPara>
                </a14:m>
                <a:endParaRPr lang="en-US" altLang="zh-CN" sz="2800" b="1" i="1" dirty="0">
                  <a:solidFill>
                    <a:srgbClr val="FF0000"/>
                  </a:solidFill>
                  <a:latin typeface="Cambria Math" panose="02040503050406030204" pitchFamily="18" charset="0"/>
                  <a:ea typeface="Cambria Math" panose="02040503050406030204" pitchFamily="18" charset="0"/>
                </a:endParaRPr>
              </a:p>
              <a:p>
                <a:pPr marL="23400" lvl="2" indent="0">
                  <a:lnSpc>
                    <a:spcPts val="3500"/>
                  </a:lnSpc>
                  <a:spcBef>
                    <a:spcPts val="600"/>
                  </a:spcBef>
                  <a:spcAft>
                    <a:spcPts val="600"/>
                  </a:spcAft>
                  <a:buClr>
                    <a:srgbClr val="FF00FF"/>
                  </a:buClr>
                  <a:buNone/>
                </a:pPr>
                <a:r>
                  <a:rPr lang="en-US" altLang="zh-CN" sz="2800" dirty="0">
                    <a:solidFill>
                      <a:srgbClr val="FF0000"/>
                    </a:solidFill>
                  </a:rPr>
                  <a:t>    </a:t>
                </a:r>
                <a14:m>
                  <m:oMath xmlns:m="http://schemas.openxmlformats.org/officeDocument/2006/math">
                    <m:r>
                      <a:rPr lang="en-US" altLang="zh-CN" sz="2800" i="1" smtClean="0">
                        <a:solidFill>
                          <a:srgbClr val="FF0000"/>
                        </a:solidFill>
                        <a:latin typeface="Cambria Math" panose="02040503050406030204" pitchFamily="18" charset="0"/>
                      </a:rPr>
                      <m:t>2</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𝒙</m:t>
                        </m:r>
                      </m:e>
                      <m:sub>
                        <m:r>
                          <a:rPr lang="en-US" altLang="zh-CN" sz="2800" i="1">
                            <a:solidFill>
                              <a:srgbClr val="FF0000"/>
                            </a:solidFill>
                            <a:latin typeface="Cambria Math" panose="02040503050406030204" pitchFamily="18" charset="0"/>
                          </a:rPr>
                          <m:t>𝟏</m:t>
                        </m:r>
                      </m:sub>
                    </m:sSub>
                    <m:r>
                      <a:rPr lang="en-US" altLang="zh-CN" sz="2800" b="1" i="1" smtClean="0">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𝒙</m:t>
                        </m:r>
                      </m:e>
                      <m:sub>
                        <m:r>
                          <a:rPr lang="en-US" altLang="zh-CN" sz="2800" i="1">
                            <a:solidFill>
                              <a:srgbClr val="FF0000"/>
                            </a:solidFill>
                            <a:latin typeface="Cambria Math" panose="02040503050406030204" pitchFamily="18" charset="0"/>
                          </a:rPr>
                          <m:t>𝟐</m:t>
                        </m:r>
                      </m:sub>
                    </m:sSub>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𝟏𝟎</m:t>
                    </m:r>
                  </m:oMath>
                </a14:m>
                <a:endParaRPr lang="en-US" altLang="zh-CN" sz="2800" i="1" dirty="0">
                  <a:solidFill>
                    <a:srgbClr val="FF0000"/>
                  </a:solidFill>
                  <a:latin typeface="Cambria Math" panose="02040503050406030204" pitchFamily="18" charset="0"/>
                  <a:ea typeface="Cambria Math" panose="02040503050406030204" pitchFamily="18" charset="0"/>
                </a:endParaRPr>
              </a:p>
              <a:p>
                <a:pPr marL="23400" lvl="2" indent="0">
                  <a:lnSpc>
                    <a:spcPts val="3500"/>
                  </a:lnSpc>
                  <a:spcBef>
                    <a:spcPts val="600"/>
                  </a:spcBef>
                  <a:spcAft>
                    <a:spcPts val="600"/>
                  </a:spcAft>
                  <a:buClr>
                    <a:srgbClr val="FF00FF"/>
                  </a:buClr>
                  <a:buNone/>
                </a:pPr>
                <a:r>
                  <a:rPr lang="en-US" altLang="zh-CN" sz="2800" dirty="0">
                    <a:solidFill>
                      <a:srgbClr val="FF0000"/>
                    </a:solidFill>
                  </a:rPr>
                  <a:t>    </a:t>
                </a:r>
                <a14:m>
                  <m:oMath xmlns:m="http://schemas.openxmlformats.org/officeDocument/2006/math">
                    <m:r>
                      <a:rPr lang="en-US" altLang="zh-CN" sz="2800" i="1" smtClean="0">
                        <a:solidFill>
                          <a:srgbClr val="FF0000"/>
                        </a:solidFill>
                        <a:latin typeface="Cambria Math" panose="02040503050406030204" pitchFamily="18" charset="0"/>
                      </a:rPr>
                      <m:t>5</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𝒙</m:t>
                        </m:r>
                      </m:e>
                      <m:sub>
                        <m:r>
                          <a:rPr lang="en-US" altLang="zh-CN" sz="2800" i="1">
                            <a:solidFill>
                              <a:srgbClr val="FF0000"/>
                            </a:solidFill>
                            <a:latin typeface="Cambria Math" panose="02040503050406030204" pitchFamily="18" charset="0"/>
                          </a:rPr>
                          <m:t>𝟏</m:t>
                        </m:r>
                      </m:sub>
                    </m:sSub>
                    <m:r>
                      <a:rPr lang="en-US" altLang="zh-CN" sz="2800" i="1">
                        <a:solidFill>
                          <a:srgbClr val="FF0000"/>
                        </a:solidFill>
                        <a:latin typeface="Cambria Math" panose="02040503050406030204" pitchFamily="18" charset="0"/>
                      </a:rPr>
                      <m:t>−</m:t>
                    </m:r>
                    <m:r>
                      <a:rPr lang="en-US" altLang="zh-CN" sz="2800" b="1" i="1" smtClean="0">
                        <a:solidFill>
                          <a:srgbClr val="FF0000"/>
                        </a:solidFill>
                        <a:latin typeface="Cambria Math" panose="02040503050406030204" pitchFamily="18" charset="0"/>
                      </a:rPr>
                      <m:t>𝟐</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𝒙</m:t>
                        </m:r>
                      </m:e>
                      <m:sub>
                        <m:r>
                          <a:rPr lang="en-US" altLang="zh-CN" sz="2800" i="1">
                            <a:solidFill>
                              <a:srgbClr val="FF0000"/>
                            </a:solidFill>
                            <a:latin typeface="Cambria Math" panose="02040503050406030204" pitchFamily="18" charset="0"/>
                          </a:rPr>
                          <m:t>𝟐</m:t>
                        </m:r>
                      </m:sub>
                    </m:sSub>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b="1" i="1" smtClean="0">
                        <a:solidFill>
                          <a:srgbClr val="FF0000"/>
                        </a:solidFill>
                        <a:latin typeface="Cambria Math" panose="02040503050406030204" pitchFamily="18" charset="0"/>
                        <a:ea typeface="Cambria Math" panose="02040503050406030204" pitchFamily="18" charset="0"/>
                      </a:rPr>
                      <m:t>−</m:t>
                    </m:r>
                    <m:r>
                      <a:rPr lang="en-US" altLang="zh-CN" sz="2800" b="1" i="1" smtClean="0">
                        <a:solidFill>
                          <a:srgbClr val="FF0000"/>
                        </a:solidFill>
                        <a:latin typeface="Cambria Math" panose="02040503050406030204" pitchFamily="18" charset="0"/>
                        <a:ea typeface="Cambria Math" panose="02040503050406030204" pitchFamily="18" charset="0"/>
                      </a:rPr>
                      <m:t>𝟐</m:t>
                    </m:r>
                  </m:oMath>
                </a14:m>
                <a:endParaRPr lang="en-US" altLang="zh-CN" sz="2800" b="1" i="1" dirty="0">
                  <a:solidFill>
                    <a:srgbClr val="FF0000"/>
                  </a:solidFill>
                  <a:latin typeface="Cambria Math" panose="02040503050406030204" pitchFamily="18" charset="0"/>
                  <a:ea typeface="Cambria Math" panose="02040503050406030204" pitchFamily="18" charset="0"/>
                </a:endParaRPr>
              </a:p>
              <a:p>
                <a:pPr marL="23400" lvl="2" indent="0">
                  <a:lnSpc>
                    <a:spcPts val="3500"/>
                  </a:lnSpc>
                  <a:spcBef>
                    <a:spcPts val="600"/>
                  </a:spcBef>
                  <a:spcAft>
                    <a:spcPts val="600"/>
                  </a:spcAft>
                  <a:buClr>
                    <a:srgbClr val="FF00FF"/>
                  </a:buClr>
                  <a:buNone/>
                </a:pPr>
                <a:r>
                  <a:rPr lang="en-US" altLang="zh-CN" sz="2800" dirty="0">
                    <a:solidFill>
                      <a:srgbClr val="FF0000"/>
                    </a:solidFill>
                  </a:rPr>
                  <a:t>    </a:t>
                </a:r>
                <a14:m>
                  <m:oMath xmlns:m="http://schemas.openxmlformats.org/officeDocument/2006/math">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𝒙</m:t>
                        </m:r>
                      </m:e>
                      <m:sub>
                        <m:r>
                          <a:rPr lang="en-US" altLang="zh-CN" sz="2800" i="1">
                            <a:solidFill>
                              <a:srgbClr val="FF0000"/>
                            </a:solidFill>
                            <a:latin typeface="Cambria Math" panose="02040503050406030204" pitchFamily="18" charset="0"/>
                          </a:rPr>
                          <m:t>𝟏</m:t>
                        </m:r>
                      </m:sub>
                    </m:sSub>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𝟎</m:t>
                    </m:r>
                    <m:r>
                      <a:rPr lang="zh-CN" altLang="en-US" sz="2800" i="1">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𝒙</m:t>
                        </m:r>
                      </m:e>
                      <m:sub>
                        <m:r>
                          <a:rPr lang="en-US" altLang="zh-CN" sz="2800" i="1">
                            <a:solidFill>
                              <a:srgbClr val="FF0000"/>
                            </a:solidFill>
                            <a:latin typeface="Cambria Math" panose="02040503050406030204" pitchFamily="18" charset="0"/>
                          </a:rPr>
                          <m:t>𝟐</m:t>
                        </m:r>
                      </m:sub>
                    </m:sSub>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𝟎</m:t>
                    </m:r>
                  </m:oMath>
                </a14:m>
                <a:endParaRPr lang="zh-CN" altLang="en-US" sz="2800"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a:blip r:embed="rId2"/>
                <a:stretch>
                  <a:fillRect l="-1068" t="-194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pPr algn="ctr"/>
            <a:r>
              <a:rPr lang="zh-CN" altLang="en-US" dirty="0"/>
              <a:t> 线性规划</a:t>
            </a:r>
          </a:p>
        </p:txBody>
      </p:sp>
      <p:pic>
        <p:nvPicPr>
          <p:cNvPr id="4" name="图片 3"/>
          <p:cNvPicPr>
            <a:picLocks noChangeAspect="1"/>
          </p:cNvPicPr>
          <p:nvPr/>
        </p:nvPicPr>
        <p:blipFill>
          <a:blip r:embed="rId3"/>
          <a:stretch>
            <a:fillRect/>
          </a:stretch>
        </p:blipFill>
        <p:spPr>
          <a:xfrm>
            <a:off x="5087155" y="1146748"/>
            <a:ext cx="4069724" cy="5258862"/>
          </a:xfrm>
          <a:prstGeom prst="rect">
            <a:avLst/>
          </a:prstGeom>
        </p:spPr>
      </p:pic>
      <p:sp>
        <p:nvSpPr>
          <p:cNvPr id="7" name="矩形 6"/>
          <p:cNvSpPr/>
          <p:nvPr/>
        </p:nvSpPr>
        <p:spPr>
          <a:xfrm>
            <a:off x="3985560" y="5410726"/>
            <a:ext cx="1712890" cy="643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FF0000"/>
                </a:solidFill>
              </a:rPr>
              <a:t>可行区域</a:t>
            </a:r>
          </a:p>
        </p:txBody>
      </p:sp>
      <p:cxnSp>
        <p:nvCxnSpPr>
          <p:cNvPr id="9" name="直接箭头连接符 8"/>
          <p:cNvCxnSpPr/>
          <p:nvPr/>
        </p:nvCxnSpPr>
        <p:spPr>
          <a:xfrm flipV="1">
            <a:off x="5499279" y="5449361"/>
            <a:ext cx="875763" cy="27045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729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44149" y="1410840"/>
            <a:ext cx="3781425" cy="4886325"/>
          </a:xfrm>
          <a:prstGeom prst="rect">
            <a:avLst/>
          </a:prstGeom>
        </p:spPr>
      </p:pic>
      <p:pic>
        <p:nvPicPr>
          <p:cNvPr id="5" name="图片 4"/>
          <p:cNvPicPr>
            <a:picLocks noChangeAspect="1"/>
          </p:cNvPicPr>
          <p:nvPr/>
        </p:nvPicPr>
        <p:blipFill>
          <a:blip r:embed="rId3"/>
          <a:stretch>
            <a:fillRect/>
          </a:stretch>
        </p:blipFill>
        <p:spPr>
          <a:xfrm>
            <a:off x="4962525" y="1163816"/>
            <a:ext cx="4181475" cy="5210175"/>
          </a:xfrm>
          <a:prstGeom prst="rect">
            <a:avLst/>
          </a:prstGeom>
        </p:spPr>
      </p:pic>
      <mc:AlternateContent xmlns:mc="http://schemas.openxmlformats.org/markup-compatibility/2006" xmlns:a14="http://schemas.microsoft.com/office/drawing/2010/main">
        <mc:Choice Requires="a14">
          <p:sp>
            <p:nvSpPr>
              <p:cNvPr id="6" name="矩形 5"/>
              <p:cNvSpPr/>
              <p:nvPr/>
            </p:nvSpPr>
            <p:spPr>
              <a:xfrm>
                <a:off x="3462935" y="2457078"/>
                <a:ext cx="2575775" cy="2076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300"/>
                  </a:lnSpc>
                </a:pPr>
                <a:r>
                  <a:rPr lang="zh-CN" altLang="en-US" sz="2400" b="1" dirty="0">
                    <a:solidFill>
                      <a:srgbClr val="0000CC"/>
                    </a:solidFill>
                  </a:rPr>
                  <a:t>最优解为</a:t>
                </a:r>
                <a:r>
                  <a:rPr lang="en-US" altLang="zh-CN" sz="2400" b="1" dirty="0">
                    <a:solidFill>
                      <a:srgbClr val="0000CC"/>
                    </a:solidFill>
                  </a:rPr>
                  <a:t>:</a:t>
                </a:r>
                <a:endParaRPr lang="en-US" altLang="zh-CN" sz="2400" b="1" i="1" dirty="0">
                  <a:solidFill>
                    <a:srgbClr val="0000CC"/>
                  </a:solidFill>
                  <a:latin typeface="Cambria Math" panose="02040503050406030204" pitchFamily="18" charset="0"/>
                </a:endParaRPr>
              </a:p>
              <a:p>
                <a:pPr>
                  <a:lnSpc>
                    <a:spcPts val="3300"/>
                  </a:lnSpc>
                </a:pPr>
                <a14:m>
                  <m:oMath xmlns:m="http://schemas.openxmlformats.org/officeDocument/2006/math">
                    <m:sSub>
                      <m:sSubPr>
                        <m:ctrlPr>
                          <a:rPr lang="en-US" altLang="zh-CN" sz="2400" b="1" i="1" smtClean="0">
                            <a:solidFill>
                              <a:srgbClr val="0000CC"/>
                            </a:solidFill>
                            <a:latin typeface="Cambria Math" panose="02040503050406030204" pitchFamily="18" charset="0"/>
                          </a:rPr>
                        </m:ctrlPr>
                      </m:sSubPr>
                      <m:e>
                        <m:r>
                          <a:rPr lang="en-US" altLang="zh-CN" sz="2400" b="1" i="1" smtClean="0">
                            <a:solidFill>
                              <a:srgbClr val="0000CC"/>
                            </a:solidFill>
                            <a:latin typeface="Cambria Math" panose="02040503050406030204" pitchFamily="18" charset="0"/>
                          </a:rPr>
                          <m:t> </m:t>
                        </m:r>
                        <m:r>
                          <a:rPr lang="en-US" altLang="zh-CN" sz="2400" b="1" i="1">
                            <a:solidFill>
                              <a:srgbClr val="0000CC"/>
                            </a:solidFill>
                            <a:latin typeface="Cambria Math" panose="02040503050406030204" pitchFamily="18" charset="0"/>
                          </a:rPr>
                          <m:t>𝒙</m:t>
                        </m:r>
                      </m:e>
                      <m:sub>
                        <m:r>
                          <a:rPr lang="en-US" altLang="zh-CN" sz="2400" b="1" i="1">
                            <a:solidFill>
                              <a:srgbClr val="0000CC"/>
                            </a:solidFill>
                            <a:latin typeface="Cambria Math" panose="02040503050406030204" pitchFamily="18" charset="0"/>
                          </a:rPr>
                          <m:t>𝟏</m:t>
                        </m:r>
                      </m:sub>
                    </m:sSub>
                    <m:r>
                      <a:rPr lang="en-US" altLang="zh-CN" sz="2400" b="1" i="1" smtClean="0">
                        <a:solidFill>
                          <a:srgbClr val="0000CC"/>
                        </a:solidFill>
                        <a:latin typeface="Cambria Math" panose="02040503050406030204" pitchFamily="18" charset="0"/>
                      </a:rPr>
                      <m:t>=</m:t>
                    </m:r>
                    <m:r>
                      <a:rPr lang="en-US" altLang="zh-CN" sz="2400" b="1" i="1" smtClean="0">
                        <a:solidFill>
                          <a:srgbClr val="0000CC"/>
                        </a:solidFill>
                        <a:latin typeface="Cambria Math" panose="02040503050406030204" pitchFamily="18" charset="0"/>
                      </a:rPr>
                      <m:t>𝟐</m:t>
                    </m:r>
                    <m:r>
                      <a:rPr lang="en-US" altLang="zh-CN" sz="2400" b="1" i="1" smtClean="0">
                        <a:solidFill>
                          <a:srgbClr val="0000CC"/>
                        </a:solidFill>
                        <a:latin typeface="Cambria Math" panose="02040503050406030204" pitchFamily="18" charset="0"/>
                      </a:rPr>
                      <m:t>,</m:t>
                    </m:r>
                  </m:oMath>
                </a14:m>
                <a:r>
                  <a:rPr lang="en-US" altLang="zh-CN" sz="2400" b="1" i="1" dirty="0">
                    <a:solidFill>
                      <a:srgbClr val="0000CC"/>
                    </a:solidFill>
                    <a:latin typeface="Cambria Math" panose="02040503050406030204" pitchFamily="18" charset="0"/>
                  </a:rPr>
                  <a:t>  </a:t>
                </a:r>
                <a14:m>
                  <m:oMath xmlns:m="http://schemas.openxmlformats.org/officeDocument/2006/math">
                    <m:sSub>
                      <m:sSubPr>
                        <m:ctrlPr>
                          <a:rPr lang="en-US" altLang="zh-CN" sz="2400" b="1" i="1">
                            <a:solidFill>
                              <a:srgbClr val="0000CC"/>
                            </a:solidFill>
                            <a:latin typeface="Cambria Math" panose="02040503050406030204" pitchFamily="18" charset="0"/>
                          </a:rPr>
                        </m:ctrlPr>
                      </m:sSubPr>
                      <m:e>
                        <m:r>
                          <a:rPr lang="en-US" altLang="zh-CN" sz="2400" b="1" i="1">
                            <a:solidFill>
                              <a:srgbClr val="0000CC"/>
                            </a:solidFill>
                            <a:latin typeface="Cambria Math" panose="02040503050406030204" pitchFamily="18" charset="0"/>
                          </a:rPr>
                          <m:t>𝒙</m:t>
                        </m:r>
                      </m:e>
                      <m:sub>
                        <m:r>
                          <a:rPr lang="en-US" altLang="zh-CN" sz="2400" b="1" i="1">
                            <a:solidFill>
                              <a:srgbClr val="0000CC"/>
                            </a:solidFill>
                            <a:latin typeface="Cambria Math" panose="02040503050406030204" pitchFamily="18" charset="0"/>
                          </a:rPr>
                          <m:t>𝟐</m:t>
                        </m:r>
                      </m:sub>
                    </m:sSub>
                    <m:r>
                      <a:rPr lang="en-US" altLang="zh-CN" sz="2400" b="1" i="1" smtClean="0">
                        <a:solidFill>
                          <a:srgbClr val="0000CC"/>
                        </a:solidFill>
                        <a:latin typeface="Cambria Math" panose="02040503050406030204" pitchFamily="18" charset="0"/>
                      </a:rPr>
                      <m:t>=</m:t>
                    </m:r>
                    <m:r>
                      <a:rPr lang="en-US" altLang="zh-CN" sz="2400" b="1" i="1" smtClean="0">
                        <a:solidFill>
                          <a:srgbClr val="0000CC"/>
                        </a:solidFill>
                        <a:latin typeface="Cambria Math" panose="02040503050406030204" pitchFamily="18" charset="0"/>
                      </a:rPr>
                      <m:t>𝟔</m:t>
                    </m:r>
                    <m:r>
                      <a:rPr lang="en-US" altLang="zh-CN" sz="2400" b="1" i="1" smtClean="0">
                        <a:solidFill>
                          <a:srgbClr val="0000CC"/>
                        </a:solidFill>
                        <a:latin typeface="Cambria Math" panose="02040503050406030204" pitchFamily="18" charset="0"/>
                      </a:rPr>
                      <m:t>,</m:t>
                    </m:r>
                  </m:oMath>
                </a14:m>
                <a:endParaRPr lang="en-US" altLang="zh-CN" sz="2400" b="1" i="1" dirty="0">
                  <a:solidFill>
                    <a:srgbClr val="0000CC"/>
                  </a:solidFill>
                  <a:latin typeface="Cambria Math" panose="02040503050406030204" pitchFamily="18" charset="0"/>
                </a:endParaRPr>
              </a:p>
              <a:p>
                <a:pPr>
                  <a:lnSpc>
                    <a:spcPts val="3300"/>
                  </a:lnSpc>
                </a:pPr>
                <a14:m>
                  <m:oMath xmlns:m="http://schemas.openxmlformats.org/officeDocument/2006/math">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 </m:t>
                        </m:r>
                        <m:r>
                          <a:rPr lang="en-US" altLang="zh-CN" sz="2400" b="1" i="1">
                            <a:solidFill>
                              <a:srgbClr val="FF0000"/>
                            </a:solidFill>
                            <a:latin typeface="Cambria Math" panose="02040503050406030204" pitchFamily="18" charset="0"/>
                          </a:rPr>
                          <m:t>𝒙</m:t>
                        </m:r>
                      </m:e>
                      <m:sub>
                        <m:r>
                          <a:rPr lang="en-US" altLang="zh-CN" sz="2400" b="1" i="1">
                            <a:solidFill>
                              <a:srgbClr val="FF0000"/>
                            </a:solidFill>
                            <a:latin typeface="Cambria Math" panose="02040503050406030204" pitchFamily="18" charset="0"/>
                          </a:rPr>
                          <m:t>𝟏</m:t>
                        </m:r>
                      </m:sub>
                    </m:sSub>
                    <m:r>
                      <a:rPr lang="en-US" altLang="zh-CN" sz="2400" b="1" i="1">
                        <a:solidFill>
                          <a:srgbClr val="FF0000"/>
                        </a:solidFill>
                        <a:latin typeface="Cambria Math" panose="02040503050406030204" pitchFamily="18" charset="0"/>
                      </a:rPr>
                      <m:t>+</m:t>
                    </m:r>
                    <m:sSub>
                      <m:sSubPr>
                        <m:ctrlPr>
                          <a:rPr lang="en-US" altLang="zh-CN" sz="2400" b="1" i="1">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𝒙</m:t>
                        </m:r>
                      </m:e>
                      <m:sub>
                        <m:r>
                          <a:rPr lang="en-US" altLang="zh-CN" sz="2400" b="1" i="1">
                            <a:solidFill>
                              <a:srgbClr val="FF0000"/>
                            </a:solidFill>
                            <a:latin typeface="Cambria Math" panose="02040503050406030204" pitchFamily="18" charset="0"/>
                          </a:rPr>
                          <m:t>𝟐</m:t>
                        </m:r>
                      </m:sub>
                    </m:sSub>
                  </m:oMath>
                </a14:m>
                <a:r>
                  <a:rPr lang="zh-CN" altLang="en-US" sz="2400" b="1" dirty="0">
                    <a:solidFill>
                      <a:srgbClr val="FF0000"/>
                    </a:solidFill>
                  </a:rPr>
                  <a:t>的最大（优）值</a:t>
                </a:r>
                <a:r>
                  <a:rPr lang="zh-CN" altLang="en-US" sz="2400" b="1" dirty="0">
                    <a:solidFill>
                      <a:srgbClr val="FF0000"/>
                    </a:solidFill>
                    <a:latin typeface="Arial" panose="020B0604020202020204" pitchFamily="34" charset="0"/>
                    <a:cs typeface="Arial" panose="020B0604020202020204" pitchFamily="34" charset="0"/>
                  </a:rPr>
                  <a:t>为</a:t>
                </a:r>
                <a:r>
                  <a:rPr lang="en-US" altLang="zh-CN" sz="2400" b="1" dirty="0">
                    <a:solidFill>
                      <a:srgbClr val="FF0000"/>
                    </a:solidFill>
                    <a:latin typeface="Arial" panose="020B0604020202020204" pitchFamily="34" charset="0"/>
                    <a:cs typeface="Arial" panose="020B0604020202020204" pitchFamily="34" charset="0"/>
                  </a:rPr>
                  <a:t>:8</a:t>
                </a:r>
                <a:endParaRPr lang="zh-CN" altLang="en-US" sz="2400" b="1" dirty="0">
                  <a:solidFill>
                    <a:srgbClr val="FF0000"/>
                  </a:solidFill>
                  <a:latin typeface="Arial" panose="020B0604020202020204" pitchFamily="34" charset="0"/>
                  <a:cs typeface="Arial" panose="020B0604020202020204" pitchFamily="34"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3462935" y="2457078"/>
                <a:ext cx="2575775" cy="2076285"/>
              </a:xfrm>
              <a:prstGeom prst="rect">
                <a:avLst/>
              </a:prstGeom>
              <a:blipFill rotWithShape="0">
                <a:blip r:embed="rId4"/>
                <a:stretch>
                  <a:fillRect l="-3546"/>
                </a:stretch>
              </a:blipFill>
              <a:ln>
                <a:noFill/>
              </a:ln>
            </p:spPr>
            <p:txBody>
              <a:bodyPr/>
              <a:lstStyle/>
              <a:p>
                <a:r>
                  <a:rPr lang="zh-CN" altLang="en-US">
                    <a:noFill/>
                  </a:rPr>
                  <a:t> </a:t>
                </a:r>
              </a:p>
            </p:txBody>
          </p:sp>
        </mc:Fallback>
      </mc:AlternateContent>
      <p:cxnSp>
        <p:nvCxnSpPr>
          <p:cNvPr id="7" name="直接箭头连接符 6"/>
          <p:cNvCxnSpPr/>
          <p:nvPr/>
        </p:nvCxnSpPr>
        <p:spPr>
          <a:xfrm>
            <a:off x="5679583" y="3103808"/>
            <a:ext cx="1021590" cy="30630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矩形 9"/>
              <p:cNvSpPr/>
              <p:nvPr/>
            </p:nvSpPr>
            <p:spPr>
              <a:xfrm>
                <a:off x="6190378" y="1625981"/>
                <a:ext cx="2953622" cy="1015663"/>
              </a:xfrm>
              <a:prstGeom prst="rect">
                <a:avLst/>
              </a:prstGeom>
              <a:solidFill>
                <a:schemeClr val="bg1"/>
              </a:solidFill>
              <a:ln>
                <a:solidFill>
                  <a:schemeClr val="bg1"/>
                </a:solidFill>
              </a:ln>
            </p:spPr>
            <p:txBody>
              <a:bodyPr wrap="square">
                <a:spAutoFit/>
              </a:bodyPr>
              <a:lstStyle/>
              <a:p>
                <a:r>
                  <a:rPr lang="zh-CN" altLang="zh-CN" sz="2000" b="1" dirty="0">
                    <a:latin typeface="Arial" panose="020B0604020202020204" pitchFamily="34" charset="0"/>
                    <a:cs typeface="Arial" panose="020B0604020202020204" pitchFamily="34" charset="0"/>
                  </a:rPr>
                  <a:t>直线</a:t>
                </a:r>
                <a14:m>
                  <m:oMath xmlns:m="http://schemas.openxmlformats.org/officeDocument/2006/math">
                    <m:r>
                      <a:rPr lang="en-US" altLang="zh-CN" sz="2000" b="1" i="1" dirty="0" smtClean="0">
                        <a:latin typeface="Cambria Math" panose="02040503050406030204" pitchFamily="18" charset="0"/>
                        <a:cs typeface="Arial" panose="020B0604020202020204" pitchFamily="34" charset="0"/>
                      </a:rPr>
                      <m:t>𝒛</m:t>
                    </m:r>
                    <m:r>
                      <a:rPr lang="en-US" altLang="zh-CN" sz="2000" b="1" i="1" dirty="0" smtClean="0">
                        <a:latin typeface="Cambria Math" panose="02040503050406030204" pitchFamily="18" charset="0"/>
                        <a:cs typeface="Arial" panose="020B0604020202020204" pitchFamily="34" charset="0"/>
                      </a:rPr>
                      <m:t>=</m:t>
                    </m:r>
                    <m:r>
                      <a:rPr lang="en-US" altLang="zh-CN" sz="2000" b="1" i="1" dirty="0" smtClean="0">
                        <a:latin typeface="Cambria Math" panose="02040503050406030204" pitchFamily="18" charset="0"/>
                        <a:cs typeface="Arial" panose="020B0604020202020204" pitchFamily="34" charset="0"/>
                      </a:rPr>
                      <m:t>𝒙</m:t>
                    </m:r>
                    <m:r>
                      <a:rPr lang="en-US" altLang="zh-CN" sz="2000" b="1" i="1" baseline="-25000" dirty="0">
                        <a:latin typeface="Cambria Math" panose="02040503050406030204" pitchFamily="18" charset="0"/>
                        <a:cs typeface="Arial" panose="020B0604020202020204" pitchFamily="34" charset="0"/>
                      </a:rPr>
                      <m:t>𝟏</m:t>
                    </m:r>
                    <m:r>
                      <a:rPr lang="en-US" altLang="zh-CN" sz="2000" b="1" i="1" dirty="0">
                        <a:latin typeface="Cambria Math" panose="02040503050406030204" pitchFamily="18" charset="0"/>
                        <a:cs typeface="Arial" panose="020B0604020202020204" pitchFamily="34" charset="0"/>
                      </a:rPr>
                      <m:t>+</m:t>
                    </m:r>
                    <m:r>
                      <a:rPr lang="en-US" altLang="zh-CN" sz="2000" b="1" i="1" dirty="0">
                        <a:latin typeface="Cambria Math" panose="02040503050406030204" pitchFamily="18" charset="0"/>
                        <a:cs typeface="Arial" panose="020B0604020202020204" pitchFamily="34" charset="0"/>
                      </a:rPr>
                      <m:t>𝒙</m:t>
                    </m:r>
                    <m:r>
                      <a:rPr lang="en-US" altLang="zh-CN" sz="2000" b="1" i="1" baseline="-25000" dirty="0">
                        <a:latin typeface="Cambria Math" panose="02040503050406030204" pitchFamily="18" charset="0"/>
                        <a:cs typeface="Arial" panose="020B0604020202020204" pitchFamily="34" charset="0"/>
                      </a:rPr>
                      <m:t>𝟐</m:t>
                    </m:r>
                  </m:oMath>
                </a14:m>
                <a:r>
                  <a:rPr lang="zh-CN" altLang="zh-CN" sz="2000" b="1" dirty="0">
                    <a:latin typeface="Arial" panose="020B0604020202020204" pitchFamily="34" charset="0"/>
                    <a:cs typeface="Arial" panose="020B0604020202020204" pitchFamily="34" charset="0"/>
                  </a:rPr>
                  <a:t>与可行区域的交集是目标函数值为</a:t>
                </a:r>
                <a14:m>
                  <m:oMath xmlns:m="http://schemas.openxmlformats.org/officeDocument/2006/math">
                    <m:r>
                      <a:rPr lang="en-US" altLang="zh-CN" sz="2000" b="1" i="1" dirty="0" smtClean="0">
                        <a:latin typeface="Cambria Math" panose="02040503050406030204" pitchFamily="18" charset="0"/>
                        <a:cs typeface="Arial" panose="020B0604020202020204" pitchFamily="34" charset="0"/>
                      </a:rPr>
                      <m:t>𝒛</m:t>
                    </m:r>
                  </m:oMath>
                </a14:m>
                <a:r>
                  <a:rPr lang="zh-CN" altLang="zh-CN" sz="2000" b="1" dirty="0">
                    <a:latin typeface="Arial" panose="020B0604020202020204" pitchFamily="34" charset="0"/>
                    <a:cs typeface="Arial" panose="020B0604020202020204" pitchFamily="34" charset="0"/>
                  </a:rPr>
                  <a:t>的可行解的集合。</a:t>
                </a:r>
                <a:endParaRPr lang="zh-CN" altLang="en-US" sz="2000" b="1" dirty="0">
                  <a:latin typeface="Arial" panose="020B0604020202020204" pitchFamily="34" charset="0"/>
                  <a:cs typeface="Arial" panose="020B0604020202020204" pitchFamily="34" charset="0"/>
                </a:endParaRPr>
              </a:p>
            </p:txBody>
          </p:sp>
        </mc:Choice>
        <mc:Fallback xmlns="">
          <p:sp>
            <p:nvSpPr>
              <p:cNvPr id="10" name="矩形 9"/>
              <p:cNvSpPr>
                <a:spLocks noRot="1" noChangeAspect="1" noMove="1" noResize="1" noEditPoints="1" noAdjustHandles="1" noChangeArrowheads="1" noChangeShapeType="1" noTextEdit="1"/>
              </p:cNvSpPr>
              <p:nvPr/>
            </p:nvSpPr>
            <p:spPr>
              <a:xfrm>
                <a:off x="6190378" y="1625981"/>
                <a:ext cx="2953622" cy="1015663"/>
              </a:xfrm>
              <a:prstGeom prst="rect">
                <a:avLst/>
              </a:prstGeom>
              <a:blipFill rotWithShape="0">
                <a:blip r:embed="rId5"/>
                <a:stretch>
                  <a:fillRect l="-1848" t="-4167" b="-8333"/>
                </a:stretch>
              </a:blipFill>
              <a:ln>
                <a:solidFill>
                  <a:schemeClr val="bg1"/>
                </a:solidFill>
              </a:ln>
            </p:spPr>
            <p:txBody>
              <a:bodyPr/>
              <a:lstStyle/>
              <a:p>
                <a:r>
                  <a:rPr lang="zh-CN" altLang="en-US">
                    <a:noFill/>
                  </a:rPr>
                  <a:t> </a:t>
                </a:r>
              </a:p>
            </p:txBody>
          </p:sp>
        </mc:Fallback>
      </mc:AlternateContent>
      <p:sp>
        <p:nvSpPr>
          <p:cNvPr id="8" name="标题 2"/>
          <p:cNvSpPr>
            <a:spLocks noGrp="1"/>
          </p:cNvSpPr>
          <p:nvPr>
            <p:ph type="title"/>
          </p:nvPr>
        </p:nvSpPr>
        <p:spPr>
          <a:xfrm>
            <a:off x="22797" y="12700"/>
            <a:ext cx="9121203" cy="1138237"/>
          </a:xfrm>
        </p:spPr>
        <p:txBody>
          <a:bodyPr/>
          <a:lstStyle/>
          <a:p>
            <a:pPr algn="ctr"/>
            <a:r>
              <a:rPr lang="zh-CN" altLang="en-US" dirty="0"/>
              <a:t> 线性规划</a:t>
            </a:r>
          </a:p>
        </p:txBody>
      </p:sp>
    </p:spTree>
    <p:extLst>
      <p:ext uri="{BB962C8B-B14F-4D97-AF65-F5344CB8AC3E}">
        <p14:creationId xmlns:p14="http://schemas.microsoft.com/office/powerpoint/2010/main" val="320246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2201084" y="1150937"/>
            <a:ext cx="4181475" cy="5210175"/>
          </a:xfrm>
          <a:prstGeom prst="rect">
            <a:avLst/>
          </a:prstGeom>
        </p:spPr>
      </p:pic>
      <mc:AlternateContent xmlns:mc="http://schemas.openxmlformats.org/markup-compatibility/2006" xmlns:a14="http://schemas.microsoft.com/office/drawing/2010/main">
        <mc:Choice Requires="a14">
          <p:sp>
            <p:nvSpPr>
              <p:cNvPr id="6" name="矩形 5"/>
              <p:cNvSpPr/>
              <p:nvPr/>
            </p:nvSpPr>
            <p:spPr>
              <a:xfrm>
                <a:off x="740650" y="2059224"/>
                <a:ext cx="2575775" cy="2076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300"/>
                  </a:lnSpc>
                </a:pPr>
                <a:r>
                  <a:rPr lang="zh-CN" altLang="en-US" sz="2400" b="1" dirty="0">
                    <a:solidFill>
                      <a:srgbClr val="0000CC"/>
                    </a:solidFill>
                  </a:rPr>
                  <a:t>最优解为</a:t>
                </a:r>
                <a:r>
                  <a:rPr lang="en-US" altLang="zh-CN" sz="2400" b="1" dirty="0">
                    <a:solidFill>
                      <a:srgbClr val="0000CC"/>
                    </a:solidFill>
                  </a:rPr>
                  <a:t>:</a:t>
                </a:r>
                <a:endParaRPr lang="en-US" altLang="zh-CN" sz="2400" b="1" i="1" dirty="0">
                  <a:solidFill>
                    <a:srgbClr val="0000CC"/>
                  </a:solidFill>
                  <a:latin typeface="Cambria Math" panose="02040503050406030204" pitchFamily="18" charset="0"/>
                </a:endParaRPr>
              </a:p>
              <a:p>
                <a:pPr>
                  <a:lnSpc>
                    <a:spcPts val="3300"/>
                  </a:lnSpc>
                </a:pPr>
                <a14:m>
                  <m:oMath xmlns:m="http://schemas.openxmlformats.org/officeDocument/2006/math">
                    <m:sSub>
                      <m:sSubPr>
                        <m:ctrlPr>
                          <a:rPr lang="en-US" altLang="zh-CN" sz="2400" b="1" i="1" smtClean="0">
                            <a:solidFill>
                              <a:srgbClr val="0000CC"/>
                            </a:solidFill>
                            <a:latin typeface="Cambria Math" panose="02040503050406030204" pitchFamily="18" charset="0"/>
                          </a:rPr>
                        </m:ctrlPr>
                      </m:sSubPr>
                      <m:e>
                        <m:r>
                          <a:rPr lang="en-US" altLang="zh-CN" sz="2400" b="1" i="1" smtClean="0">
                            <a:solidFill>
                              <a:srgbClr val="0000CC"/>
                            </a:solidFill>
                            <a:latin typeface="Cambria Math" panose="02040503050406030204" pitchFamily="18" charset="0"/>
                          </a:rPr>
                          <m:t> </m:t>
                        </m:r>
                        <m:r>
                          <a:rPr lang="en-US" altLang="zh-CN" sz="2400" b="1" i="1">
                            <a:solidFill>
                              <a:srgbClr val="0000CC"/>
                            </a:solidFill>
                            <a:latin typeface="Cambria Math" panose="02040503050406030204" pitchFamily="18" charset="0"/>
                          </a:rPr>
                          <m:t>𝒙</m:t>
                        </m:r>
                      </m:e>
                      <m:sub>
                        <m:r>
                          <a:rPr lang="en-US" altLang="zh-CN" sz="2400" b="1" i="1">
                            <a:solidFill>
                              <a:srgbClr val="0000CC"/>
                            </a:solidFill>
                            <a:latin typeface="Cambria Math" panose="02040503050406030204" pitchFamily="18" charset="0"/>
                          </a:rPr>
                          <m:t>𝟏</m:t>
                        </m:r>
                      </m:sub>
                    </m:sSub>
                    <m:r>
                      <a:rPr lang="en-US" altLang="zh-CN" sz="2400" b="1" i="1" smtClean="0">
                        <a:solidFill>
                          <a:srgbClr val="0000CC"/>
                        </a:solidFill>
                        <a:latin typeface="Cambria Math" panose="02040503050406030204" pitchFamily="18" charset="0"/>
                      </a:rPr>
                      <m:t>=</m:t>
                    </m:r>
                    <m:r>
                      <a:rPr lang="en-US" altLang="zh-CN" sz="2400" b="1" i="1" smtClean="0">
                        <a:solidFill>
                          <a:srgbClr val="0000CC"/>
                        </a:solidFill>
                        <a:latin typeface="Cambria Math" panose="02040503050406030204" pitchFamily="18" charset="0"/>
                      </a:rPr>
                      <m:t>𝟐</m:t>
                    </m:r>
                    <m:r>
                      <a:rPr lang="en-US" altLang="zh-CN" sz="2400" b="1" i="1" smtClean="0">
                        <a:solidFill>
                          <a:srgbClr val="0000CC"/>
                        </a:solidFill>
                        <a:latin typeface="Cambria Math" panose="02040503050406030204" pitchFamily="18" charset="0"/>
                      </a:rPr>
                      <m:t>,</m:t>
                    </m:r>
                  </m:oMath>
                </a14:m>
                <a:r>
                  <a:rPr lang="en-US" altLang="zh-CN" sz="2400" b="1" i="1" dirty="0">
                    <a:solidFill>
                      <a:srgbClr val="0000CC"/>
                    </a:solidFill>
                    <a:latin typeface="Cambria Math" panose="02040503050406030204" pitchFamily="18" charset="0"/>
                  </a:rPr>
                  <a:t>  </a:t>
                </a:r>
                <a14:m>
                  <m:oMath xmlns:m="http://schemas.openxmlformats.org/officeDocument/2006/math">
                    <m:sSub>
                      <m:sSubPr>
                        <m:ctrlPr>
                          <a:rPr lang="en-US" altLang="zh-CN" sz="2400" b="1" i="1">
                            <a:solidFill>
                              <a:srgbClr val="0000CC"/>
                            </a:solidFill>
                            <a:latin typeface="Cambria Math" panose="02040503050406030204" pitchFamily="18" charset="0"/>
                          </a:rPr>
                        </m:ctrlPr>
                      </m:sSubPr>
                      <m:e>
                        <m:r>
                          <a:rPr lang="en-US" altLang="zh-CN" sz="2400" b="1" i="1">
                            <a:solidFill>
                              <a:srgbClr val="0000CC"/>
                            </a:solidFill>
                            <a:latin typeface="Cambria Math" panose="02040503050406030204" pitchFamily="18" charset="0"/>
                          </a:rPr>
                          <m:t>𝒙</m:t>
                        </m:r>
                      </m:e>
                      <m:sub>
                        <m:r>
                          <a:rPr lang="en-US" altLang="zh-CN" sz="2400" b="1" i="1">
                            <a:solidFill>
                              <a:srgbClr val="0000CC"/>
                            </a:solidFill>
                            <a:latin typeface="Cambria Math" panose="02040503050406030204" pitchFamily="18" charset="0"/>
                          </a:rPr>
                          <m:t>𝟐</m:t>
                        </m:r>
                      </m:sub>
                    </m:sSub>
                    <m:r>
                      <a:rPr lang="en-US" altLang="zh-CN" sz="2400" b="1" i="1" smtClean="0">
                        <a:solidFill>
                          <a:srgbClr val="0000CC"/>
                        </a:solidFill>
                        <a:latin typeface="Cambria Math" panose="02040503050406030204" pitchFamily="18" charset="0"/>
                      </a:rPr>
                      <m:t>=</m:t>
                    </m:r>
                    <m:r>
                      <a:rPr lang="en-US" altLang="zh-CN" sz="2400" b="1" i="1" smtClean="0">
                        <a:solidFill>
                          <a:srgbClr val="0000CC"/>
                        </a:solidFill>
                        <a:latin typeface="Cambria Math" panose="02040503050406030204" pitchFamily="18" charset="0"/>
                      </a:rPr>
                      <m:t>𝟔</m:t>
                    </m:r>
                    <m:r>
                      <a:rPr lang="en-US" altLang="zh-CN" sz="2400" b="1" i="1" smtClean="0">
                        <a:solidFill>
                          <a:srgbClr val="0000CC"/>
                        </a:solidFill>
                        <a:latin typeface="Cambria Math" panose="02040503050406030204" pitchFamily="18" charset="0"/>
                      </a:rPr>
                      <m:t>,</m:t>
                    </m:r>
                  </m:oMath>
                </a14:m>
                <a:endParaRPr lang="en-US" altLang="zh-CN" sz="2400" b="1" i="1" dirty="0">
                  <a:solidFill>
                    <a:srgbClr val="0000CC"/>
                  </a:solidFill>
                  <a:latin typeface="Cambria Math" panose="02040503050406030204" pitchFamily="18" charset="0"/>
                </a:endParaRPr>
              </a:p>
              <a:p>
                <a:pPr>
                  <a:lnSpc>
                    <a:spcPts val="3300"/>
                  </a:lnSpc>
                </a:pPr>
                <a14:m>
                  <m:oMath xmlns:m="http://schemas.openxmlformats.org/officeDocument/2006/math">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 </m:t>
                        </m:r>
                        <m:r>
                          <a:rPr lang="en-US" altLang="zh-CN" sz="2400" b="1" i="1">
                            <a:solidFill>
                              <a:srgbClr val="FF0000"/>
                            </a:solidFill>
                            <a:latin typeface="Cambria Math" panose="02040503050406030204" pitchFamily="18" charset="0"/>
                          </a:rPr>
                          <m:t>𝒙</m:t>
                        </m:r>
                      </m:e>
                      <m:sub>
                        <m:r>
                          <a:rPr lang="en-US" altLang="zh-CN" sz="2400" b="1" i="1">
                            <a:solidFill>
                              <a:srgbClr val="FF0000"/>
                            </a:solidFill>
                            <a:latin typeface="Cambria Math" panose="02040503050406030204" pitchFamily="18" charset="0"/>
                          </a:rPr>
                          <m:t>𝟏</m:t>
                        </m:r>
                      </m:sub>
                    </m:sSub>
                    <m:r>
                      <a:rPr lang="en-US" altLang="zh-CN" sz="2400" b="1" i="1">
                        <a:solidFill>
                          <a:srgbClr val="FF0000"/>
                        </a:solidFill>
                        <a:latin typeface="Cambria Math" panose="02040503050406030204" pitchFamily="18" charset="0"/>
                      </a:rPr>
                      <m:t>+</m:t>
                    </m:r>
                    <m:sSub>
                      <m:sSubPr>
                        <m:ctrlPr>
                          <a:rPr lang="en-US" altLang="zh-CN" sz="2400" b="1" i="1">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𝒙</m:t>
                        </m:r>
                      </m:e>
                      <m:sub>
                        <m:r>
                          <a:rPr lang="en-US" altLang="zh-CN" sz="2400" b="1" i="1">
                            <a:solidFill>
                              <a:srgbClr val="FF0000"/>
                            </a:solidFill>
                            <a:latin typeface="Cambria Math" panose="02040503050406030204" pitchFamily="18" charset="0"/>
                          </a:rPr>
                          <m:t>𝟐</m:t>
                        </m:r>
                      </m:sub>
                    </m:sSub>
                  </m:oMath>
                </a14:m>
                <a:r>
                  <a:rPr lang="zh-CN" altLang="en-US" sz="2400" b="1" dirty="0">
                    <a:solidFill>
                      <a:srgbClr val="FF0000"/>
                    </a:solidFill>
                  </a:rPr>
                  <a:t>的最大（优）值</a:t>
                </a:r>
                <a:r>
                  <a:rPr lang="zh-CN" altLang="en-US" sz="2400" b="1" dirty="0">
                    <a:solidFill>
                      <a:srgbClr val="FF0000"/>
                    </a:solidFill>
                    <a:latin typeface="Arial" panose="020B0604020202020204" pitchFamily="34" charset="0"/>
                    <a:cs typeface="Arial" panose="020B0604020202020204" pitchFamily="34" charset="0"/>
                  </a:rPr>
                  <a:t>为</a:t>
                </a:r>
                <a:r>
                  <a:rPr lang="en-US" altLang="zh-CN" sz="2400" b="1" dirty="0">
                    <a:solidFill>
                      <a:srgbClr val="FF0000"/>
                    </a:solidFill>
                    <a:latin typeface="Arial" panose="020B0604020202020204" pitchFamily="34" charset="0"/>
                    <a:cs typeface="Arial" panose="020B0604020202020204" pitchFamily="34" charset="0"/>
                  </a:rPr>
                  <a:t>:8</a:t>
                </a:r>
                <a:endParaRPr lang="zh-CN" altLang="en-US" sz="2400" b="1" dirty="0">
                  <a:solidFill>
                    <a:srgbClr val="FF0000"/>
                  </a:solidFill>
                  <a:latin typeface="Arial" panose="020B0604020202020204" pitchFamily="34" charset="0"/>
                  <a:cs typeface="Arial" panose="020B0604020202020204" pitchFamily="34"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740650" y="2059224"/>
                <a:ext cx="2575775" cy="2076285"/>
              </a:xfrm>
              <a:prstGeom prst="rect">
                <a:avLst/>
              </a:prstGeom>
              <a:blipFill rotWithShape="0">
                <a:blip r:embed="rId3"/>
                <a:stretch>
                  <a:fillRect l="-3546"/>
                </a:stretch>
              </a:blipFill>
              <a:ln>
                <a:noFill/>
              </a:ln>
            </p:spPr>
            <p:txBody>
              <a:bodyPr/>
              <a:lstStyle/>
              <a:p>
                <a:r>
                  <a:rPr lang="zh-CN" altLang="en-US">
                    <a:noFill/>
                  </a:rPr>
                  <a:t> </a:t>
                </a:r>
              </a:p>
            </p:txBody>
          </p:sp>
        </mc:Fallback>
      </mc:AlternateContent>
      <p:cxnSp>
        <p:nvCxnSpPr>
          <p:cNvPr id="7" name="直接箭头连接符 6"/>
          <p:cNvCxnSpPr/>
          <p:nvPr/>
        </p:nvCxnSpPr>
        <p:spPr>
          <a:xfrm>
            <a:off x="2907862" y="3097367"/>
            <a:ext cx="1021590" cy="30630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矩形 9"/>
              <p:cNvSpPr/>
              <p:nvPr/>
            </p:nvSpPr>
            <p:spPr>
              <a:xfrm>
                <a:off x="-5944" y="4232647"/>
                <a:ext cx="2953622" cy="1015663"/>
              </a:xfrm>
              <a:prstGeom prst="rect">
                <a:avLst/>
              </a:prstGeom>
              <a:solidFill>
                <a:schemeClr val="bg1"/>
              </a:solidFill>
              <a:ln>
                <a:solidFill>
                  <a:schemeClr val="bg1"/>
                </a:solidFill>
              </a:ln>
            </p:spPr>
            <p:txBody>
              <a:bodyPr wrap="square">
                <a:spAutoFit/>
              </a:bodyPr>
              <a:lstStyle/>
              <a:p>
                <a:r>
                  <a:rPr lang="zh-CN" altLang="zh-CN" sz="2000" b="1" dirty="0">
                    <a:latin typeface="Arial" panose="020B0604020202020204" pitchFamily="34" charset="0"/>
                    <a:cs typeface="Arial" panose="020B0604020202020204" pitchFamily="34" charset="0"/>
                  </a:rPr>
                  <a:t>直线</a:t>
                </a:r>
                <a14:m>
                  <m:oMath xmlns:m="http://schemas.openxmlformats.org/officeDocument/2006/math">
                    <m:r>
                      <a:rPr lang="en-US" altLang="zh-CN" sz="2000" b="1" i="1" dirty="0" smtClean="0">
                        <a:latin typeface="Cambria Math" panose="02040503050406030204" pitchFamily="18" charset="0"/>
                        <a:cs typeface="Arial" panose="020B0604020202020204" pitchFamily="34" charset="0"/>
                      </a:rPr>
                      <m:t>𝒛</m:t>
                    </m:r>
                    <m:r>
                      <a:rPr lang="en-US" altLang="zh-CN" sz="2000" b="1" i="1" dirty="0" smtClean="0">
                        <a:latin typeface="Cambria Math" panose="02040503050406030204" pitchFamily="18" charset="0"/>
                        <a:cs typeface="Arial" panose="020B0604020202020204" pitchFamily="34" charset="0"/>
                      </a:rPr>
                      <m:t>=</m:t>
                    </m:r>
                    <m:r>
                      <a:rPr lang="en-US" altLang="zh-CN" sz="2000" b="1" i="1" dirty="0" smtClean="0">
                        <a:latin typeface="Cambria Math" panose="02040503050406030204" pitchFamily="18" charset="0"/>
                        <a:cs typeface="Arial" panose="020B0604020202020204" pitchFamily="34" charset="0"/>
                      </a:rPr>
                      <m:t>𝒙</m:t>
                    </m:r>
                    <m:r>
                      <a:rPr lang="en-US" altLang="zh-CN" sz="2000" b="1" i="1" baseline="-25000" dirty="0">
                        <a:latin typeface="Cambria Math" panose="02040503050406030204" pitchFamily="18" charset="0"/>
                        <a:cs typeface="Arial" panose="020B0604020202020204" pitchFamily="34" charset="0"/>
                      </a:rPr>
                      <m:t>𝟏</m:t>
                    </m:r>
                    <m:r>
                      <a:rPr lang="en-US" altLang="zh-CN" sz="2000" b="1" i="1" dirty="0">
                        <a:latin typeface="Cambria Math" panose="02040503050406030204" pitchFamily="18" charset="0"/>
                        <a:cs typeface="Arial" panose="020B0604020202020204" pitchFamily="34" charset="0"/>
                      </a:rPr>
                      <m:t>+</m:t>
                    </m:r>
                    <m:r>
                      <a:rPr lang="en-US" altLang="zh-CN" sz="2000" b="1" i="1" dirty="0">
                        <a:latin typeface="Cambria Math" panose="02040503050406030204" pitchFamily="18" charset="0"/>
                        <a:cs typeface="Arial" panose="020B0604020202020204" pitchFamily="34" charset="0"/>
                      </a:rPr>
                      <m:t>𝒙</m:t>
                    </m:r>
                    <m:r>
                      <a:rPr lang="en-US" altLang="zh-CN" sz="2000" b="1" i="1" baseline="-25000" dirty="0">
                        <a:latin typeface="Cambria Math" panose="02040503050406030204" pitchFamily="18" charset="0"/>
                        <a:cs typeface="Arial" panose="020B0604020202020204" pitchFamily="34" charset="0"/>
                      </a:rPr>
                      <m:t>𝟐</m:t>
                    </m:r>
                  </m:oMath>
                </a14:m>
                <a:r>
                  <a:rPr lang="zh-CN" altLang="zh-CN" sz="2000" b="1" dirty="0">
                    <a:latin typeface="Arial" panose="020B0604020202020204" pitchFamily="34" charset="0"/>
                    <a:cs typeface="Arial" panose="020B0604020202020204" pitchFamily="34" charset="0"/>
                  </a:rPr>
                  <a:t>与可行区域的交集是目标函数值为</a:t>
                </a:r>
                <a14:m>
                  <m:oMath xmlns:m="http://schemas.openxmlformats.org/officeDocument/2006/math">
                    <m:r>
                      <a:rPr lang="en-US" altLang="zh-CN" sz="2000" b="1" i="1" dirty="0" smtClean="0">
                        <a:latin typeface="Cambria Math" panose="02040503050406030204" pitchFamily="18" charset="0"/>
                        <a:cs typeface="Arial" panose="020B0604020202020204" pitchFamily="34" charset="0"/>
                      </a:rPr>
                      <m:t>𝒛</m:t>
                    </m:r>
                  </m:oMath>
                </a14:m>
                <a:r>
                  <a:rPr lang="zh-CN" altLang="zh-CN" sz="2000" b="1" dirty="0">
                    <a:latin typeface="Arial" panose="020B0604020202020204" pitchFamily="34" charset="0"/>
                    <a:cs typeface="Arial" panose="020B0604020202020204" pitchFamily="34" charset="0"/>
                  </a:rPr>
                  <a:t>的可行解的集合。</a:t>
                </a:r>
                <a:endParaRPr lang="zh-CN" altLang="en-US" sz="2000" b="1" dirty="0">
                  <a:latin typeface="Arial" panose="020B0604020202020204" pitchFamily="34" charset="0"/>
                  <a:cs typeface="Arial" panose="020B0604020202020204" pitchFamily="34" charset="0"/>
                </a:endParaRPr>
              </a:p>
            </p:txBody>
          </p:sp>
        </mc:Choice>
        <mc:Fallback xmlns="">
          <p:sp>
            <p:nvSpPr>
              <p:cNvPr id="10" name="矩形 9"/>
              <p:cNvSpPr>
                <a:spLocks noRot="1" noChangeAspect="1" noMove="1" noResize="1" noEditPoints="1" noAdjustHandles="1" noChangeArrowheads="1" noChangeShapeType="1" noTextEdit="1"/>
              </p:cNvSpPr>
              <p:nvPr/>
            </p:nvSpPr>
            <p:spPr>
              <a:xfrm>
                <a:off x="-5944" y="4232647"/>
                <a:ext cx="2953622" cy="1015663"/>
              </a:xfrm>
              <a:prstGeom prst="rect">
                <a:avLst/>
              </a:prstGeom>
              <a:blipFill rotWithShape="0">
                <a:blip r:embed="rId4"/>
                <a:stretch>
                  <a:fillRect l="-1848" t="-3550" b="-7692"/>
                </a:stretch>
              </a:blipFill>
              <a:ln>
                <a:solidFill>
                  <a:schemeClr val="bg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5615189" y="1309200"/>
                <a:ext cx="3348507" cy="4893647"/>
              </a:xfrm>
              <a:prstGeom prst="rect">
                <a:avLst/>
              </a:prstGeom>
            </p:spPr>
            <p:txBody>
              <a:bodyPr wrap="square">
                <a:spAutoFit/>
              </a:bodyPr>
              <a:lstStyle/>
              <a:p>
                <a:pPr marL="342900" indent="-342900">
                  <a:buFont typeface="Arial" panose="020B0604020202020204" pitchFamily="34" charset="0"/>
                  <a:buChar char="•"/>
                </a:pPr>
                <a:r>
                  <a:rPr lang="zh-CN" altLang="zh-CN" sz="2400" b="1" dirty="0">
                    <a:solidFill>
                      <a:srgbClr val="FF0000"/>
                    </a:solidFill>
                    <a:latin typeface="Arial" panose="020B0604020202020204" pitchFamily="34" charset="0"/>
                    <a:cs typeface="Arial" panose="020B0604020202020204" pitchFamily="34" charset="0"/>
                  </a:rPr>
                  <a:t>直线</a:t>
                </a:r>
                <a14:m>
                  <m:oMath xmlns:m="http://schemas.openxmlformats.org/officeDocument/2006/math">
                    <m:r>
                      <a:rPr lang="en-US" altLang="zh-CN" sz="2400" b="1" i="1" dirty="0">
                        <a:solidFill>
                          <a:srgbClr val="FF0000"/>
                        </a:solidFill>
                        <a:latin typeface="Cambria Math" panose="02040503050406030204" pitchFamily="18" charset="0"/>
                        <a:cs typeface="Arial" panose="020B0604020202020204" pitchFamily="34" charset="0"/>
                      </a:rPr>
                      <m:t>𝒛</m:t>
                    </m:r>
                    <m:r>
                      <a:rPr lang="en-US" altLang="zh-CN" sz="2400" b="1" i="1" dirty="0">
                        <a:solidFill>
                          <a:srgbClr val="FF0000"/>
                        </a:solidFill>
                        <a:latin typeface="Cambria Math" panose="02040503050406030204" pitchFamily="18" charset="0"/>
                        <a:cs typeface="Arial" panose="020B0604020202020204" pitchFamily="34" charset="0"/>
                      </a:rPr>
                      <m:t>=</m:t>
                    </m:r>
                    <m:r>
                      <a:rPr lang="en-US" altLang="zh-CN" sz="2400" b="1" i="1" dirty="0">
                        <a:solidFill>
                          <a:srgbClr val="FF0000"/>
                        </a:solidFill>
                        <a:latin typeface="Cambria Math" panose="02040503050406030204" pitchFamily="18" charset="0"/>
                        <a:cs typeface="Arial" panose="020B0604020202020204" pitchFamily="34" charset="0"/>
                      </a:rPr>
                      <m:t>𝒙</m:t>
                    </m:r>
                    <m:r>
                      <a:rPr lang="en-US" altLang="zh-CN" sz="2400" b="1" i="1" baseline="-25000" dirty="0">
                        <a:solidFill>
                          <a:srgbClr val="FF0000"/>
                        </a:solidFill>
                        <a:latin typeface="Cambria Math" panose="02040503050406030204" pitchFamily="18" charset="0"/>
                        <a:cs typeface="Arial" panose="020B0604020202020204" pitchFamily="34" charset="0"/>
                      </a:rPr>
                      <m:t>𝟏</m:t>
                    </m:r>
                    <m:r>
                      <a:rPr lang="en-US" altLang="zh-CN" sz="2400" b="1" i="1" dirty="0">
                        <a:solidFill>
                          <a:srgbClr val="FF0000"/>
                        </a:solidFill>
                        <a:latin typeface="Cambria Math" panose="02040503050406030204" pitchFamily="18" charset="0"/>
                        <a:cs typeface="Arial" panose="020B0604020202020204" pitchFamily="34" charset="0"/>
                      </a:rPr>
                      <m:t>+</m:t>
                    </m:r>
                    <m:r>
                      <a:rPr lang="en-US" altLang="zh-CN" sz="2400" b="1" i="1" dirty="0">
                        <a:solidFill>
                          <a:srgbClr val="FF0000"/>
                        </a:solidFill>
                        <a:latin typeface="Cambria Math" panose="02040503050406030204" pitchFamily="18" charset="0"/>
                        <a:cs typeface="Arial" panose="020B0604020202020204" pitchFamily="34" charset="0"/>
                      </a:rPr>
                      <m:t>𝒙</m:t>
                    </m:r>
                    <m:r>
                      <a:rPr lang="en-US" altLang="zh-CN" sz="2400" b="1" i="1" baseline="-25000" dirty="0">
                        <a:solidFill>
                          <a:srgbClr val="FF0000"/>
                        </a:solidFill>
                        <a:latin typeface="Cambria Math" panose="02040503050406030204" pitchFamily="18" charset="0"/>
                        <a:cs typeface="Arial" panose="020B0604020202020204" pitchFamily="34" charset="0"/>
                      </a:rPr>
                      <m:t>𝟐</m:t>
                    </m:r>
                  </m:oMath>
                </a14:m>
                <a:r>
                  <a:rPr lang="zh-CN" altLang="zh-CN" sz="2400" b="1" dirty="0">
                    <a:solidFill>
                      <a:srgbClr val="FF0000"/>
                    </a:solidFill>
                    <a:latin typeface="Calibri" panose="020F0502020204030204" pitchFamily="34" charset="0"/>
                    <a:cs typeface="Times New Roman" panose="02020603050405020304" pitchFamily="18" charset="0"/>
                  </a:rPr>
                  <a:t>与可行区域相交的</a:t>
                </a:r>
                <a14:m>
                  <m:oMath xmlns:m="http://schemas.openxmlformats.org/officeDocument/2006/math">
                    <m:r>
                      <a:rPr lang="en-US" altLang="zh-CN" sz="2400" b="1" i="1" dirty="0" smtClean="0">
                        <a:solidFill>
                          <a:srgbClr val="FF0000"/>
                        </a:solidFill>
                        <a:latin typeface="Cambria Math" panose="02040503050406030204" pitchFamily="18" charset="0"/>
                        <a:cs typeface="Times New Roman" panose="02020603050405020304" pitchFamily="18" charset="0"/>
                      </a:rPr>
                      <m:t>𝒛</m:t>
                    </m:r>
                  </m:oMath>
                </a14:m>
                <a:r>
                  <a:rPr lang="zh-CN" altLang="zh-CN" sz="2400" b="1" dirty="0">
                    <a:solidFill>
                      <a:srgbClr val="FF0000"/>
                    </a:solidFill>
                    <a:latin typeface="Calibri" panose="020F0502020204030204" pitchFamily="34" charset="0"/>
                    <a:cs typeface="Times New Roman" panose="02020603050405020304" pitchFamily="18" charset="0"/>
                  </a:rPr>
                  <a:t>的最大值必定在可行区域的边界上</a:t>
                </a:r>
                <a:r>
                  <a:rPr lang="zh-CN" altLang="en-US" sz="2400" b="1" dirty="0">
                    <a:solidFill>
                      <a:srgbClr val="FF0000"/>
                    </a:solidFill>
                    <a:latin typeface="Calibri" panose="020F0502020204030204" pitchFamily="34" charset="0"/>
                    <a:cs typeface="Times New Roman" panose="02020603050405020304" pitchFamily="18" charset="0"/>
                  </a:rPr>
                  <a:t>。</a:t>
                </a:r>
                <a:endParaRPr lang="en-US" altLang="zh-CN" sz="2400" b="1" dirty="0">
                  <a:solidFill>
                    <a:srgbClr val="FF0000"/>
                  </a:solidFill>
                  <a:latin typeface="Calibri" panose="020F0502020204030204" pitchFamily="34" charset="0"/>
                  <a:cs typeface="Times New Roman" panose="02020603050405020304" pitchFamily="18" charset="0"/>
                </a:endParaRPr>
              </a:p>
              <a:p>
                <a:pPr marL="342900" indent="-342900">
                  <a:buFont typeface="Arial" panose="020B0604020202020204" pitchFamily="34" charset="0"/>
                  <a:buChar char="•"/>
                </a:pPr>
                <a:r>
                  <a:rPr lang="zh-CN" altLang="en-US" sz="2400" b="1" dirty="0">
                    <a:solidFill>
                      <a:srgbClr val="FF0000"/>
                    </a:solidFill>
                    <a:latin typeface="Calibri" panose="020F0502020204030204" pitchFamily="34" charset="0"/>
                    <a:cs typeface="Times New Roman" panose="02020603050405020304" pitchFamily="18" charset="0"/>
                  </a:rPr>
                  <a:t>此时交集</a:t>
                </a:r>
                <a:r>
                  <a:rPr lang="zh-CN" altLang="zh-CN" sz="2400" b="1" dirty="0">
                    <a:solidFill>
                      <a:srgbClr val="FF0000"/>
                    </a:solidFill>
                  </a:rPr>
                  <a:t>要么是一个</a:t>
                </a:r>
                <a:r>
                  <a:rPr lang="zh-CN" altLang="en-US" sz="2400" b="1" dirty="0">
                    <a:solidFill>
                      <a:srgbClr val="FF0000"/>
                    </a:solidFill>
                  </a:rPr>
                  <a:t>单独顶点</a:t>
                </a:r>
                <a:r>
                  <a:rPr lang="zh-CN" altLang="zh-CN" sz="2400" b="1" dirty="0">
                    <a:solidFill>
                      <a:srgbClr val="FF0000"/>
                    </a:solidFill>
                  </a:rPr>
                  <a:t>，要么是一线段</a:t>
                </a:r>
                <a:r>
                  <a:rPr lang="zh-CN" altLang="en-US" sz="2400" b="1" dirty="0">
                    <a:solidFill>
                      <a:srgbClr val="FF0000"/>
                    </a:solidFill>
                  </a:rPr>
                  <a:t>。</a:t>
                </a:r>
                <a:endParaRPr lang="en-US" altLang="zh-CN" sz="2400" b="1" dirty="0">
                  <a:solidFill>
                    <a:srgbClr val="FF0000"/>
                  </a:solidFill>
                </a:endParaRPr>
              </a:p>
              <a:p>
                <a:pPr marL="342900" indent="-342900">
                  <a:buFont typeface="Arial" panose="020B0604020202020204" pitchFamily="34" charset="0"/>
                  <a:buChar char="•"/>
                </a:pPr>
                <a:r>
                  <a:rPr lang="zh-CN" altLang="en-US" sz="2400" b="1" dirty="0">
                    <a:solidFill>
                      <a:srgbClr val="FF0000"/>
                    </a:solidFill>
                  </a:rPr>
                  <a:t>如果交集是一个单独顶点，则只有一个最优解。</a:t>
                </a:r>
                <a:endParaRPr lang="en-US" altLang="zh-CN" sz="2400" b="1" dirty="0">
                  <a:solidFill>
                    <a:srgbClr val="FF0000"/>
                  </a:solidFill>
                </a:endParaRPr>
              </a:p>
              <a:p>
                <a:pPr marL="342900" indent="-342900">
                  <a:buFont typeface="Arial" panose="020B0604020202020204" pitchFamily="34" charset="0"/>
                  <a:buChar char="•"/>
                </a:pPr>
                <a:r>
                  <a:rPr lang="zh-CN" altLang="zh-CN" sz="2400" b="1" dirty="0">
                    <a:solidFill>
                      <a:srgbClr val="FF0000"/>
                    </a:solidFill>
                  </a:rPr>
                  <a:t>如果交集是一条线段，则线段上的每一个点必定有相同的目标值。</a:t>
                </a:r>
                <a:endParaRPr lang="zh-CN" altLang="en-US" sz="2400" b="1" dirty="0">
                  <a:solidFill>
                    <a:srgbClr val="FF0000"/>
                  </a:solidFill>
                </a:endParaRPr>
              </a:p>
            </p:txBody>
          </p:sp>
        </mc:Choice>
        <mc:Fallback xmlns="">
          <p:sp>
            <p:nvSpPr>
              <p:cNvPr id="11" name="矩形 10"/>
              <p:cNvSpPr>
                <a:spLocks noRot="1" noChangeAspect="1" noMove="1" noResize="1" noEditPoints="1" noAdjustHandles="1" noChangeArrowheads="1" noChangeShapeType="1" noTextEdit="1"/>
              </p:cNvSpPr>
              <p:nvPr/>
            </p:nvSpPr>
            <p:spPr>
              <a:xfrm>
                <a:off x="5615189" y="1309200"/>
                <a:ext cx="3348507" cy="4893647"/>
              </a:xfrm>
              <a:prstGeom prst="rect">
                <a:avLst/>
              </a:prstGeom>
              <a:blipFill rotWithShape="0">
                <a:blip r:embed="rId5"/>
                <a:stretch>
                  <a:fillRect l="-2368" t="-1370" r="-10200" b="-1370"/>
                </a:stretch>
              </a:blipFill>
            </p:spPr>
            <p:txBody>
              <a:bodyPr/>
              <a:lstStyle/>
              <a:p>
                <a:r>
                  <a:rPr lang="zh-CN" altLang="en-US">
                    <a:noFill/>
                  </a:rPr>
                  <a:t> </a:t>
                </a:r>
              </a:p>
            </p:txBody>
          </p:sp>
        </mc:Fallback>
      </mc:AlternateContent>
      <p:sp>
        <p:nvSpPr>
          <p:cNvPr id="8" name="标题 2"/>
          <p:cNvSpPr>
            <a:spLocks noGrp="1"/>
          </p:cNvSpPr>
          <p:nvPr>
            <p:ph type="title"/>
          </p:nvPr>
        </p:nvSpPr>
        <p:spPr>
          <a:xfrm>
            <a:off x="22797" y="12700"/>
            <a:ext cx="9121203" cy="1138237"/>
          </a:xfrm>
        </p:spPr>
        <p:txBody>
          <a:bodyPr/>
          <a:lstStyle/>
          <a:p>
            <a:pPr algn="ctr"/>
            <a:r>
              <a:rPr lang="zh-CN" altLang="en-US" dirty="0"/>
              <a:t> 线性规划</a:t>
            </a:r>
          </a:p>
        </p:txBody>
      </p:sp>
    </p:spTree>
    <p:extLst>
      <p:ext uri="{BB962C8B-B14F-4D97-AF65-F5344CB8AC3E}">
        <p14:creationId xmlns:p14="http://schemas.microsoft.com/office/powerpoint/2010/main" val="2892012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Autofit/>
          </a:bodyPr>
          <a:lstStyle/>
          <a:p>
            <a:pPr marL="0" indent="0">
              <a:lnSpc>
                <a:spcPct val="170000"/>
              </a:lnSpc>
              <a:spcBef>
                <a:spcPts val="0"/>
              </a:spcBef>
              <a:spcAft>
                <a:spcPts val="0"/>
              </a:spcAft>
              <a:buNone/>
            </a:pPr>
            <a:r>
              <a:rPr lang="zh-CN" altLang="en-US" sz="2400" dirty="0">
                <a:latin typeface="Times New Roman" panose="02020603050405020304" pitchFamily="18" charset="0"/>
                <a:cs typeface="Times New Roman" panose="02020603050405020304" pitchFamily="18" charset="0"/>
              </a:rPr>
              <a:t>例如：目标函数：</a:t>
            </a:r>
            <a:r>
              <a:rPr lang="en-US" altLang="zh-CN" sz="2400" i="1" dirty="0">
                <a:solidFill>
                  <a:srgbClr val="FF0000"/>
                </a:solidFill>
                <a:latin typeface="Times New Roman" panose="02020603050405020304" pitchFamily="18" charset="0"/>
                <a:cs typeface="Times New Roman" panose="02020603050405020304" pitchFamily="18" charset="0"/>
              </a:rPr>
              <a:t>z = x</a:t>
            </a:r>
            <a:r>
              <a:rPr lang="en-US" altLang="zh-CN" sz="2400" dirty="0">
                <a:solidFill>
                  <a:srgbClr val="FF0000"/>
                </a:solidFill>
                <a:latin typeface="Times New Roman" panose="02020603050405020304" pitchFamily="18" charset="0"/>
                <a:cs typeface="Times New Roman" panose="02020603050405020304" pitchFamily="18" charset="0"/>
              </a:rPr>
              <a:t>-2</a:t>
            </a:r>
            <a:r>
              <a:rPr lang="en-US" altLang="zh-CN" sz="2400" i="1" dirty="0">
                <a:solidFill>
                  <a:srgbClr val="FF0000"/>
                </a:solidFill>
                <a:latin typeface="Times New Roman" panose="02020603050405020304" pitchFamily="18" charset="0"/>
                <a:cs typeface="Times New Roman" panose="02020603050405020304" pitchFamily="18" charset="0"/>
              </a:rPr>
              <a:t>y </a:t>
            </a:r>
            <a:r>
              <a:rPr lang="zh-CN" altLang="en-US" sz="2400" dirty="0">
                <a:solidFill>
                  <a:srgbClr val="FF0000"/>
                </a:solidFill>
                <a:latin typeface="Times New Roman" panose="02020603050405020304" pitchFamily="18" charset="0"/>
                <a:cs typeface="Times New Roman" panose="02020603050405020304" pitchFamily="18" charset="0"/>
              </a:rPr>
              <a:t>最小化</a:t>
            </a:r>
            <a:endParaRPr lang="en-US" altLang="zh-CN" sz="2400" b="0" dirty="0">
              <a:solidFill>
                <a:srgbClr val="FF0000"/>
              </a:solidFill>
              <a:latin typeface="Times New Roman" panose="02020603050405020304" pitchFamily="18" charset="0"/>
              <a:cs typeface="Times New Roman" panose="02020603050405020304" pitchFamily="18" charset="0"/>
            </a:endParaRPr>
          </a:p>
          <a:p>
            <a:pPr marL="0" indent="0">
              <a:lnSpc>
                <a:spcPct val="170000"/>
              </a:lnSpc>
              <a:spcBef>
                <a:spcPts val="0"/>
              </a:spcBef>
              <a:spcAft>
                <a:spcPts val="0"/>
              </a:spcAft>
              <a:buNone/>
            </a:pPr>
            <a:r>
              <a:rPr lang="zh-CN" altLang="en-US" sz="2400" dirty="0">
                <a:latin typeface="Times New Roman" panose="02020603050405020304" pitchFamily="18" charset="0"/>
                <a:cs typeface="Times New Roman" panose="02020603050405020304" pitchFamily="18" charset="0"/>
              </a:rPr>
              <a:t>满足的约束条件：</a:t>
            </a:r>
            <a:endParaRPr lang="en-US" altLang="zh-CN" sz="2400" dirty="0">
              <a:latin typeface="Times New Roman" panose="02020603050405020304" pitchFamily="18" charset="0"/>
              <a:cs typeface="Times New Roman" panose="02020603050405020304" pitchFamily="18" charset="0"/>
            </a:endParaRPr>
          </a:p>
          <a:p>
            <a:pPr marL="0" indent="0">
              <a:lnSpc>
                <a:spcPct val="170000"/>
              </a:lnSpc>
              <a:spcBef>
                <a:spcPts val="0"/>
              </a:spcBef>
              <a:spcAft>
                <a:spcPts val="0"/>
              </a:spcAft>
              <a:buNone/>
            </a:pPr>
            <a:r>
              <a:rPr lang="en-US" altLang="zh-CN" sz="2400" dirty="0">
                <a:latin typeface="Times New Roman" panose="02020603050405020304" pitchFamily="18" charset="0"/>
                <a:cs typeface="Times New Roman" panose="02020603050405020304" pitchFamily="18" charset="0"/>
              </a:rPr>
              <a:t>         2</a:t>
            </a:r>
            <a:r>
              <a:rPr lang="en-US" altLang="zh-CN" sz="2400" i="1" dirty="0">
                <a:latin typeface="Times New Roman" panose="02020603050405020304" pitchFamily="18" charset="0"/>
                <a:cs typeface="Times New Roman" panose="02020603050405020304" pitchFamily="18" charset="0"/>
              </a:rPr>
              <a:t>x</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y ≥ </a:t>
            </a:r>
            <a:r>
              <a:rPr lang="en-US" altLang="zh-CN" sz="2400" dirty="0">
                <a:latin typeface="Times New Roman" panose="02020603050405020304" pitchFamily="18" charset="0"/>
                <a:cs typeface="Times New Roman" panose="02020603050405020304" pitchFamily="18" charset="0"/>
              </a:rPr>
              <a:t>2</a:t>
            </a:r>
            <a:endParaRPr lang="en-US" altLang="zh-CN" sz="2400" b="0" dirty="0">
              <a:latin typeface="Times New Roman" panose="02020603050405020304" pitchFamily="18" charset="0"/>
              <a:cs typeface="Times New Roman" panose="02020603050405020304" pitchFamily="18" charset="0"/>
            </a:endParaRPr>
          </a:p>
          <a:p>
            <a:pPr marL="0" indent="0">
              <a:lnSpc>
                <a:spcPct val="170000"/>
              </a:lnSpc>
              <a:spcBef>
                <a:spcPts val="0"/>
              </a:spcBef>
              <a:spcAft>
                <a:spcPts val="0"/>
              </a:spcAft>
              <a:buNone/>
            </a:pPr>
            <a:r>
              <a:rPr lang="en-US" altLang="zh-CN" sz="2400" i="1" dirty="0">
                <a:latin typeface="Times New Roman" panose="02020603050405020304" pitchFamily="18" charset="0"/>
                <a:cs typeface="Times New Roman" panose="02020603050405020304" pitchFamily="18" charset="0"/>
              </a:rPr>
              <a:t>         x</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y ≤ </a:t>
            </a:r>
            <a:r>
              <a:rPr lang="en-US" altLang="zh-CN" sz="2400" dirty="0">
                <a:latin typeface="Times New Roman" panose="02020603050405020304" pitchFamily="18" charset="0"/>
                <a:cs typeface="Times New Roman" panose="02020603050405020304" pitchFamily="18" charset="0"/>
              </a:rPr>
              <a:t>2</a:t>
            </a:r>
            <a:endParaRPr lang="en-US" altLang="zh-CN" sz="2400" b="0" dirty="0">
              <a:latin typeface="Times New Roman" panose="02020603050405020304" pitchFamily="18" charset="0"/>
              <a:cs typeface="Times New Roman" panose="02020603050405020304" pitchFamily="18" charset="0"/>
            </a:endParaRPr>
          </a:p>
          <a:p>
            <a:pPr marL="0" indent="0">
              <a:lnSpc>
                <a:spcPct val="170000"/>
              </a:lnSpc>
              <a:spcBef>
                <a:spcPts val="0"/>
              </a:spcBef>
              <a:spcAft>
                <a:spcPts val="0"/>
              </a:spcAft>
              <a:buNone/>
            </a:pPr>
            <a:r>
              <a:rPr lang="en-US" altLang="zh-CN" sz="2400" i="1" dirty="0">
                <a:latin typeface="Times New Roman" panose="02020603050405020304" pitchFamily="18" charset="0"/>
                <a:cs typeface="Times New Roman" panose="02020603050405020304" pitchFamily="18" charset="0"/>
              </a:rPr>
              <a:t>         x ≥ </a:t>
            </a:r>
            <a:r>
              <a:rPr lang="en-US" altLang="zh-CN" sz="2400" dirty="0">
                <a:latin typeface="Times New Roman" panose="02020603050405020304" pitchFamily="18" charset="0"/>
                <a:cs typeface="Times New Roman" panose="02020603050405020304" pitchFamily="18" charset="0"/>
              </a:rPr>
              <a:t>0, </a:t>
            </a:r>
            <a:r>
              <a:rPr lang="en-US" altLang="zh-CN" sz="2400" i="1" dirty="0">
                <a:latin typeface="Times New Roman" panose="02020603050405020304" pitchFamily="18" charset="0"/>
                <a:cs typeface="Times New Roman" panose="02020603050405020304" pitchFamily="18" charset="0"/>
              </a:rPr>
              <a:t>y </a:t>
            </a:r>
            <a:r>
              <a:rPr lang="en-US" altLang="zh-CN" sz="2400" b="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0</a:t>
            </a:r>
            <a:endParaRPr lang="en-US" altLang="zh-CN" sz="2400" b="0" dirty="0">
              <a:latin typeface="Times New Roman" panose="02020603050405020304" pitchFamily="18" charset="0"/>
              <a:cs typeface="Times New Roman" panose="02020603050405020304" pitchFamily="18" charset="0"/>
            </a:endParaRPr>
          </a:p>
          <a:p>
            <a:pPr marL="0" indent="0">
              <a:lnSpc>
                <a:spcPct val="170000"/>
              </a:lnSpc>
              <a:spcBef>
                <a:spcPts val="0"/>
              </a:spcBef>
              <a:spcAft>
                <a:spcPts val="0"/>
              </a:spcAft>
              <a:buNone/>
            </a:pPr>
            <a:r>
              <a:rPr lang="zh-CN" altLang="en-US" sz="2400" dirty="0">
                <a:latin typeface="Times New Roman" panose="02020603050405020304" pitchFamily="18" charset="0"/>
                <a:cs typeface="Times New Roman" panose="02020603050405020304" pitchFamily="18" charset="0"/>
              </a:rPr>
              <a:t>有可行解</a:t>
            </a:r>
            <a:endParaRPr lang="zh-CN" altLang="en-US" sz="2400" b="0" dirty="0">
              <a:latin typeface="Times New Roman" panose="02020603050405020304" pitchFamily="18" charset="0"/>
              <a:cs typeface="Times New Roman" panose="02020603050405020304" pitchFamily="18" charset="0"/>
            </a:endParaRPr>
          </a:p>
          <a:p>
            <a:pPr marL="0" indent="0">
              <a:lnSpc>
                <a:spcPct val="170000"/>
              </a:lnSpc>
              <a:spcBef>
                <a:spcPts val="0"/>
              </a:spcBef>
              <a:spcAft>
                <a:spcPts val="0"/>
              </a:spcAft>
              <a:buNone/>
            </a:pPr>
            <a:r>
              <a:rPr lang="zh-CN" altLang="en-US" sz="2400" dirty="0">
                <a:latin typeface="Times New Roman" panose="02020603050405020304" pitchFamily="18" charset="0"/>
                <a:cs typeface="Times New Roman" panose="02020603050405020304" pitchFamily="18" charset="0"/>
              </a:rPr>
              <a:t>目标函数值可以任意小</a:t>
            </a:r>
            <a:endParaRPr lang="zh-CN" altLang="en-US" sz="2400" b="0" dirty="0">
              <a:latin typeface="Times New Roman" panose="02020603050405020304" pitchFamily="18" charset="0"/>
              <a:cs typeface="Times New Roman" panose="02020603050405020304" pitchFamily="18" charset="0"/>
            </a:endParaRPr>
          </a:p>
          <a:p>
            <a:pPr marL="0" indent="0">
              <a:lnSpc>
                <a:spcPct val="170000"/>
              </a:lnSpc>
              <a:spcBef>
                <a:spcPts val="0"/>
              </a:spcBef>
              <a:spcAft>
                <a:spcPts val="0"/>
              </a:spcAft>
              <a:buNone/>
            </a:pPr>
            <a:r>
              <a:rPr lang="zh-CN" altLang="en-US" sz="2400" dirty="0">
                <a:latin typeface="Times New Roman" panose="02020603050405020304" pitchFamily="18" charset="0"/>
                <a:cs typeface="Times New Roman" panose="02020603050405020304" pitchFamily="18" charset="0"/>
              </a:rPr>
              <a:t>无最优解</a:t>
            </a:r>
          </a:p>
        </p:txBody>
      </p:sp>
      <p:sp>
        <p:nvSpPr>
          <p:cNvPr id="3" name="标题 2"/>
          <p:cNvSpPr>
            <a:spLocks noGrp="1"/>
          </p:cNvSpPr>
          <p:nvPr>
            <p:ph type="title"/>
          </p:nvPr>
        </p:nvSpPr>
        <p:spPr/>
        <p:txBody>
          <a:bodyPr/>
          <a:lstStyle/>
          <a:p>
            <a:pPr algn="ctr"/>
            <a:r>
              <a:rPr lang="zh-CN" altLang="en-US" dirty="0"/>
              <a:t> 线性规划</a:t>
            </a:r>
          </a:p>
        </p:txBody>
      </p:sp>
      <p:pic>
        <p:nvPicPr>
          <p:cNvPr id="4" name="图片 3"/>
          <p:cNvPicPr>
            <a:picLocks noChangeAspect="1"/>
          </p:cNvPicPr>
          <p:nvPr/>
        </p:nvPicPr>
        <p:blipFill>
          <a:blip r:embed="rId2"/>
          <a:stretch>
            <a:fillRect/>
          </a:stretch>
        </p:blipFill>
        <p:spPr>
          <a:xfrm>
            <a:off x="4010930" y="2040898"/>
            <a:ext cx="4979428" cy="3749450"/>
          </a:xfrm>
          <a:prstGeom prst="rect">
            <a:avLst/>
          </a:prstGeom>
        </p:spPr>
      </p:pic>
    </p:spTree>
    <p:extLst>
      <p:ext uri="{BB962C8B-B14F-4D97-AF65-F5344CB8AC3E}">
        <p14:creationId xmlns:p14="http://schemas.microsoft.com/office/powerpoint/2010/main" val="23375945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sz="2400" dirty="0"/>
              <a:t>线性规划问题的解有</a:t>
            </a:r>
            <a:r>
              <a:rPr lang="en-US" altLang="zh-CN" sz="2400" dirty="0"/>
              <a:t>4</a:t>
            </a:r>
            <a:r>
              <a:rPr lang="zh-CN" altLang="en-US" sz="2400" dirty="0"/>
              <a:t>种可能</a:t>
            </a:r>
            <a:endParaRPr lang="zh-CN" altLang="en-US" sz="2400" b="0" dirty="0"/>
          </a:p>
          <a:p>
            <a:pPr lvl="1"/>
            <a:r>
              <a:rPr lang="zh-CN" altLang="pt-BR" dirty="0"/>
              <a:t>有唯一的最优解</a:t>
            </a:r>
            <a:endParaRPr lang="en-US" altLang="zh-CN" dirty="0"/>
          </a:p>
          <a:p>
            <a:pPr lvl="1"/>
            <a:r>
              <a:rPr lang="zh-CN" altLang="en-US" dirty="0"/>
              <a:t>有无穷多个最优解</a:t>
            </a:r>
            <a:endParaRPr lang="en-US" altLang="zh-CN" dirty="0"/>
          </a:p>
          <a:p>
            <a:pPr lvl="1"/>
            <a:r>
              <a:rPr lang="zh-CN" altLang="en-US" dirty="0"/>
              <a:t>有可行解</a:t>
            </a:r>
            <a:r>
              <a:rPr lang="en-US" altLang="zh-CN" dirty="0"/>
              <a:t>, </a:t>
            </a:r>
            <a:r>
              <a:rPr lang="zh-CN" altLang="en-US" dirty="0"/>
              <a:t>但无最优解</a:t>
            </a:r>
            <a:r>
              <a:rPr lang="en-US" altLang="zh-CN" dirty="0"/>
              <a:t>(</a:t>
            </a:r>
            <a:r>
              <a:rPr lang="zh-CN" altLang="en-US" dirty="0"/>
              <a:t>目标函数值无界</a:t>
            </a:r>
            <a:r>
              <a:rPr lang="en-US" altLang="zh-CN" dirty="0"/>
              <a:t>)</a:t>
            </a:r>
          </a:p>
          <a:p>
            <a:pPr lvl="1"/>
            <a:r>
              <a:rPr lang="zh-CN" altLang="en-US" dirty="0"/>
              <a:t>无可行解</a:t>
            </a:r>
            <a:r>
              <a:rPr lang="en-US" altLang="zh-CN" dirty="0"/>
              <a:t>, </a:t>
            </a:r>
            <a:r>
              <a:rPr lang="zh-CN" altLang="en-US" dirty="0"/>
              <a:t>更无最优解</a:t>
            </a:r>
            <a:endParaRPr lang="en-US" altLang="zh-CN" dirty="0"/>
          </a:p>
          <a:p>
            <a:r>
              <a:rPr lang="zh-CN" altLang="en-US" sz="2400" dirty="0"/>
              <a:t>二维空间下，线性规划问题的可行域是一个凸多边形</a:t>
            </a:r>
            <a:r>
              <a:rPr lang="en-US" altLang="zh-CN" sz="2400" dirty="0"/>
              <a:t>(</a:t>
            </a:r>
            <a:r>
              <a:rPr lang="zh-CN" altLang="en-US" sz="2400" dirty="0"/>
              <a:t>可能无界</a:t>
            </a:r>
            <a:r>
              <a:rPr lang="en-US" altLang="zh-CN" sz="2400" dirty="0"/>
              <a:t>, </a:t>
            </a:r>
            <a:r>
              <a:rPr lang="zh-CN" altLang="en-US" sz="2400" dirty="0"/>
              <a:t>也可能是空集</a:t>
            </a:r>
            <a:r>
              <a:rPr lang="en-US" altLang="zh-CN" sz="2400" dirty="0"/>
              <a:t>)</a:t>
            </a:r>
            <a:r>
              <a:rPr lang="zh-CN" altLang="en-US" sz="2400" dirty="0"/>
              <a:t>。线性规划问题如果有最优解</a:t>
            </a:r>
            <a:r>
              <a:rPr lang="en-US" altLang="zh-CN" sz="2400" dirty="0"/>
              <a:t>, </a:t>
            </a:r>
            <a:r>
              <a:rPr lang="zh-CN" altLang="en-US" sz="2400" dirty="0"/>
              <a:t>则一定可以在凸多边形的顶点取到。</a:t>
            </a:r>
          </a:p>
        </p:txBody>
      </p:sp>
      <p:sp>
        <p:nvSpPr>
          <p:cNvPr id="3" name="标题 2"/>
          <p:cNvSpPr>
            <a:spLocks noGrp="1"/>
          </p:cNvSpPr>
          <p:nvPr>
            <p:ph type="title"/>
          </p:nvPr>
        </p:nvSpPr>
        <p:spPr/>
        <p:txBody>
          <a:bodyPr/>
          <a:lstStyle/>
          <a:p>
            <a:pPr algn="ctr"/>
            <a:r>
              <a:rPr lang="zh-CN" altLang="en-US" dirty="0"/>
              <a:t> 线性规划</a:t>
            </a:r>
          </a:p>
        </p:txBody>
      </p:sp>
    </p:spTree>
    <p:extLst>
      <p:ext uri="{BB962C8B-B14F-4D97-AF65-F5344CB8AC3E}">
        <p14:creationId xmlns:p14="http://schemas.microsoft.com/office/powerpoint/2010/main" val="20249521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CED7CA2-D5A0-4F73-ABB9-0E5E51851706}"/>
              </a:ext>
            </a:extLst>
          </p:cNvPr>
          <p:cNvSpPr>
            <a:spLocks noGrp="1"/>
          </p:cNvSpPr>
          <p:nvPr>
            <p:ph type="title"/>
          </p:nvPr>
        </p:nvSpPr>
        <p:spPr/>
        <p:txBody>
          <a:bodyPr/>
          <a:lstStyle/>
          <a:p>
            <a:pPr algn="ctr"/>
            <a:r>
              <a:rPr lang="zh-CN" altLang="en-US" dirty="0"/>
              <a:t>线性规划</a:t>
            </a:r>
          </a:p>
        </p:txBody>
      </p:sp>
      <p:pic>
        <p:nvPicPr>
          <p:cNvPr id="6" name="图片 5">
            <a:extLst>
              <a:ext uri="{FF2B5EF4-FFF2-40B4-BE49-F238E27FC236}">
                <a16:creationId xmlns:a16="http://schemas.microsoft.com/office/drawing/2014/main" id="{26A9DA54-3369-4B16-9F34-F094B0D409F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0" y="1308970"/>
            <a:ext cx="9144000" cy="4240060"/>
          </a:xfrm>
          <a:prstGeom prst="rect">
            <a:avLst/>
          </a:prstGeom>
        </p:spPr>
      </p:pic>
      <p:sp>
        <p:nvSpPr>
          <p:cNvPr id="2" name="文本框 1">
            <a:extLst>
              <a:ext uri="{FF2B5EF4-FFF2-40B4-BE49-F238E27FC236}">
                <a16:creationId xmlns:a16="http://schemas.microsoft.com/office/drawing/2014/main" id="{39D1BA0F-AC47-4FC4-B4BA-3C9A5A5DA262}"/>
              </a:ext>
            </a:extLst>
          </p:cNvPr>
          <p:cNvSpPr txBox="1"/>
          <p:nvPr/>
        </p:nvSpPr>
        <p:spPr>
          <a:xfrm>
            <a:off x="2073349" y="1286539"/>
            <a:ext cx="1945759" cy="523220"/>
          </a:xfrm>
          <a:prstGeom prst="rect">
            <a:avLst/>
          </a:prstGeom>
          <a:noFill/>
        </p:spPr>
        <p:txBody>
          <a:bodyPr wrap="square" rtlCol="0">
            <a:spAutoFit/>
          </a:bodyPr>
          <a:lstStyle/>
          <a:p>
            <a:r>
              <a:rPr lang="zh-CN" altLang="en-US" sz="2800" b="1" dirty="0">
                <a:solidFill>
                  <a:srgbClr val="FF0000"/>
                </a:solidFill>
              </a:rPr>
              <a:t>三维空间</a:t>
            </a:r>
          </a:p>
        </p:txBody>
      </p:sp>
    </p:spTree>
    <p:extLst>
      <p:ext uri="{BB962C8B-B14F-4D97-AF65-F5344CB8AC3E}">
        <p14:creationId xmlns:p14="http://schemas.microsoft.com/office/powerpoint/2010/main" val="110257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35676" y="1202453"/>
                <a:ext cx="9108324" cy="5020642"/>
              </a:xfrm>
            </p:spPr>
            <p:txBody>
              <a:bodyPr>
                <a:normAutofit/>
              </a:bodyPr>
              <a:lstStyle/>
              <a:p>
                <a:pPr>
                  <a:lnSpc>
                    <a:spcPct val="150000"/>
                  </a:lnSpc>
                  <a:spcBef>
                    <a:spcPts val="0"/>
                  </a:spcBef>
                  <a:spcAft>
                    <a:spcPts val="0"/>
                  </a:spcAft>
                </a:pPr>
                <a:r>
                  <a:rPr lang="zh-CN" altLang="zh-CN" dirty="0">
                    <a:latin typeface="Arial" panose="020B0604020202020204" pitchFamily="34" charset="0"/>
                    <a:cs typeface="Arial" panose="020B0604020202020204" pitchFamily="34" charset="0"/>
                  </a:rPr>
                  <a:t>如果有</a:t>
                </a:r>
                <a:r>
                  <a:rPr lang="en-US" altLang="zh-CN" dirty="0">
                    <a:latin typeface="Arial" panose="020B0604020202020204" pitchFamily="34" charset="0"/>
                    <a:cs typeface="Arial" panose="020B0604020202020204" pitchFamily="34" charset="0"/>
                  </a:rPr>
                  <a:t>n</a:t>
                </a:r>
                <a:r>
                  <a:rPr lang="zh-CN" altLang="zh-CN" dirty="0">
                    <a:latin typeface="Arial" panose="020B0604020202020204" pitchFamily="34" charset="0"/>
                    <a:cs typeface="Arial" panose="020B0604020202020204" pitchFamily="34" charset="0"/>
                  </a:rPr>
                  <a:t>个变量，每个约束定义</a:t>
                </a:r>
                <a:r>
                  <a:rPr lang="zh-CN" altLang="en-US" dirty="0">
                    <a:latin typeface="Arial" panose="020B0604020202020204" pitchFamily="34" charset="0"/>
                    <a:cs typeface="Arial" panose="020B0604020202020204" pitchFamily="34" charset="0"/>
                  </a:rPr>
                  <a:t>了</a:t>
                </a:r>
                <a:r>
                  <a:rPr lang="en-US" altLang="zh-CN" dirty="0">
                    <a:latin typeface="Arial" panose="020B0604020202020204" pitchFamily="34" charset="0"/>
                    <a:cs typeface="Arial" panose="020B0604020202020204" pitchFamily="34" charset="0"/>
                  </a:rPr>
                  <a:t>n</a:t>
                </a:r>
                <a:r>
                  <a:rPr lang="zh-CN" altLang="zh-CN" dirty="0">
                    <a:latin typeface="Arial" panose="020B0604020202020204" pitchFamily="34" charset="0"/>
                    <a:cs typeface="Arial" panose="020B0604020202020204" pitchFamily="34" charset="0"/>
                  </a:rPr>
                  <a:t>维空间中的一个半空间，我们称这些半空间的交集形成的可行区域为</a:t>
                </a:r>
                <a:r>
                  <a:rPr lang="zh-CN" altLang="zh-CN" dirty="0">
                    <a:solidFill>
                      <a:srgbClr val="FF0000"/>
                    </a:solidFill>
                    <a:latin typeface="Arial" panose="020B0604020202020204" pitchFamily="34" charset="0"/>
                    <a:cs typeface="Arial" panose="020B0604020202020204" pitchFamily="34" charset="0"/>
                  </a:rPr>
                  <a:t>单纯形</a:t>
                </a:r>
                <a:r>
                  <a:rPr lang="en-US" altLang="zh-CN" dirty="0">
                    <a:solidFill>
                      <a:srgbClr val="FF0000"/>
                    </a:solidFill>
                    <a:latin typeface="Arial" panose="020B0604020202020204" pitchFamily="34" charset="0"/>
                    <a:cs typeface="Arial" panose="020B0604020202020204" pitchFamily="34" charset="0"/>
                  </a:rPr>
                  <a:t>(</a:t>
                </a:r>
                <a:r>
                  <a:rPr lang="en-US" altLang="zh-CN" i="1" dirty="0">
                    <a:solidFill>
                      <a:srgbClr val="FF0000"/>
                    </a:solidFill>
                    <a:latin typeface="Times New Roman" panose="02020603050405020304" pitchFamily="18" charset="0"/>
                    <a:cs typeface="Times New Roman" panose="02020603050405020304" pitchFamily="18" charset="0"/>
                  </a:rPr>
                  <a:t>simplex</a:t>
                </a:r>
                <a:r>
                  <a:rPr lang="en-US" altLang="zh-CN" dirty="0">
                    <a:solidFill>
                      <a:srgbClr val="FF0000"/>
                    </a:solidFill>
                    <a:latin typeface="Arial" panose="020B0604020202020204" pitchFamily="34" charset="0"/>
                    <a:cs typeface="Arial" panose="020B0604020202020204" pitchFamily="34" charset="0"/>
                  </a:rPr>
                  <a:t>)</a:t>
                </a:r>
                <a:r>
                  <a:rPr lang="zh-CN" altLang="zh-CN" dirty="0">
                    <a:solidFill>
                      <a:srgbClr val="FF0000"/>
                    </a:solidFill>
                    <a:latin typeface="Arial" panose="020B0604020202020204" pitchFamily="34" charset="0"/>
                    <a:cs typeface="Arial" panose="020B0604020202020204" pitchFamily="34" charset="0"/>
                  </a:rPr>
                  <a:t>。</a:t>
                </a:r>
                <a:endParaRPr lang="en-US" altLang="zh-CN" dirty="0">
                  <a:solidFill>
                    <a:srgbClr val="FF0000"/>
                  </a:solidFill>
                  <a:latin typeface="Arial" panose="020B0604020202020204" pitchFamily="34" charset="0"/>
                  <a:cs typeface="Arial" panose="020B0604020202020204" pitchFamily="34" charset="0"/>
                </a:endParaRPr>
              </a:p>
              <a:p>
                <a:pPr>
                  <a:lnSpc>
                    <a:spcPct val="150000"/>
                  </a:lnSpc>
                  <a:spcBef>
                    <a:spcPts val="0"/>
                  </a:spcBef>
                  <a:spcAft>
                    <a:spcPts val="0"/>
                  </a:spcAft>
                </a:pPr>
                <a:r>
                  <a:rPr lang="zh-CN" altLang="zh-CN" dirty="0">
                    <a:latin typeface="Arial" panose="020B0604020202020204" pitchFamily="34" charset="0"/>
                    <a:cs typeface="Arial" panose="020B0604020202020204" pitchFamily="34" charset="0"/>
                  </a:rPr>
                  <a:t>目标函数</a:t>
                </a:r>
                <a:r>
                  <a:rPr lang="zh-CN" altLang="en-US" dirty="0">
                    <a:latin typeface="Arial" panose="020B0604020202020204" pitchFamily="34" charset="0"/>
                    <a:cs typeface="Arial" panose="020B0604020202020204" pitchFamily="34" charset="0"/>
                  </a:rPr>
                  <a:t> </a:t>
                </a:r>
                <a14:m>
                  <m:oMath xmlns:m="http://schemas.openxmlformats.org/officeDocument/2006/math">
                    <m:sSub>
                      <m:sSubPr>
                        <m:ctrlPr>
                          <a:rPr lang="en-US" altLang="zh-CN" i="1" smtClean="0">
                            <a:latin typeface="Cambria Math" panose="02040503050406030204" pitchFamily="18" charset="0"/>
                            <a:cs typeface="Arial" panose="020B0604020202020204" pitchFamily="34" charset="0"/>
                          </a:rPr>
                        </m:ctrlPr>
                      </m:sSubPr>
                      <m:e>
                        <m:r>
                          <a:rPr lang="en-US" altLang="zh-CN" b="1" i="1" smtClean="0">
                            <a:latin typeface="Cambria Math" panose="02040503050406030204" pitchFamily="18" charset="0"/>
                            <a:cs typeface="Arial" panose="020B0604020202020204" pitchFamily="34" charset="0"/>
                          </a:rPr>
                          <m:t>𝒛</m:t>
                        </m:r>
                        <m:r>
                          <a:rPr lang="en-US" altLang="zh-CN" b="1" i="1" smtClean="0">
                            <a:latin typeface="Cambria Math" panose="02040503050406030204" pitchFamily="18" charset="0"/>
                            <a:cs typeface="Arial" panose="020B0604020202020204" pitchFamily="34" charset="0"/>
                          </a:rPr>
                          <m:t>=</m:t>
                        </m:r>
                        <m:r>
                          <a:rPr lang="en-US" altLang="zh-CN" b="1" i="1" smtClean="0">
                            <a:latin typeface="Cambria Math" panose="02040503050406030204" pitchFamily="18" charset="0"/>
                            <a:cs typeface="Arial" panose="020B0604020202020204" pitchFamily="34" charset="0"/>
                          </a:rPr>
                          <m:t>𝒄</m:t>
                        </m:r>
                      </m:e>
                      <m:sub>
                        <m:r>
                          <a:rPr lang="en-US" altLang="zh-CN" b="1" i="1" smtClean="0">
                            <a:latin typeface="Cambria Math" panose="02040503050406030204" pitchFamily="18" charset="0"/>
                            <a:cs typeface="Arial" panose="020B0604020202020204" pitchFamily="34" charset="0"/>
                          </a:rPr>
                          <m:t>𝟏</m:t>
                        </m:r>
                      </m:sub>
                    </m:sSub>
                    <m:sSub>
                      <m:sSubPr>
                        <m:ctrlPr>
                          <a:rPr lang="en-US" altLang="zh-CN" i="1" smtClean="0">
                            <a:latin typeface="Cambria Math" panose="02040503050406030204" pitchFamily="18" charset="0"/>
                            <a:cs typeface="Arial" panose="020B0604020202020204" pitchFamily="34" charset="0"/>
                          </a:rPr>
                        </m:ctrlPr>
                      </m:sSubPr>
                      <m:e>
                        <m:r>
                          <a:rPr lang="en-US" altLang="zh-CN" b="1" i="1" smtClean="0">
                            <a:latin typeface="Cambria Math" panose="02040503050406030204" pitchFamily="18" charset="0"/>
                            <a:cs typeface="Arial" panose="020B0604020202020204" pitchFamily="34" charset="0"/>
                          </a:rPr>
                          <m:t>𝒙</m:t>
                        </m:r>
                      </m:e>
                      <m:sub>
                        <m:r>
                          <a:rPr lang="en-US" altLang="zh-CN" b="1" i="1" smtClean="0">
                            <a:latin typeface="Cambria Math" panose="02040503050406030204" pitchFamily="18" charset="0"/>
                            <a:cs typeface="Arial" panose="020B0604020202020204" pitchFamily="34" charset="0"/>
                          </a:rPr>
                          <m:t>𝟏</m:t>
                        </m:r>
                      </m:sub>
                    </m:sSub>
                    <m:r>
                      <a:rPr lang="en-US" altLang="zh-CN" b="1" i="1" smtClean="0">
                        <a:latin typeface="Cambria Math" panose="02040503050406030204" pitchFamily="18" charset="0"/>
                        <a:cs typeface="Arial" panose="020B0604020202020204" pitchFamily="34" charset="0"/>
                      </a:rPr>
                      <m:t>+</m:t>
                    </m:r>
                    <m:sSub>
                      <m:sSubPr>
                        <m:ctrlPr>
                          <a:rPr lang="en-US" altLang="zh-CN" i="1">
                            <a:latin typeface="Cambria Math" panose="02040503050406030204" pitchFamily="18" charset="0"/>
                            <a:cs typeface="Arial" panose="020B0604020202020204" pitchFamily="34" charset="0"/>
                          </a:rPr>
                        </m:ctrlPr>
                      </m:sSubPr>
                      <m:e>
                        <m:r>
                          <a:rPr lang="en-US" altLang="zh-CN" i="1">
                            <a:latin typeface="Cambria Math" panose="02040503050406030204" pitchFamily="18" charset="0"/>
                            <a:cs typeface="Arial" panose="020B0604020202020204" pitchFamily="34" charset="0"/>
                          </a:rPr>
                          <m:t>𝒄</m:t>
                        </m:r>
                      </m:e>
                      <m:sub>
                        <m:r>
                          <a:rPr lang="en-US" altLang="zh-CN" b="1" i="1" smtClean="0">
                            <a:latin typeface="Cambria Math" panose="02040503050406030204" pitchFamily="18" charset="0"/>
                            <a:cs typeface="Arial" panose="020B0604020202020204" pitchFamily="34" charset="0"/>
                          </a:rPr>
                          <m:t>𝟐</m:t>
                        </m:r>
                      </m:sub>
                    </m:sSub>
                    <m:sSub>
                      <m:sSubPr>
                        <m:ctrlPr>
                          <a:rPr lang="en-US" altLang="zh-CN" i="1">
                            <a:latin typeface="Cambria Math" panose="02040503050406030204" pitchFamily="18" charset="0"/>
                            <a:cs typeface="Arial" panose="020B0604020202020204" pitchFamily="34" charset="0"/>
                          </a:rPr>
                        </m:ctrlPr>
                      </m:sSubPr>
                      <m:e>
                        <m:r>
                          <a:rPr lang="en-US" altLang="zh-CN" i="1">
                            <a:latin typeface="Cambria Math" panose="02040503050406030204" pitchFamily="18" charset="0"/>
                            <a:cs typeface="Arial" panose="020B0604020202020204" pitchFamily="34" charset="0"/>
                          </a:rPr>
                          <m:t>𝒙</m:t>
                        </m:r>
                      </m:e>
                      <m:sub>
                        <m:r>
                          <a:rPr lang="en-US" altLang="zh-CN" b="1" i="1" smtClean="0">
                            <a:latin typeface="Cambria Math" panose="02040503050406030204" pitchFamily="18" charset="0"/>
                            <a:cs typeface="Arial" panose="020B0604020202020204" pitchFamily="34" charset="0"/>
                          </a:rPr>
                          <m:t>𝟐</m:t>
                        </m:r>
                      </m:sub>
                    </m:sSub>
                    <m:r>
                      <a:rPr lang="en-US" altLang="zh-CN" i="1">
                        <a:latin typeface="Cambria Math" panose="02040503050406030204" pitchFamily="18" charset="0"/>
                        <a:cs typeface="Arial" panose="020B0604020202020204" pitchFamily="34" charset="0"/>
                      </a:rPr>
                      <m:t>+</m:t>
                    </m:r>
                  </m:oMath>
                </a14:m>
                <a:r>
                  <a:rPr lang="en-US" altLang="zh-CN" dirty="0">
                    <a:latin typeface="Arial" panose="020B0604020202020204" pitchFamily="34" charset="0"/>
                    <a:cs typeface="Arial" panose="020B0604020202020204" pitchFamily="34" charset="0"/>
                  </a:rPr>
                  <a:t>…</a:t>
                </a:r>
                <a14:m>
                  <m:oMath xmlns:m="http://schemas.openxmlformats.org/officeDocument/2006/math">
                    <m:sSub>
                      <m:sSubPr>
                        <m:ctrlPr>
                          <a:rPr lang="en-US" altLang="zh-CN" i="1">
                            <a:latin typeface="Cambria Math" panose="02040503050406030204" pitchFamily="18" charset="0"/>
                            <a:cs typeface="Arial" panose="020B0604020202020204" pitchFamily="34" charset="0"/>
                          </a:rPr>
                        </m:ctrlPr>
                      </m:sSubPr>
                      <m:e>
                        <m:r>
                          <a:rPr lang="en-US" altLang="zh-CN" b="1" i="1" smtClean="0">
                            <a:latin typeface="Cambria Math" panose="02040503050406030204" pitchFamily="18" charset="0"/>
                            <a:cs typeface="Arial" panose="020B0604020202020204" pitchFamily="34" charset="0"/>
                          </a:rPr>
                          <m:t>+</m:t>
                        </m:r>
                        <m:r>
                          <a:rPr lang="en-US" altLang="zh-CN" i="1">
                            <a:latin typeface="Cambria Math" panose="02040503050406030204" pitchFamily="18" charset="0"/>
                            <a:cs typeface="Arial" panose="020B0604020202020204" pitchFamily="34" charset="0"/>
                          </a:rPr>
                          <m:t>𝒄</m:t>
                        </m:r>
                      </m:e>
                      <m:sub>
                        <m:r>
                          <a:rPr lang="en-US" altLang="zh-CN" b="1" i="1" smtClean="0">
                            <a:latin typeface="Cambria Math" panose="02040503050406030204" pitchFamily="18" charset="0"/>
                            <a:cs typeface="Arial" panose="020B0604020202020204" pitchFamily="34" charset="0"/>
                          </a:rPr>
                          <m:t>𝒏</m:t>
                        </m:r>
                      </m:sub>
                    </m:sSub>
                    <m:sSub>
                      <m:sSubPr>
                        <m:ctrlPr>
                          <a:rPr lang="en-US" altLang="zh-CN" i="1">
                            <a:latin typeface="Cambria Math" panose="02040503050406030204" pitchFamily="18" charset="0"/>
                            <a:cs typeface="Arial" panose="020B0604020202020204" pitchFamily="34" charset="0"/>
                          </a:rPr>
                        </m:ctrlPr>
                      </m:sSubPr>
                      <m:e>
                        <m:r>
                          <a:rPr lang="en-US" altLang="zh-CN" i="1">
                            <a:latin typeface="Cambria Math" panose="02040503050406030204" pitchFamily="18" charset="0"/>
                            <a:cs typeface="Arial" panose="020B0604020202020204" pitchFamily="34" charset="0"/>
                          </a:rPr>
                          <m:t>𝒙</m:t>
                        </m:r>
                      </m:e>
                      <m:sub>
                        <m:r>
                          <a:rPr lang="en-US" altLang="zh-CN" b="1" i="1" smtClean="0">
                            <a:latin typeface="Cambria Math" panose="02040503050406030204" pitchFamily="18" charset="0"/>
                            <a:cs typeface="Arial" panose="020B0604020202020204" pitchFamily="34" charset="0"/>
                          </a:rPr>
                          <m:t>𝒏</m:t>
                        </m:r>
                      </m:sub>
                    </m:sSub>
                  </m:oMath>
                </a14:m>
                <a:r>
                  <a:rPr lang="zh-CN" altLang="en-US" dirty="0">
                    <a:latin typeface="Arial" panose="020B0604020202020204" pitchFamily="34" charset="0"/>
                    <a:cs typeface="Arial" panose="020B0604020202020204" pitchFamily="34" charset="0"/>
                  </a:rPr>
                  <a:t> </a:t>
                </a:r>
                <a:r>
                  <a:rPr lang="zh-CN" altLang="zh-CN" dirty="0">
                    <a:latin typeface="Arial" panose="020B0604020202020204" pitchFamily="34" charset="0"/>
                    <a:cs typeface="Arial" panose="020B0604020202020204" pitchFamily="34" charset="0"/>
                  </a:rPr>
                  <a:t>一个超平面</a:t>
                </a:r>
                <a:r>
                  <a:rPr lang="en-US" altLang="zh-CN" dirty="0">
                    <a:latin typeface="Arial" panose="020B0604020202020204" pitchFamily="34" charset="0"/>
                    <a:cs typeface="Arial" panose="020B0604020202020204" pitchFamily="34" charset="0"/>
                  </a:rPr>
                  <a:t>(</a:t>
                </a:r>
                <a:r>
                  <a:rPr lang="en-US" altLang="zh-CN" b="0" dirty="0">
                    <a:latin typeface="Times New Roman" panose="02020603050405020304" pitchFamily="18" charset="0"/>
                    <a:cs typeface="Times New Roman" panose="02020603050405020304" pitchFamily="18" charset="0"/>
                  </a:rPr>
                  <a:t>hyperplane</a:t>
                </a:r>
                <a:r>
                  <a:rPr lang="en-US" altLang="zh-CN" dirty="0">
                    <a:latin typeface="Arial" panose="020B0604020202020204" pitchFamily="34" charset="0"/>
                    <a:cs typeface="Arial" panose="020B0604020202020204" pitchFamily="34" charset="0"/>
                  </a:rPr>
                  <a:t>)</a:t>
                </a:r>
                <a:r>
                  <a:rPr lang="zh-CN" altLang="zh-CN" dirty="0">
                    <a:latin typeface="Arial" panose="020B0604020202020204" pitchFamily="34" charset="0"/>
                    <a:cs typeface="Arial" panose="020B0604020202020204" pitchFamily="34" charset="0"/>
                  </a:rPr>
                  <a:t>，因为</a:t>
                </a:r>
                <a:r>
                  <a:rPr lang="zh-CN" altLang="en-US" dirty="0">
                    <a:latin typeface="Arial" panose="020B0604020202020204" pitchFamily="34" charset="0"/>
                    <a:cs typeface="Arial" panose="020B0604020202020204" pitchFamily="34" charset="0"/>
                  </a:rPr>
                  <a:t>可行区域</a:t>
                </a:r>
                <a:r>
                  <a:rPr lang="zh-CN" altLang="en-US" dirty="0">
                    <a:solidFill>
                      <a:srgbClr val="FF0000"/>
                    </a:solidFill>
                    <a:latin typeface="Arial" panose="020B0604020202020204" pitchFamily="34" charset="0"/>
                    <a:cs typeface="Arial" panose="020B0604020202020204" pitchFamily="34" charset="0"/>
                  </a:rPr>
                  <a:t>（单纯形）</a:t>
                </a:r>
                <a:r>
                  <a:rPr lang="zh-CN" altLang="en-US" dirty="0">
                    <a:latin typeface="Arial" panose="020B0604020202020204" pitchFamily="34" charset="0"/>
                    <a:cs typeface="Arial" panose="020B0604020202020204" pitchFamily="34" charset="0"/>
                  </a:rPr>
                  <a:t>是</a:t>
                </a:r>
                <a:r>
                  <a:rPr lang="zh-CN" altLang="zh-CN" dirty="0">
                    <a:solidFill>
                      <a:srgbClr val="0000CC"/>
                    </a:solidFill>
                    <a:latin typeface="Arial" panose="020B0604020202020204" pitchFamily="34" charset="0"/>
                    <a:cs typeface="Arial" panose="020B0604020202020204" pitchFamily="34" charset="0"/>
                  </a:rPr>
                  <a:t>凸</a:t>
                </a:r>
                <a:r>
                  <a:rPr lang="zh-CN" altLang="en-US" dirty="0">
                    <a:latin typeface="Arial" panose="020B0604020202020204" pitchFamily="34" charset="0"/>
                    <a:cs typeface="Arial" panose="020B0604020202020204" pitchFamily="34" charset="0"/>
                  </a:rPr>
                  <a:t>的</a:t>
                </a:r>
                <a:r>
                  <a:rPr lang="zh-CN"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目标函数的</a:t>
                </a:r>
                <a:r>
                  <a:rPr lang="zh-CN" altLang="zh-CN" dirty="0">
                    <a:latin typeface="Arial" panose="020B0604020202020204" pitchFamily="34" charset="0"/>
                    <a:cs typeface="Arial" panose="020B0604020202020204" pitchFamily="34" charset="0"/>
                  </a:rPr>
                  <a:t>最优解</a:t>
                </a:r>
                <a:r>
                  <a:rPr lang="zh-CN" altLang="en-US" dirty="0">
                    <a:latin typeface="Arial" panose="020B0604020202020204" pitchFamily="34" charset="0"/>
                    <a:cs typeface="Arial" panose="020B0604020202020204" pitchFamily="34" charset="0"/>
                  </a:rPr>
                  <a:t>如果存在，则必</a:t>
                </a:r>
                <a:r>
                  <a:rPr lang="zh-CN" altLang="zh-CN" dirty="0">
                    <a:latin typeface="Arial" panose="020B0604020202020204" pitchFamily="34" charset="0"/>
                    <a:cs typeface="Arial" panose="020B0604020202020204" pitchFamily="34" charset="0"/>
                  </a:rPr>
                  <a:t>在</a:t>
                </a:r>
                <a:r>
                  <a:rPr lang="zh-CN" altLang="zh-CN" dirty="0">
                    <a:solidFill>
                      <a:srgbClr val="FF0000"/>
                    </a:solidFill>
                    <a:latin typeface="Arial" panose="020B0604020202020204" pitchFamily="34" charset="0"/>
                    <a:cs typeface="Arial" panose="020B0604020202020204" pitchFamily="34" charset="0"/>
                  </a:rPr>
                  <a:t>单纯形的一个顶点</a:t>
                </a:r>
                <a:r>
                  <a:rPr lang="zh-CN" altLang="zh-CN" dirty="0">
                    <a:latin typeface="Arial" panose="020B0604020202020204" pitchFamily="34" charset="0"/>
                    <a:cs typeface="Arial" panose="020B0604020202020204" pitchFamily="34" charset="0"/>
                  </a:rPr>
                  <a:t>上取得。</a:t>
                </a:r>
                <a:endParaRPr lang="en-US" altLang="zh-CN" dirty="0">
                  <a:latin typeface="Arial" panose="020B0604020202020204" pitchFamily="34" charset="0"/>
                  <a:cs typeface="Arial" panose="020B0604020202020204" pitchFamily="34" charset="0"/>
                </a:endParaRPr>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35676" y="1202453"/>
                <a:ext cx="9108324" cy="5020642"/>
              </a:xfrm>
              <a:blipFill>
                <a:blip r:embed="rId2"/>
                <a:stretch>
                  <a:fillRect l="-1205" r="-4150"/>
                </a:stretch>
              </a:blipFill>
            </p:spPr>
            <p:txBody>
              <a:bodyPr/>
              <a:lstStyle/>
              <a:p>
                <a:r>
                  <a:rPr lang="zh-CN" altLang="en-US">
                    <a:noFill/>
                  </a:rPr>
                  <a:t> </a:t>
                </a:r>
              </a:p>
            </p:txBody>
          </p:sp>
        </mc:Fallback>
      </mc:AlternateContent>
      <p:sp>
        <p:nvSpPr>
          <p:cNvPr id="4" name="标题 2"/>
          <p:cNvSpPr>
            <a:spLocks noGrp="1"/>
          </p:cNvSpPr>
          <p:nvPr>
            <p:ph type="title"/>
          </p:nvPr>
        </p:nvSpPr>
        <p:spPr/>
        <p:txBody>
          <a:bodyPr/>
          <a:lstStyle/>
          <a:p>
            <a:pPr algn="ctr"/>
            <a:r>
              <a:rPr lang="zh-CN" altLang="en-US" dirty="0"/>
              <a:t> 线性规划</a:t>
            </a:r>
          </a:p>
        </p:txBody>
      </p:sp>
    </p:spTree>
    <p:extLst>
      <p:ext uri="{BB962C8B-B14F-4D97-AF65-F5344CB8AC3E}">
        <p14:creationId xmlns:p14="http://schemas.microsoft.com/office/powerpoint/2010/main" val="101158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2797" y="1150937"/>
            <a:ext cx="9132026" cy="5020642"/>
          </a:xfrm>
        </p:spPr>
        <p:txBody>
          <a:bodyPr>
            <a:normAutofit/>
          </a:bodyPr>
          <a:lstStyle/>
          <a:p>
            <a:pPr>
              <a:lnSpc>
                <a:spcPts val="3800"/>
              </a:lnSpc>
              <a:spcBef>
                <a:spcPts val="0"/>
              </a:spcBef>
              <a:spcAft>
                <a:spcPts val="0"/>
              </a:spcAft>
            </a:pPr>
            <a:r>
              <a:rPr lang="zh-CN" altLang="en-US" dirty="0">
                <a:solidFill>
                  <a:srgbClr val="FF0000"/>
                </a:solidFill>
                <a:latin typeface="Arial" panose="020B0604020202020204" pitchFamily="34" charset="0"/>
                <a:cs typeface="Arial" panose="020B0604020202020204" pitchFamily="34" charset="0"/>
              </a:rPr>
              <a:t>单纯形算法（</a:t>
            </a:r>
            <a:r>
              <a:rPr lang="en-US" altLang="zh-CN" dirty="0">
                <a:latin typeface="Arial" panose="020B0604020202020204" pitchFamily="34" charset="0"/>
                <a:cs typeface="Arial" panose="020B0604020202020204" pitchFamily="34" charset="0"/>
              </a:rPr>
              <a:t>simplex algorithm</a:t>
            </a:r>
            <a:r>
              <a:rPr lang="zh-CN" altLang="en-US" dirty="0">
                <a:solidFill>
                  <a:srgbClr val="FF0000"/>
                </a:solidFill>
                <a:latin typeface="Arial" panose="020B0604020202020204" pitchFamily="34" charset="0"/>
                <a:cs typeface="Arial" panose="020B0604020202020204" pitchFamily="34" charset="0"/>
              </a:rPr>
              <a:t>）</a:t>
            </a:r>
            <a:endParaRPr lang="en-US" altLang="zh-CN" dirty="0">
              <a:solidFill>
                <a:srgbClr val="FF0000"/>
              </a:solidFill>
              <a:latin typeface="Arial" panose="020B0604020202020204" pitchFamily="34" charset="0"/>
              <a:cs typeface="Arial" panose="020B0604020202020204" pitchFamily="34" charset="0"/>
            </a:endParaRPr>
          </a:p>
          <a:p>
            <a:pPr lvl="1">
              <a:lnSpc>
                <a:spcPts val="3800"/>
              </a:lnSpc>
            </a:pPr>
            <a:r>
              <a:rPr lang="zh-CN" altLang="en-US" dirty="0"/>
              <a:t>美国数学家</a:t>
            </a:r>
            <a:r>
              <a:rPr lang="en-US" altLang="zh-CN" dirty="0">
                <a:latin typeface="Times New Roman" panose="02020603050405020304" pitchFamily="18" charset="0"/>
                <a:cs typeface="Times New Roman" panose="02020603050405020304" pitchFamily="18" charset="0"/>
              </a:rPr>
              <a:t>George Dantzig</a:t>
            </a:r>
            <a:r>
              <a:rPr lang="zh-CN" altLang="en-US" dirty="0">
                <a:latin typeface="Arial" panose="020B0604020202020204" pitchFamily="34" charset="0"/>
                <a:cs typeface="Arial" panose="020B0604020202020204" pitchFamily="34" charset="0"/>
              </a:rPr>
              <a:t>于</a:t>
            </a:r>
            <a:r>
              <a:rPr lang="en-US" altLang="zh-CN" dirty="0">
                <a:latin typeface="Arial" panose="020B0604020202020204" pitchFamily="34" charset="0"/>
                <a:cs typeface="Arial" panose="020B0604020202020204" pitchFamily="34" charset="0"/>
              </a:rPr>
              <a:t>1947</a:t>
            </a:r>
            <a:r>
              <a:rPr lang="zh-CN" altLang="en-US" dirty="0">
                <a:latin typeface="Arial" panose="020B0604020202020204" pitchFamily="34" charset="0"/>
                <a:cs typeface="Arial" panose="020B0604020202020204" pitchFamily="34" charset="0"/>
              </a:rPr>
              <a:t>年</a:t>
            </a:r>
            <a:r>
              <a:rPr lang="zh-CN" altLang="en-US" dirty="0"/>
              <a:t>首先提出来的求解线性规划问题的单纯形算法。</a:t>
            </a:r>
            <a:endParaRPr lang="en-US" altLang="zh-CN" dirty="0"/>
          </a:p>
          <a:p>
            <a:pPr lvl="1">
              <a:lnSpc>
                <a:spcPts val="3800"/>
              </a:lnSpc>
            </a:pPr>
            <a:r>
              <a:rPr lang="zh-CN" altLang="en-US" dirty="0"/>
              <a:t>它是以一个线性规划作为输入，输出一个最优解。</a:t>
            </a:r>
            <a:endParaRPr lang="en-US" altLang="zh-CN" dirty="0"/>
          </a:p>
          <a:p>
            <a:pPr lvl="1">
              <a:lnSpc>
                <a:spcPts val="3800"/>
              </a:lnSpc>
            </a:pPr>
            <a:r>
              <a:rPr lang="zh-CN" altLang="en-US" dirty="0">
                <a:solidFill>
                  <a:srgbClr val="FF0000"/>
                </a:solidFill>
              </a:rPr>
              <a:t>算法基本思想：</a:t>
            </a:r>
            <a:r>
              <a:rPr lang="zh-CN" altLang="en-US" dirty="0"/>
              <a:t>从单纯形的</a:t>
            </a:r>
            <a:r>
              <a:rPr lang="zh-CN" altLang="en-US" dirty="0">
                <a:solidFill>
                  <a:srgbClr val="FF0000"/>
                </a:solidFill>
              </a:rPr>
              <a:t>某个顶点</a:t>
            </a:r>
            <a:r>
              <a:rPr lang="zh-CN" altLang="en-US" dirty="0"/>
              <a:t>开始，执行顺序迭代，在每次迭代中，沿着单纯形的一条边从当前顶点移动到一个目标函数值不小于当前顶点的相邻顶点。</a:t>
            </a:r>
            <a:r>
              <a:rPr lang="zh-CN" altLang="en-US" dirty="0">
                <a:solidFill>
                  <a:srgbClr val="FF0000"/>
                </a:solidFill>
              </a:rPr>
              <a:t>当达到一个局部的最大值，即当前顶点的所有相邻顶点的目标函数值都小于该顶点的目标函数值，则单纯形算法终止，该局部最大值就是最优值。</a:t>
            </a:r>
            <a:endParaRPr lang="zh-CN" altLang="en-US" dirty="0">
              <a:solidFill>
                <a:srgbClr val="FF0000"/>
              </a:solidFill>
              <a:latin typeface="Arial" panose="020B0604020202020204" pitchFamily="34" charset="0"/>
              <a:cs typeface="Arial" panose="020B0604020202020204" pitchFamily="34" charset="0"/>
            </a:endParaRPr>
          </a:p>
        </p:txBody>
      </p:sp>
      <p:sp>
        <p:nvSpPr>
          <p:cNvPr id="4" name="标题 2"/>
          <p:cNvSpPr>
            <a:spLocks noGrp="1"/>
          </p:cNvSpPr>
          <p:nvPr>
            <p:ph type="title"/>
          </p:nvPr>
        </p:nvSpPr>
        <p:spPr/>
        <p:txBody>
          <a:bodyPr/>
          <a:lstStyle/>
          <a:p>
            <a:pPr algn="ctr"/>
            <a:r>
              <a:rPr lang="zh-CN" altLang="en-US" dirty="0"/>
              <a:t> 单纯形算法</a:t>
            </a:r>
          </a:p>
        </p:txBody>
      </p:sp>
    </p:spTree>
    <p:extLst>
      <p:ext uri="{BB962C8B-B14F-4D97-AF65-F5344CB8AC3E}">
        <p14:creationId xmlns:p14="http://schemas.microsoft.com/office/powerpoint/2010/main" val="2765837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b="1" dirty="0">
                <a:latin typeface="+mn-ea"/>
                <a:ea typeface="+mn-ea"/>
              </a:rPr>
              <a:t>例</a:t>
            </a:r>
            <a:r>
              <a:rPr lang="en-US" altLang="zh-CN" b="1" dirty="0">
                <a:latin typeface="+mn-ea"/>
                <a:ea typeface="+mn-ea"/>
              </a:rPr>
              <a:t>1</a:t>
            </a:r>
            <a:r>
              <a:rPr lang="zh-CN" altLang="en-US" b="1" dirty="0">
                <a:latin typeface="+mn-ea"/>
                <a:ea typeface="+mn-ea"/>
              </a:rPr>
              <a:t>：政治家选举</a:t>
            </a:r>
            <a:endParaRPr lang="en-US" altLang="zh-CN" b="1" dirty="0">
              <a:latin typeface="+mn-ea"/>
              <a:ea typeface="+mn-ea"/>
            </a:endParaRPr>
          </a:p>
          <a:p>
            <a:pPr lvl="1">
              <a:spcBef>
                <a:spcPts val="0"/>
              </a:spcBef>
              <a:spcAft>
                <a:spcPts val="0"/>
              </a:spcAft>
            </a:pPr>
            <a:r>
              <a:rPr lang="zh-CN" altLang="en-US" b="1" dirty="0">
                <a:latin typeface="+mn-ea"/>
                <a:ea typeface="+mn-ea"/>
              </a:rPr>
              <a:t>一政治家参加一场选举，有三个选区：市区、郊区和农村。这些选区分别有</a:t>
            </a:r>
            <a:r>
              <a:rPr lang="en-US" altLang="zh-CN" b="1" dirty="0">
                <a:latin typeface="+mn-ea"/>
                <a:ea typeface="+mn-ea"/>
              </a:rPr>
              <a:t>100000</a:t>
            </a:r>
            <a:r>
              <a:rPr lang="zh-CN" altLang="en-US" b="1" dirty="0">
                <a:latin typeface="+mn-ea"/>
                <a:ea typeface="+mn-ea"/>
              </a:rPr>
              <a:t>、</a:t>
            </a:r>
            <a:r>
              <a:rPr lang="en-US" altLang="zh-CN" b="1" dirty="0">
                <a:latin typeface="+mn-ea"/>
                <a:ea typeface="+mn-ea"/>
              </a:rPr>
              <a:t>200000</a:t>
            </a:r>
            <a:r>
              <a:rPr lang="zh-CN" altLang="en-US" b="1" dirty="0">
                <a:latin typeface="+mn-ea"/>
                <a:ea typeface="+mn-ea"/>
              </a:rPr>
              <a:t>和</a:t>
            </a:r>
            <a:r>
              <a:rPr lang="en-US" altLang="zh-CN" b="1" dirty="0">
                <a:latin typeface="+mn-ea"/>
                <a:ea typeface="+mn-ea"/>
              </a:rPr>
              <a:t>50000</a:t>
            </a:r>
            <a:r>
              <a:rPr lang="zh-CN" altLang="en-US" b="1" dirty="0">
                <a:latin typeface="+mn-ea"/>
                <a:ea typeface="+mn-ea"/>
              </a:rPr>
              <a:t>个登记选民。尽管不是所有登记选民都会去投票站投票，但是为了确保当选，希望在这三个选区中每一个选区都至少有一半选民去投票给该政治家。</a:t>
            </a:r>
            <a:endParaRPr lang="en-US" altLang="zh-CN" b="1" dirty="0">
              <a:latin typeface="+mn-ea"/>
              <a:ea typeface="+mn-ea"/>
            </a:endParaRPr>
          </a:p>
          <a:p>
            <a:pPr lvl="1">
              <a:spcBef>
                <a:spcPts val="0"/>
              </a:spcBef>
              <a:spcAft>
                <a:spcPts val="0"/>
              </a:spcAft>
            </a:pPr>
            <a:r>
              <a:rPr lang="zh-CN" altLang="en-US" b="1" dirty="0">
                <a:latin typeface="+mn-ea"/>
                <a:ea typeface="+mn-ea"/>
              </a:rPr>
              <a:t>为了赢取更多选票，政治家的竞选班子策划了若干个有利于竞选的议题</a:t>
            </a:r>
            <a:r>
              <a:rPr lang="en-US" altLang="zh-CN" b="1" dirty="0">
                <a:latin typeface="+mn-ea"/>
                <a:ea typeface="+mn-ea"/>
              </a:rPr>
              <a:t>,</a:t>
            </a:r>
            <a:r>
              <a:rPr lang="zh-CN" altLang="en-US" b="1" dirty="0">
                <a:latin typeface="+mn-ea"/>
                <a:ea typeface="+mn-ea"/>
              </a:rPr>
              <a:t>例如，修筑更多道路、枪支管制、农场补贴以及增加汽油税改进公共交通等。</a:t>
            </a:r>
            <a:endParaRPr lang="en-US" altLang="zh-CN" b="1" dirty="0">
              <a:latin typeface="+mn-ea"/>
              <a:ea typeface="+mn-ea"/>
            </a:endParaRPr>
          </a:p>
          <a:p>
            <a:pPr marL="457200" lvl="1" indent="0">
              <a:buNone/>
            </a:pPr>
            <a:endParaRPr lang="zh-CN" altLang="en-US" dirty="0"/>
          </a:p>
        </p:txBody>
      </p:sp>
      <p:sp>
        <p:nvSpPr>
          <p:cNvPr id="3" name="标题 2"/>
          <p:cNvSpPr>
            <a:spLocks noGrp="1"/>
          </p:cNvSpPr>
          <p:nvPr>
            <p:ph type="title"/>
          </p:nvPr>
        </p:nvSpPr>
        <p:spPr/>
        <p:txBody>
          <a:bodyPr/>
          <a:lstStyle/>
          <a:p>
            <a:pPr algn="ctr"/>
            <a:r>
              <a:rPr lang="zh-CN" altLang="en-US" dirty="0"/>
              <a:t> 政治家选举</a:t>
            </a:r>
          </a:p>
        </p:txBody>
      </p:sp>
    </p:spTree>
    <p:extLst>
      <p:ext uri="{BB962C8B-B14F-4D97-AF65-F5344CB8AC3E}">
        <p14:creationId xmlns:p14="http://schemas.microsoft.com/office/powerpoint/2010/main" val="16093800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4622A89-700C-405B-AA41-FE1B16C38217}"/>
              </a:ext>
            </a:extLst>
          </p:cNvPr>
          <p:cNvSpPr>
            <a:spLocks noGrp="1"/>
          </p:cNvSpPr>
          <p:nvPr>
            <p:ph type="title"/>
          </p:nvPr>
        </p:nvSpPr>
        <p:spPr/>
        <p:txBody>
          <a:bodyPr/>
          <a:lstStyle/>
          <a:p>
            <a:pPr algn="ctr"/>
            <a:r>
              <a:rPr lang="zh-CN" altLang="en-US" dirty="0"/>
              <a:t>单纯形算法</a:t>
            </a:r>
          </a:p>
        </p:txBody>
      </p:sp>
      <p:pic>
        <p:nvPicPr>
          <p:cNvPr id="4" name="图片 3">
            <a:extLst>
              <a:ext uri="{FF2B5EF4-FFF2-40B4-BE49-F238E27FC236}">
                <a16:creationId xmlns:a16="http://schemas.microsoft.com/office/drawing/2014/main" id="{5CD6E46F-9FFC-4709-A080-DD1166743595}"/>
              </a:ext>
            </a:extLst>
          </p:cNvPr>
          <p:cNvPicPr>
            <a:picLocks noChangeAspect="1"/>
          </p:cNvPicPr>
          <p:nvPr/>
        </p:nvPicPr>
        <p:blipFill>
          <a:blip r:embed="rId2"/>
          <a:stretch>
            <a:fillRect/>
          </a:stretch>
        </p:blipFill>
        <p:spPr>
          <a:xfrm>
            <a:off x="135343" y="1174449"/>
            <a:ext cx="4181475" cy="5210175"/>
          </a:xfrm>
          <a:prstGeom prst="rect">
            <a:avLst/>
          </a:prstGeom>
        </p:spPr>
      </p:pic>
      <p:pic>
        <p:nvPicPr>
          <p:cNvPr id="5" name="图片 4">
            <a:extLst>
              <a:ext uri="{FF2B5EF4-FFF2-40B4-BE49-F238E27FC236}">
                <a16:creationId xmlns:a16="http://schemas.microsoft.com/office/drawing/2014/main" id="{C91BC4A8-DE4B-4B7E-A3EA-9DAD0DFC9460}"/>
              </a:ext>
            </a:extLst>
          </p:cNvPr>
          <p:cNvPicPr>
            <a:picLocks noChangeAspect="1"/>
          </p:cNvPicPr>
          <p:nvPr/>
        </p:nvPicPr>
        <p:blipFill>
          <a:blip r:embed="rId2"/>
          <a:stretch>
            <a:fillRect/>
          </a:stretch>
        </p:blipFill>
        <p:spPr>
          <a:xfrm>
            <a:off x="4700254" y="1156728"/>
            <a:ext cx="4181475" cy="5210175"/>
          </a:xfrm>
          <a:prstGeom prst="rect">
            <a:avLst/>
          </a:prstGeom>
        </p:spPr>
      </p:pic>
      <p:cxnSp>
        <p:nvCxnSpPr>
          <p:cNvPr id="7" name="直接箭头连接符 6">
            <a:extLst>
              <a:ext uri="{FF2B5EF4-FFF2-40B4-BE49-F238E27FC236}">
                <a16:creationId xmlns:a16="http://schemas.microsoft.com/office/drawing/2014/main" id="{86224CB3-EC00-4FA8-B9FD-20C89EE68C42}"/>
              </a:ext>
            </a:extLst>
          </p:cNvPr>
          <p:cNvCxnSpPr>
            <a:cxnSpLocks/>
          </p:cNvCxnSpPr>
          <p:nvPr/>
        </p:nvCxnSpPr>
        <p:spPr>
          <a:xfrm>
            <a:off x="5656521" y="5752214"/>
            <a:ext cx="797442" cy="0"/>
          </a:xfrm>
          <a:prstGeom prst="straightConnector1">
            <a:avLst/>
          </a:prstGeom>
          <a:ln w="222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58B2C06-E5FC-45BA-BDBA-873815728617}"/>
              </a:ext>
            </a:extLst>
          </p:cNvPr>
          <p:cNvCxnSpPr/>
          <p:nvPr/>
        </p:nvCxnSpPr>
        <p:spPr>
          <a:xfrm flipV="1">
            <a:off x="6432698" y="4189228"/>
            <a:ext cx="393405" cy="1541721"/>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椭圆 11">
            <a:extLst>
              <a:ext uri="{FF2B5EF4-FFF2-40B4-BE49-F238E27FC236}">
                <a16:creationId xmlns:a16="http://schemas.microsoft.com/office/drawing/2014/main" id="{BA8E7F98-72FD-4939-B320-61275995D9D5}"/>
              </a:ext>
            </a:extLst>
          </p:cNvPr>
          <p:cNvSpPr/>
          <p:nvPr/>
        </p:nvSpPr>
        <p:spPr>
          <a:xfrm>
            <a:off x="6390167" y="5709683"/>
            <a:ext cx="95693" cy="1063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964FD62C-F3FA-4648-B384-48F39C178F4D}"/>
              </a:ext>
            </a:extLst>
          </p:cNvPr>
          <p:cNvSpPr/>
          <p:nvPr/>
        </p:nvSpPr>
        <p:spPr>
          <a:xfrm>
            <a:off x="6776491" y="4150238"/>
            <a:ext cx="95693" cy="1063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7E23E4CA-5FB7-4A0E-A344-46692F754231}"/>
              </a:ext>
            </a:extLst>
          </p:cNvPr>
          <p:cNvCxnSpPr>
            <a:cxnSpLocks/>
          </p:cNvCxnSpPr>
          <p:nvPr/>
        </p:nvCxnSpPr>
        <p:spPr>
          <a:xfrm flipH="1" flipV="1">
            <a:off x="6422066" y="3402419"/>
            <a:ext cx="372139" cy="723014"/>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6B849AFB-5B80-4E27-B460-767C4B144829}"/>
              </a:ext>
            </a:extLst>
          </p:cNvPr>
          <p:cNvSpPr/>
          <p:nvPr/>
        </p:nvSpPr>
        <p:spPr>
          <a:xfrm>
            <a:off x="6393707" y="3352793"/>
            <a:ext cx="95693" cy="1063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ED80FBC3-E95F-4003-A24C-4823AC5D9875}"/>
              </a:ext>
            </a:extLst>
          </p:cNvPr>
          <p:cNvSpPr/>
          <p:nvPr/>
        </p:nvSpPr>
        <p:spPr>
          <a:xfrm>
            <a:off x="5649431" y="5691955"/>
            <a:ext cx="95693" cy="1063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E2E6D407-4E60-4D79-B2DA-BC9412B3DDE8}"/>
              </a:ext>
            </a:extLst>
          </p:cNvPr>
          <p:cNvPicPr>
            <a:picLocks noChangeAspect="1"/>
          </p:cNvPicPr>
          <p:nvPr/>
        </p:nvPicPr>
        <p:blipFill>
          <a:blip r:embed="rId3"/>
          <a:stretch>
            <a:fillRect/>
          </a:stretch>
        </p:blipFill>
        <p:spPr>
          <a:xfrm>
            <a:off x="2397309" y="1288753"/>
            <a:ext cx="2713964" cy="2092399"/>
          </a:xfrm>
          <a:prstGeom prst="rect">
            <a:avLst/>
          </a:prstGeom>
        </p:spPr>
      </p:pic>
    </p:spTree>
    <p:extLst>
      <p:ext uri="{BB962C8B-B14F-4D97-AF65-F5344CB8AC3E}">
        <p14:creationId xmlns:p14="http://schemas.microsoft.com/office/powerpoint/2010/main" val="11158613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1AB08F3-4B17-4137-AE06-9A9C02076023}"/>
              </a:ext>
            </a:extLst>
          </p:cNvPr>
          <p:cNvSpPr>
            <a:spLocks noGrp="1"/>
          </p:cNvSpPr>
          <p:nvPr>
            <p:ph type="title"/>
          </p:nvPr>
        </p:nvSpPr>
        <p:spPr/>
        <p:txBody>
          <a:bodyPr/>
          <a:lstStyle/>
          <a:p>
            <a:pPr algn="ctr"/>
            <a:r>
              <a:rPr lang="zh-CN" altLang="en-US" dirty="0"/>
              <a:t>单纯形算法</a:t>
            </a:r>
          </a:p>
        </p:txBody>
      </p:sp>
      <p:pic>
        <p:nvPicPr>
          <p:cNvPr id="4" name="图片 3">
            <a:extLst>
              <a:ext uri="{FF2B5EF4-FFF2-40B4-BE49-F238E27FC236}">
                <a16:creationId xmlns:a16="http://schemas.microsoft.com/office/drawing/2014/main" id="{BC81A88D-3035-4AAC-8870-802BCC7F7C1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0" y="1186497"/>
            <a:ext cx="4863111" cy="4831532"/>
          </a:xfrm>
          <a:prstGeom prst="rect">
            <a:avLst/>
          </a:prstGeom>
        </p:spPr>
      </p:pic>
      <p:pic>
        <p:nvPicPr>
          <p:cNvPr id="5" name="图片 4">
            <a:extLst>
              <a:ext uri="{FF2B5EF4-FFF2-40B4-BE49-F238E27FC236}">
                <a16:creationId xmlns:a16="http://schemas.microsoft.com/office/drawing/2014/main" id="{A2CB92FB-42F7-4136-B682-B1E0067C2FB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4805362" y="1388767"/>
            <a:ext cx="4105275" cy="3038475"/>
          </a:xfrm>
          <a:prstGeom prst="rect">
            <a:avLst/>
          </a:prstGeom>
        </p:spPr>
      </p:pic>
      <p:sp>
        <p:nvSpPr>
          <p:cNvPr id="6" name="文本框 5">
            <a:extLst>
              <a:ext uri="{FF2B5EF4-FFF2-40B4-BE49-F238E27FC236}">
                <a16:creationId xmlns:a16="http://schemas.microsoft.com/office/drawing/2014/main" id="{EEC27C4F-EC51-4045-8733-9121AD5484CC}"/>
              </a:ext>
            </a:extLst>
          </p:cNvPr>
          <p:cNvSpPr txBox="1"/>
          <p:nvPr/>
        </p:nvSpPr>
        <p:spPr>
          <a:xfrm>
            <a:off x="978192" y="5794743"/>
            <a:ext cx="8187070" cy="461665"/>
          </a:xfrm>
          <a:prstGeom prst="rect">
            <a:avLst/>
          </a:prstGeom>
          <a:noFill/>
        </p:spPr>
        <p:txBody>
          <a:bodyPr wrap="square" rtlCol="0">
            <a:spAutoFit/>
          </a:bodyPr>
          <a:lstStyle/>
          <a:p>
            <a:r>
              <a:rPr lang="en-US" altLang="zh-CN" sz="2400" b="1" dirty="0">
                <a:solidFill>
                  <a:srgbClr val="FF0000"/>
                </a:solidFill>
                <a:latin typeface="Times New Roman" panose="02020603050405020304" pitchFamily="18" charset="0"/>
                <a:cs typeface="Times New Roman" panose="02020603050405020304" pitchFamily="18" charset="0"/>
              </a:rPr>
              <a:t>(0,0,0) </a:t>
            </a:r>
            <a:r>
              <a:rPr lang="en-US" altLang="zh-CN" sz="2400" b="1"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(200,0,0) (200,200,0)  (200,0,200)  (0,300,100) </a:t>
            </a:r>
            <a:endParaRPr lang="zh-CN" altLang="en-US" sz="2400" b="1" dirty="0">
              <a:solidFill>
                <a:srgbClr val="FF0000"/>
              </a:solidFill>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96A8C84B-949D-4CCA-883D-C6F7AE02D056}"/>
              </a:ext>
            </a:extLst>
          </p:cNvPr>
          <p:cNvSpPr txBox="1"/>
          <p:nvPr/>
        </p:nvSpPr>
        <p:spPr>
          <a:xfrm>
            <a:off x="5922335" y="5326912"/>
            <a:ext cx="967563" cy="523220"/>
          </a:xfrm>
          <a:prstGeom prst="rect">
            <a:avLst/>
          </a:prstGeom>
          <a:noFill/>
        </p:spPr>
        <p:txBody>
          <a:bodyPr wrap="square" rtlCol="0">
            <a:spAutoFit/>
          </a:bodyPr>
          <a:lstStyle/>
          <a:p>
            <a:r>
              <a:rPr lang="en-US" altLang="zh-CN" sz="2800" b="1" dirty="0">
                <a:solidFill>
                  <a:srgbClr val="0000CC"/>
                </a:solidFill>
                <a:latin typeface="Times New Roman" panose="02020603050405020304" pitchFamily="18" charset="0"/>
                <a:cs typeface="Times New Roman" panose="02020603050405020304" pitchFamily="18" charset="0"/>
              </a:rPr>
              <a:t>2800</a:t>
            </a:r>
            <a:endParaRPr lang="zh-CN" altLang="en-US" sz="2800" b="1" dirty="0">
              <a:solidFill>
                <a:srgbClr val="0000CC"/>
              </a:solidFill>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465A7B6F-E771-4C79-93FF-E0C840001100}"/>
              </a:ext>
            </a:extLst>
          </p:cNvPr>
          <p:cNvSpPr txBox="1"/>
          <p:nvPr/>
        </p:nvSpPr>
        <p:spPr>
          <a:xfrm>
            <a:off x="7924800" y="5479312"/>
            <a:ext cx="967563" cy="523220"/>
          </a:xfrm>
          <a:prstGeom prst="rect">
            <a:avLst/>
          </a:prstGeom>
          <a:noFill/>
        </p:spPr>
        <p:txBody>
          <a:bodyPr wrap="square" rtlCol="0">
            <a:spAutoFit/>
          </a:bodyPr>
          <a:lstStyle/>
          <a:p>
            <a:r>
              <a:rPr lang="en-US" altLang="zh-CN" sz="2800" b="1" dirty="0">
                <a:solidFill>
                  <a:srgbClr val="0000CC"/>
                </a:solidFill>
                <a:latin typeface="Times New Roman" panose="02020603050405020304" pitchFamily="18" charset="0"/>
                <a:cs typeface="Times New Roman" panose="02020603050405020304" pitchFamily="18" charset="0"/>
              </a:rPr>
              <a:t>3100</a:t>
            </a:r>
            <a:endParaRPr lang="zh-CN" altLang="en-US" sz="2800" b="1" dirty="0">
              <a:solidFill>
                <a:srgbClr val="0000CC"/>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0F0C99C2-C3FE-44D1-948A-EDFFD5C6B87A}"/>
              </a:ext>
            </a:extLst>
          </p:cNvPr>
          <p:cNvSpPr txBox="1"/>
          <p:nvPr/>
        </p:nvSpPr>
        <p:spPr>
          <a:xfrm>
            <a:off x="4086447" y="5330456"/>
            <a:ext cx="967563" cy="523220"/>
          </a:xfrm>
          <a:prstGeom prst="rect">
            <a:avLst/>
          </a:prstGeom>
          <a:noFill/>
        </p:spPr>
        <p:txBody>
          <a:bodyPr wrap="square" rtlCol="0">
            <a:spAutoFit/>
          </a:bodyPr>
          <a:lstStyle/>
          <a:p>
            <a:r>
              <a:rPr lang="en-US" altLang="zh-CN" sz="2800" b="1" dirty="0">
                <a:solidFill>
                  <a:srgbClr val="0000CC"/>
                </a:solidFill>
                <a:latin typeface="Times New Roman" panose="02020603050405020304" pitchFamily="18" charset="0"/>
                <a:cs typeface="Times New Roman" panose="02020603050405020304" pitchFamily="18" charset="0"/>
              </a:rPr>
              <a:t>1400</a:t>
            </a:r>
            <a:endParaRPr lang="zh-CN" altLang="en-US" sz="2800" b="1" dirty="0">
              <a:solidFill>
                <a:srgbClr val="0000CC"/>
              </a:solidFill>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105905CF-F153-43EC-8306-348D7AB3B9FC}"/>
              </a:ext>
            </a:extLst>
          </p:cNvPr>
          <p:cNvSpPr txBox="1"/>
          <p:nvPr/>
        </p:nvSpPr>
        <p:spPr>
          <a:xfrm>
            <a:off x="2527005" y="5344633"/>
            <a:ext cx="967563" cy="523220"/>
          </a:xfrm>
          <a:prstGeom prst="rect">
            <a:avLst/>
          </a:prstGeom>
          <a:noFill/>
        </p:spPr>
        <p:txBody>
          <a:bodyPr wrap="square" rtlCol="0">
            <a:spAutoFit/>
          </a:bodyPr>
          <a:lstStyle/>
          <a:p>
            <a:r>
              <a:rPr lang="en-US" altLang="zh-CN" sz="2800" b="1" dirty="0">
                <a:solidFill>
                  <a:srgbClr val="0000CC"/>
                </a:solidFill>
                <a:latin typeface="Times New Roman" panose="02020603050405020304" pitchFamily="18" charset="0"/>
                <a:cs typeface="Times New Roman" panose="02020603050405020304" pitchFamily="18" charset="0"/>
              </a:rPr>
              <a:t>200</a:t>
            </a:r>
            <a:endParaRPr lang="zh-CN" altLang="en-US" sz="2800" b="1" dirty="0">
              <a:solidFill>
                <a:srgbClr val="0000CC"/>
              </a:solidFill>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2CDC901C-6DBA-4B8C-9069-D11A1947A6CC}"/>
              </a:ext>
            </a:extLst>
          </p:cNvPr>
          <p:cNvSpPr txBox="1"/>
          <p:nvPr/>
        </p:nvSpPr>
        <p:spPr>
          <a:xfrm>
            <a:off x="1265275" y="5433238"/>
            <a:ext cx="967563" cy="523220"/>
          </a:xfrm>
          <a:prstGeom prst="rect">
            <a:avLst/>
          </a:prstGeom>
          <a:noFill/>
        </p:spPr>
        <p:txBody>
          <a:bodyPr wrap="square" rtlCol="0">
            <a:spAutoFit/>
          </a:bodyPr>
          <a:lstStyle/>
          <a:p>
            <a:r>
              <a:rPr lang="en-US" altLang="zh-CN" sz="2800" b="1" dirty="0">
                <a:solidFill>
                  <a:srgbClr val="0000CC"/>
                </a:solidFill>
                <a:latin typeface="Times New Roman" panose="02020603050405020304" pitchFamily="18" charset="0"/>
                <a:cs typeface="Times New Roman" panose="02020603050405020304" pitchFamily="18" charset="0"/>
              </a:rPr>
              <a:t>0</a:t>
            </a:r>
            <a:endParaRPr lang="zh-CN" altLang="en-US" sz="2800" b="1" dirty="0">
              <a:solidFill>
                <a:srgbClr val="0000CC"/>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02640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latin typeface="Arial" panose="020B0604020202020204" pitchFamily="34" charset="0"/>
                <a:cs typeface="Arial" panose="020B0604020202020204" pitchFamily="34" charset="0"/>
              </a:rPr>
              <a:t>线性规划问题的两种形式：标准型（</a:t>
            </a:r>
            <a:r>
              <a:rPr lang="en-US" altLang="zh-CN" dirty="0">
                <a:latin typeface="Arial" panose="020B0604020202020204" pitchFamily="34" charset="0"/>
                <a:cs typeface="Arial" panose="020B0604020202020204" pitchFamily="34" charset="0"/>
              </a:rPr>
              <a:t>standard form</a:t>
            </a:r>
            <a:r>
              <a:rPr lang="zh-CN" altLang="en-US" dirty="0">
                <a:latin typeface="Arial" panose="020B0604020202020204" pitchFamily="34" charset="0"/>
                <a:cs typeface="Arial" panose="020B0604020202020204" pitchFamily="34" charset="0"/>
              </a:rPr>
              <a:t>）和松弛型（</a:t>
            </a:r>
            <a:r>
              <a:rPr lang="en-US" altLang="zh-CN" dirty="0">
                <a:latin typeface="Arial" panose="020B0604020202020204" pitchFamily="34" charset="0"/>
                <a:cs typeface="Arial" panose="020B0604020202020204" pitchFamily="34" charset="0"/>
              </a:rPr>
              <a:t>slack form</a:t>
            </a:r>
            <a:r>
              <a:rPr lang="zh-CN" altLang="en-US" dirty="0">
                <a:latin typeface="Arial" panose="020B0604020202020204" pitchFamily="34" charset="0"/>
                <a:cs typeface="Arial" panose="020B0604020202020204" pitchFamily="34" charset="0"/>
              </a:rPr>
              <a:t>）</a:t>
            </a:r>
            <a:endParaRPr lang="en-US" altLang="zh-CN" dirty="0">
              <a:latin typeface="Arial" panose="020B0604020202020204" pitchFamily="34" charset="0"/>
              <a:cs typeface="Arial" panose="020B0604020202020204" pitchFamily="34" charset="0"/>
            </a:endParaRPr>
          </a:p>
          <a:p>
            <a:pPr lvl="1"/>
            <a:r>
              <a:rPr lang="zh-CN" altLang="en-US" dirty="0"/>
              <a:t>标准型：所有的约束都是线性不等式</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marL="457200" lvl="1" indent="0">
              <a:buNone/>
            </a:pPr>
            <a:r>
              <a:rPr lang="en-US" altLang="zh-CN" dirty="0"/>
              <a:t>  </a:t>
            </a:r>
            <a:endParaRPr lang="zh-CN" altLang="en-US" dirty="0"/>
          </a:p>
        </p:txBody>
      </p:sp>
      <mc:AlternateContent xmlns:mc="http://schemas.openxmlformats.org/markup-compatibility/2006" xmlns:a14="http://schemas.microsoft.com/office/drawing/2010/main">
        <mc:Choice Requires="a14">
          <p:sp>
            <p:nvSpPr>
              <p:cNvPr id="4" name="矩形 3"/>
              <p:cNvSpPr/>
              <p:nvPr/>
            </p:nvSpPr>
            <p:spPr>
              <a:xfrm>
                <a:off x="76649" y="2866849"/>
                <a:ext cx="4998223" cy="9787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r>
                        <a:rPr lang="en-US" altLang="zh-CN" sz="2400" b="1" i="1" smtClean="0">
                          <a:solidFill>
                            <a:srgbClr val="FF0000"/>
                          </a:solidFill>
                          <a:latin typeface="Cambria Math" panose="02040503050406030204" pitchFamily="18" charset="0"/>
                        </a:rPr>
                        <m:t> </m:t>
                      </m:r>
                      <m:r>
                        <a:rPr lang="zh-CN" altLang="en-US" sz="2400" b="1" i="1">
                          <a:solidFill>
                            <a:srgbClr val="FF0000"/>
                          </a:solidFill>
                          <a:latin typeface="Cambria Math" panose="02040503050406030204" pitchFamily="18" charset="0"/>
                        </a:rPr>
                        <m:t>最大</m:t>
                      </m:r>
                      <m:r>
                        <a:rPr lang="zh-CN" altLang="en-US" sz="2400" b="1" i="1" smtClean="0">
                          <a:solidFill>
                            <a:srgbClr val="FF0000"/>
                          </a:solidFill>
                          <a:latin typeface="Cambria Math" panose="02040503050406030204" pitchFamily="18" charset="0"/>
                        </a:rPr>
                        <m:t>化</m:t>
                      </m:r>
                      <m:r>
                        <a:rPr lang="zh-CN" altLang="en-US" sz="2400" b="1" i="1">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   </m:t>
                      </m:r>
                      <m:nary>
                        <m:naryPr>
                          <m:chr m:val="∑"/>
                          <m:ctrlPr>
                            <a:rPr lang="en-US" altLang="zh-CN" sz="2400" b="1" i="1" smtClean="0">
                              <a:solidFill>
                                <a:srgbClr val="FF0000"/>
                              </a:solidFill>
                              <a:latin typeface="Cambria Math" panose="02040503050406030204" pitchFamily="18" charset="0"/>
                            </a:rPr>
                          </m:ctrlPr>
                        </m:naryPr>
                        <m:sub>
                          <m:r>
                            <m:rPr>
                              <m:brk m:alnAt="23"/>
                            </m:rPr>
                            <a:rPr lang="en-US" altLang="zh-CN" sz="2400" b="1" i="1" smtClean="0">
                              <a:solidFill>
                                <a:srgbClr val="FF0000"/>
                              </a:solidFill>
                              <a:latin typeface="Cambria Math" panose="02040503050406030204" pitchFamily="18" charset="0"/>
                            </a:rPr>
                            <m:t>𝒋</m:t>
                          </m:r>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𝟏</m:t>
                          </m:r>
                        </m:sub>
                        <m:sup>
                          <m:r>
                            <a:rPr lang="en-US" altLang="zh-CN" sz="2400" b="1" i="1" smtClean="0">
                              <a:solidFill>
                                <a:srgbClr val="FF0000"/>
                              </a:solidFill>
                              <a:latin typeface="Cambria Math" panose="02040503050406030204" pitchFamily="18" charset="0"/>
                            </a:rPr>
                            <m:t>𝒏</m:t>
                          </m:r>
                        </m:sup>
                        <m:e>
                          <m:sSub>
                            <m:sSubPr>
                              <m:ctrlPr>
                                <a:rPr lang="en-US" altLang="zh-CN" sz="2400" b="1" i="1">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𝒄</m:t>
                              </m:r>
                            </m:e>
                            <m:sub>
                              <m:r>
                                <a:rPr lang="en-US" altLang="zh-CN" sz="2400" b="1" i="1" smtClean="0">
                                  <a:solidFill>
                                    <a:srgbClr val="FF0000"/>
                                  </a:solidFill>
                                  <a:latin typeface="Cambria Math" panose="02040503050406030204" pitchFamily="18" charset="0"/>
                                </a:rPr>
                                <m:t>𝒋</m:t>
                              </m:r>
                            </m:sub>
                          </m:sSub>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𝒙</m:t>
                              </m:r>
                            </m:e>
                            <m:sub>
                              <m:r>
                                <a:rPr lang="en-US" altLang="zh-CN" sz="2400" b="1" i="1" smtClean="0">
                                  <a:solidFill>
                                    <a:srgbClr val="FF0000"/>
                                  </a:solidFill>
                                  <a:latin typeface="Cambria Math" panose="02040503050406030204" pitchFamily="18" charset="0"/>
                                </a:rPr>
                                <m:t>𝒋</m:t>
                              </m:r>
                            </m:sub>
                          </m:sSub>
                          <m:r>
                            <a:rPr lang="en-US" altLang="zh-CN" sz="2400" b="1" i="1" smtClean="0">
                              <a:solidFill>
                                <a:srgbClr val="FF0000"/>
                              </a:solidFill>
                              <a:latin typeface="Cambria Math" panose="02040503050406030204" pitchFamily="18" charset="0"/>
                            </a:rPr>
                            <m:t>   (</m:t>
                          </m:r>
                          <m:r>
                            <a:rPr lang="en-US" altLang="zh-CN" sz="2400" b="1" i="1" smtClean="0">
                              <a:solidFill>
                                <a:srgbClr val="FF0000"/>
                              </a:solidFill>
                              <a:latin typeface="Cambria Math" panose="02040503050406030204" pitchFamily="18" charset="0"/>
                            </a:rPr>
                            <m:t>𝒋</m:t>
                          </m:r>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𝟏</m:t>
                          </m:r>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𝟐</m:t>
                          </m:r>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𝒏</m:t>
                          </m:r>
                          <m:r>
                            <a:rPr lang="en-US" altLang="zh-CN" sz="2400" b="1" i="1" smtClean="0">
                              <a:solidFill>
                                <a:srgbClr val="FF0000"/>
                              </a:solidFill>
                              <a:latin typeface="Cambria Math" panose="02040503050406030204" pitchFamily="18" charset="0"/>
                            </a:rPr>
                            <m:t>)</m:t>
                          </m:r>
                        </m:e>
                      </m:nary>
                    </m:oMath>
                  </m:oMathPara>
                </a14:m>
                <a:endParaRPr lang="zh-CN" altLang="en-US" sz="2400" b="1" dirty="0">
                  <a:solidFill>
                    <a:srgbClr val="FF0000"/>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76649" y="2866849"/>
                <a:ext cx="4998223" cy="978794"/>
              </a:xfrm>
              <a:prstGeom prst="rect">
                <a:avLst/>
              </a:prstGeom>
              <a:blipFill rotWithShape="0">
                <a:blip r:embed="rId2"/>
                <a:stretch>
                  <a:fillRect b="-372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47498" y="4005102"/>
                <a:ext cx="6105806" cy="1026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r>
                        <a:rPr lang="zh-CN" altLang="en-US" sz="2400" b="1" i="1" smtClean="0">
                          <a:solidFill>
                            <a:srgbClr val="0000CC"/>
                          </a:solidFill>
                          <a:latin typeface="Cambria Math" panose="02040503050406030204" pitchFamily="18" charset="0"/>
                        </a:rPr>
                        <m:t>约束</m:t>
                      </m:r>
                      <m:r>
                        <a:rPr lang="zh-CN" altLang="en-US" sz="2400" b="1" i="1">
                          <a:solidFill>
                            <a:srgbClr val="0000CC"/>
                          </a:solidFill>
                          <a:latin typeface="Cambria Math" panose="02040503050406030204" pitchFamily="18" charset="0"/>
                        </a:rPr>
                        <m:t>条件</m:t>
                      </m:r>
                      <m:r>
                        <a:rPr lang="zh-CN" altLang="en-US" sz="2400" b="1" i="1" smtClean="0">
                          <a:solidFill>
                            <a:srgbClr val="0000CC"/>
                          </a:solidFill>
                          <a:latin typeface="Cambria Math" panose="02040503050406030204" pitchFamily="18" charset="0"/>
                        </a:rPr>
                        <m:t>：</m:t>
                      </m:r>
                      <m:nary>
                        <m:naryPr>
                          <m:chr m:val="∑"/>
                          <m:ctrlPr>
                            <a:rPr lang="en-US" altLang="zh-CN" sz="2400" b="1" i="1" smtClean="0">
                              <a:solidFill>
                                <a:srgbClr val="0000CC"/>
                              </a:solidFill>
                              <a:latin typeface="Cambria Math" panose="02040503050406030204" pitchFamily="18" charset="0"/>
                            </a:rPr>
                          </m:ctrlPr>
                        </m:naryPr>
                        <m:sub>
                          <m:r>
                            <a:rPr lang="en-US" altLang="zh-CN" sz="2400" b="1" i="1" smtClean="0">
                              <a:solidFill>
                                <a:srgbClr val="0000CC"/>
                              </a:solidFill>
                              <a:latin typeface="Cambria Math" panose="02040503050406030204" pitchFamily="18" charset="0"/>
                            </a:rPr>
                            <m:t>𝒋</m:t>
                          </m:r>
                          <m:r>
                            <a:rPr lang="en-US" altLang="zh-CN" sz="2400" b="1" i="1" smtClean="0">
                              <a:solidFill>
                                <a:srgbClr val="0000CC"/>
                              </a:solidFill>
                              <a:latin typeface="Cambria Math" panose="02040503050406030204" pitchFamily="18" charset="0"/>
                            </a:rPr>
                            <m:t>=</m:t>
                          </m:r>
                          <m:r>
                            <a:rPr lang="en-US" altLang="zh-CN" sz="2400" b="1" i="1" smtClean="0">
                              <a:solidFill>
                                <a:srgbClr val="0000CC"/>
                              </a:solidFill>
                              <a:latin typeface="Cambria Math" panose="02040503050406030204" pitchFamily="18" charset="0"/>
                            </a:rPr>
                            <m:t>𝟏</m:t>
                          </m:r>
                        </m:sub>
                        <m:sup>
                          <m:r>
                            <a:rPr lang="en-US" altLang="zh-CN" sz="2400" b="1" i="1" smtClean="0">
                              <a:solidFill>
                                <a:srgbClr val="0000CC"/>
                              </a:solidFill>
                              <a:latin typeface="Cambria Math" panose="02040503050406030204" pitchFamily="18" charset="0"/>
                            </a:rPr>
                            <m:t>𝒏</m:t>
                          </m:r>
                        </m:sup>
                        <m:e>
                          <m:sSub>
                            <m:sSubPr>
                              <m:ctrlPr>
                                <a:rPr lang="en-US" altLang="zh-CN" sz="2400" b="1" i="1">
                                  <a:solidFill>
                                    <a:srgbClr val="0000CC"/>
                                  </a:solidFill>
                                  <a:latin typeface="Cambria Math" panose="02040503050406030204" pitchFamily="18" charset="0"/>
                                </a:rPr>
                              </m:ctrlPr>
                            </m:sSubPr>
                            <m:e>
                              <m:r>
                                <a:rPr lang="en-US" altLang="zh-CN" sz="2400" b="1" i="1">
                                  <a:solidFill>
                                    <a:srgbClr val="0000CC"/>
                                  </a:solidFill>
                                  <a:latin typeface="Cambria Math" panose="02040503050406030204" pitchFamily="18" charset="0"/>
                                </a:rPr>
                                <m:t>𝒂</m:t>
                              </m:r>
                            </m:e>
                            <m:sub>
                              <m:r>
                                <a:rPr lang="en-US" altLang="zh-CN" sz="2400" b="1" i="1" smtClean="0">
                                  <a:solidFill>
                                    <a:srgbClr val="0000CC"/>
                                  </a:solidFill>
                                  <a:latin typeface="Cambria Math" panose="02040503050406030204" pitchFamily="18" charset="0"/>
                                </a:rPr>
                                <m:t>𝒊𝒋</m:t>
                              </m:r>
                            </m:sub>
                          </m:sSub>
                          <m:sSub>
                            <m:sSubPr>
                              <m:ctrlPr>
                                <a:rPr lang="en-US" altLang="zh-CN" sz="2400" b="1" i="1" smtClean="0">
                                  <a:solidFill>
                                    <a:srgbClr val="0000CC"/>
                                  </a:solidFill>
                                  <a:latin typeface="Cambria Math" panose="02040503050406030204" pitchFamily="18" charset="0"/>
                                </a:rPr>
                              </m:ctrlPr>
                            </m:sSubPr>
                            <m:e>
                              <m:r>
                                <a:rPr lang="en-US" altLang="zh-CN" sz="2400" b="1" i="1" smtClean="0">
                                  <a:solidFill>
                                    <a:srgbClr val="0000CC"/>
                                  </a:solidFill>
                                  <a:latin typeface="Cambria Math" panose="02040503050406030204" pitchFamily="18" charset="0"/>
                                </a:rPr>
                                <m:t>𝒙</m:t>
                              </m:r>
                            </m:e>
                            <m:sub>
                              <m:r>
                                <a:rPr lang="en-US" altLang="zh-CN" sz="2400" b="1" i="1" smtClean="0">
                                  <a:solidFill>
                                    <a:srgbClr val="0000CC"/>
                                  </a:solidFill>
                                  <a:latin typeface="Cambria Math" panose="02040503050406030204" pitchFamily="18" charset="0"/>
                                </a:rPr>
                                <m:t>𝒋</m:t>
                              </m:r>
                            </m:sub>
                          </m:sSub>
                          <m:r>
                            <a:rPr lang="en-US" altLang="zh-CN" sz="2400" b="1" i="1" smtClean="0">
                              <a:solidFill>
                                <a:srgbClr val="0000CC"/>
                              </a:solidFill>
                              <a:latin typeface="Cambria Math" panose="02040503050406030204" pitchFamily="18" charset="0"/>
                              <a:ea typeface="Cambria Math" panose="02040503050406030204" pitchFamily="18" charset="0"/>
                            </a:rPr>
                            <m:t>≤</m:t>
                          </m:r>
                          <m:sSub>
                            <m:sSubPr>
                              <m:ctrlPr>
                                <a:rPr lang="en-US" altLang="zh-CN" sz="2400" b="1" i="1" smtClean="0">
                                  <a:solidFill>
                                    <a:srgbClr val="0000CC"/>
                                  </a:solidFill>
                                  <a:latin typeface="Cambria Math" panose="02040503050406030204" pitchFamily="18" charset="0"/>
                                  <a:ea typeface="Cambria Math" panose="02040503050406030204" pitchFamily="18" charset="0"/>
                                </a:rPr>
                              </m:ctrlPr>
                            </m:sSubPr>
                            <m:e>
                              <m:r>
                                <a:rPr lang="en-US" altLang="zh-CN" sz="2400" b="1" i="1" smtClean="0">
                                  <a:solidFill>
                                    <a:srgbClr val="0000CC"/>
                                  </a:solidFill>
                                  <a:latin typeface="Cambria Math" panose="02040503050406030204" pitchFamily="18" charset="0"/>
                                  <a:ea typeface="Cambria Math" panose="02040503050406030204" pitchFamily="18" charset="0"/>
                                </a:rPr>
                                <m:t>𝒃</m:t>
                              </m:r>
                            </m:e>
                            <m:sub>
                              <m:r>
                                <a:rPr lang="en-US" altLang="zh-CN" sz="2400" b="1" i="1" smtClean="0">
                                  <a:solidFill>
                                    <a:srgbClr val="0000CC"/>
                                  </a:solidFill>
                                  <a:latin typeface="Cambria Math" panose="02040503050406030204" pitchFamily="18" charset="0"/>
                                  <a:ea typeface="Cambria Math" panose="02040503050406030204" pitchFamily="18" charset="0"/>
                                </a:rPr>
                                <m:t>𝒊</m:t>
                              </m:r>
                            </m:sub>
                          </m:sSub>
                          <m:r>
                            <a:rPr lang="en-US" altLang="zh-CN" sz="2400" b="1" i="1" smtClean="0">
                              <a:solidFill>
                                <a:srgbClr val="0000CC"/>
                              </a:solidFill>
                              <a:latin typeface="Cambria Math" panose="02040503050406030204" pitchFamily="18" charset="0"/>
                              <a:ea typeface="Cambria Math" panose="02040503050406030204" pitchFamily="18" charset="0"/>
                            </a:rPr>
                            <m:t>      (</m:t>
                          </m:r>
                          <m:r>
                            <a:rPr lang="en-US" altLang="zh-CN" sz="2400" b="1" i="1" smtClean="0">
                              <a:solidFill>
                                <a:srgbClr val="0000CC"/>
                              </a:solidFill>
                              <a:latin typeface="Cambria Math" panose="02040503050406030204" pitchFamily="18" charset="0"/>
                              <a:ea typeface="Cambria Math" panose="02040503050406030204" pitchFamily="18" charset="0"/>
                            </a:rPr>
                            <m:t>𝒊</m:t>
                          </m:r>
                          <m:r>
                            <a:rPr lang="en-US" altLang="zh-CN" sz="2400" b="1" i="1" smtClean="0">
                              <a:solidFill>
                                <a:srgbClr val="0000CC"/>
                              </a:solidFill>
                              <a:latin typeface="Cambria Math" panose="02040503050406030204" pitchFamily="18" charset="0"/>
                              <a:ea typeface="Cambria Math" panose="02040503050406030204" pitchFamily="18" charset="0"/>
                            </a:rPr>
                            <m:t>=</m:t>
                          </m:r>
                          <m:r>
                            <a:rPr lang="en-US" altLang="zh-CN" sz="2400" b="1" i="1" smtClean="0">
                              <a:solidFill>
                                <a:srgbClr val="0000CC"/>
                              </a:solidFill>
                              <a:latin typeface="Cambria Math" panose="02040503050406030204" pitchFamily="18" charset="0"/>
                              <a:ea typeface="Cambria Math" panose="02040503050406030204" pitchFamily="18" charset="0"/>
                            </a:rPr>
                            <m:t>𝟏</m:t>
                          </m:r>
                          <m:r>
                            <a:rPr lang="en-US" altLang="zh-CN" sz="2400" b="1" i="1" smtClean="0">
                              <a:solidFill>
                                <a:srgbClr val="0000CC"/>
                              </a:solidFill>
                              <a:latin typeface="Cambria Math" panose="02040503050406030204" pitchFamily="18" charset="0"/>
                              <a:ea typeface="Cambria Math" panose="02040503050406030204" pitchFamily="18" charset="0"/>
                            </a:rPr>
                            <m:t>,</m:t>
                          </m:r>
                          <m:r>
                            <a:rPr lang="en-US" altLang="zh-CN" sz="2400" b="1" i="1" smtClean="0">
                              <a:solidFill>
                                <a:srgbClr val="0000CC"/>
                              </a:solidFill>
                              <a:latin typeface="Cambria Math" panose="02040503050406030204" pitchFamily="18" charset="0"/>
                              <a:ea typeface="Cambria Math" panose="02040503050406030204" pitchFamily="18" charset="0"/>
                            </a:rPr>
                            <m:t>𝟐</m:t>
                          </m:r>
                          <m:r>
                            <a:rPr lang="en-US" altLang="zh-CN" sz="2400" b="1" i="1" smtClean="0">
                              <a:solidFill>
                                <a:srgbClr val="0000CC"/>
                              </a:solidFill>
                              <a:latin typeface="Cambria Math" panose="02040503050406030204" pitchFamily="18" charset="0"/>
                              <a:ea typeface="Cambria Math" panose="02040503050406030204" pitchFamily="18" charset="0"/>
                            </a:rPr>
                            <m:t>,…,</m:t>
                          </m:r>
                          <m:r>
                            <a:rPr lang="en-US" altLang="zh-CN" sz="2400" b="1" i="1" smtClean="0">
                              <a:solidFill>
                                <a:srgbClr val="0000CC"/>
                              </a:solidFill>
                              <a:latin typeface="Cambria Math" panose="02040503050406030204" pitchFamily="18" charset="0"/>
                              <a:ea typeface="Cambria Math" panose="02040503050406030204" pitchFamily="18" charset="0"/>
                            </a:rPr>
                            <m:t>𝒎</m:t>
                          </m:r>
                          <m:r>
                            <a:rPr lang="en-US" altLang="zh-CN" sz="2400" b="1" i="1" smtClean="0">
                              <a:solidFill>
                                <a:srgbClr val="0000CC"/>
                              </a:solidFill>
                              <a:latin typeface="Cambria Math" panose="02040503050406030204" pitchFamily="18" charset="0"/>
                              <a:ea typeface="Cambria Math" panose="02040503050406030204" pitchFamily="18" charset="0"/>
                            </a:rPr>
                            <m:t>) </m:t>
                          </m:r>
                        </m:e>
                      </m:nary>
                    </m:oMath>
                  </m:oMathPara>
                </a14:m>
                <a:endParaRPr lang="zh-CN" altLang="en-US" sz="2400" b="1" dirty="0">
                  <a:solidFill>
                    <a:srgbClr val="0000CC"/>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147498" y="4005102"/>
                <a:ext cx="6105806" cy="1026237"/>
              </a:xfrm>
              <a:prstGeom prst="rect">
                <a:avLst/>
              </a:prstGeom>
              <a:blipFill rotWithShape="0">
                <a:blip r:embed="rId3"/>
                <a:stretch>
                  <a:fillRect b="-1190"/>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265403" y="5146260"/>
                <a:ext cx="4300610" cy="1020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sSub>
                        <m:sSubPr>
                          <m:ctrlPr>
                            <a:rPr lang="en-US" altLang="zh-CN" sz="2400" b="1" i="1" smtClean="0">
                              <a:solidFill>
                                <a:srgbClr val="0000CC"/>
                              </a:solidFill>
                              <a:latin typeface="Cambria Math" panose="02040503050406030204" pitchFamily="18" charset="0"/>
                            </a:rPr>
                          </m:ctrlPr>
                        </m:sSubPr>
                        <m:e>
                          <m:r>
                            <a:rPr lang="en-US" altLang="zh-CN" sz="2400" b="1" i="1" smtClean="0">
                              <a:solidFill>
                                <a:srgbClr val="0000CC"/>
                              </a:solidFill>
                              <a:latin typeface="Cambria Math" panose="02040503050406030204" pitchFamily="18" charset="0"/>
                            </a:rPr>
                            <m:t>𝒙</m:t>
                          </m:r>
                        </m:e>
                        <m:sub>
                          <m:r>
                            <a:rPr lang="en-US" altLang="zh-CN" sz="2400" b="1" i="1" smtClean="0">
                              <a:solidFill>
                                <a:srgbClr val="0000CC"/>
                              </a:solidFill>
                              <a:latin typeface="Cambria Math" panose="02040503050406030204" pitchFamily="18" charset="0"/>
                            </a:rPr>
                            <m:t>𝒋</m:t>
                          </m:r>
                        </m:sub>
                      </m:sSub>
                      <m:r>
                        <a:rPr lang="en-US" altLang="zh-CN" sz="2400" b="1" i="1" smtClean="0">
                          <a:solidFill>
                            <a:srgbClr val="0000CC"/>
                          </a:solidFill>
                          <a:latin typeface="Cambria Math" panose="02040503050406030204" pitchFamily="18" charset="0"/>
                          <a:ea typeface="Cambria Math" panose="02040503050406030204" pitchFamily="18" charset="0"/>
                        </a:rPr>
                        <m:t>≥</m:t>
                      </m:r>
                      <m:r>
                        <a:rPr lang="en-US" altLang="zh-CN" sz="2400" b="1" i="1" smtClean="0">
                          <a:solidFill>
                            <a:srgbClr val="0000CC"/>
                          </a:solidFill>
                          <a:latin typeface="Cambria Math" panose="02040503050406030204" pitchFamily="18" charset="0"/>
                          <a:ea typeface="Cambria Math" panose="02040503050406030204" pitchFamily="18" charset="0"/>
                        </a:rPr>
                        <m:t>𝟎</m:t>
                      </m:r>
                      <m:r>
                        <a:rPr lang="en-US" altLang="zh-CN" sz="2400" b="1" i="1" smtClean="0">
                          <a:solidFill>
                            <a:srgbClr val="0000CC"/>
                          </a:solidFill>
                          <a:latin typeface="Cambria Math" panose="02040503050406030204" pitchFamily="18" charset="0"/>
                          <a:ea typeface="Cambria Math" panose="02040503050406030204" pitchFamily="18" charset="0"/>
                        </a:rPr>
                        <m:t>,  </m:t>
                      </m:r>
                      <m:r>
                        <a:rPr lang="en-US" altLang="zh-CN" sz="2400" b="1" i="1" smtClean="0">
                          <a:solidFill>
                            <a:srgbClr val="0000CC"/>
                          </a:solidFill>
                          <a:latin typeface="Cambria Math" panose="02040503050406030204" pitchFamily="18" charset="0"/>
                          <a:ea typeface="Cambria Math" panose="02040503050406030204" pitchFamily="18" charset="0"/>
                        </a:rPr>
                        <m:t>𝒋</m:t>
                      </m:r>
                      <m:r>
                        <a:rPr lang="en-US" altLang="zh-CN" sz="2400" b="1" i="1" smtClean="0">
                          <a:solidFill>
                            <a:srgbClr val="0000CC"/>
                          </a:solidFill>
                          <a:latin typeface="Cambria Math" panose="02040503050406030204" pitchFamily="18" charset="0"/>
                          <a:ea typeface="Cambria Math" panose="02040503050406030204" pitchFamily="18" charset="0"/>
                        </a:rPr>
                        <m:t>=</m:t>
                      </m:r>
                      <m:r>
                        <a:rPr lang="en-US" altLang="zh-CN" sz="2400" b="1" i="1" smtClean="0">
                          <a:solidFill>
                            <a:srgbClr val="0000CC"/>
                          </a:solidFill>
                          <a:latin typeface="Cambria Math" panose="02040503050406030204" pitchFamily="18" charset="0"/>
                          <a:ea typeface="Cambria Math" panose="02040503050406030204" pitchFamily="18" charset="0"/>
                        </a:rPr>
                        <m:t>𝟏</m:t>
                      </m:r>
                      <m:r>
                        <a:rPr lang="en-US" altLang="zh-CN" sz="2400" b="1" i="1" smtClean="0">
                          <a:solidFill>
                            <a:srgbClr val="0000CC"/>
                          </a:solidFill>
                          <a:latin typeface="Cambria Math" panose="02040503050406030204" pitchFamily="18" charset="0"/>
                          <a:ea typeface="Cambria Math" panose="02040503050406030204" pitchFamily="18" charset="0"/>
                        </a:rPr>
                        <m:t>,</m:t>
                      </m:r>
                      <m:r>
                        <a:rPr lang="en-US" altLang="zh-CN" sz="2400" b="1" i="1" smtClean="0">
                          <a:solidFill>
                            <a:srgbClr val="0000CC"/>
                          </a:solidFill>
                          <a:latin typeface="Cambria Math" panose="02040503050406030204" pitchFamily="18" charset="0"/>
                          <a:ea typeface="Cambria Math" panose="02040503050406030204" pitchFamily="18" charset="0"/>
                        </a:rPr>
                        <m:t>𝟐</m:t>
                      </m:r>
                      <m:r>
                        <a:rPr lang="en-US" altLang="zh-CN" sz="2400" b="1" i="1" smtClean="0">
                          <a:solidFill>
                            <a:srgbClr val="0000CC"/>
                          </a:solidFill>
                          <a:latin typeface="Cambria Math" panose="02040503050406030204" pitchFamily="18" charset="0"/>
                          <a:ea typeface="Cambria Math" panose="02040503050406030204" pitchFamily="18" charset="0"/>
                        </a:rPr>
                        <m:t>,</m:t>
                      </m:r>
                      <m:r>
                        <a:rPr lang="en-US" altLang="zh-CN" sz="2400" b="1" i="1" smtClean="0">
                          <a:solidFill>
                            <a:srgbClr val="0000CC"/>
                          </a:solidFill>
                          <a:latin typeface="Cambria Math" panose="02040503050406030204" pitchFamily="18" charset="0"/>
                          <a:ea typeface="Cambria Math" panose="02040503050406030204" pitchFamily="18" charset="0"/>
                        </a:rPr>
                        <m:t>𝟑</m:t>
                      </m:r>
                      <m:r>
                        <a:rPr lang="en-US" altLang="zh-CN" sz="2400" b="1" i="1" smtClean="0">
                          <a:solidFill>
                            <a:srgbClr val="0000CC"/>
                          </a:solidFill>
                          <a:latin typeface="Cambria Math" panose="02040503050406030204" pitchFamily="18" charset="0"/>
                          <a:ea typeface="Cambria Math" panose="02040503050406030204" pitchFamily="18" charset="0"/>
                        </a:rPr>
                        <m:t>,…,</m:t>
                      </m:r>
                      <m:r>
                        <a:rPr lang="en-US" altLang="zh-CN" sz="2400" b="1" i="1" smtClean="0">
                          <a:solidFill>
                            <a:srgbClr val="0000CC"/>
                          </a:solidFill>
                          <a:latin typeface="Cambria Math" panose="02040503050406030204" pitchFamily="18" charset="0"/>
                          <a:ea typeface="Cambria Math" panose="02040503050406030204" pitchFamily="18" charset="0"/>
                        </a:rPr>
                        <m:t>𝒏</m:t>
                      </m:r>
                    </m:oMath>
                  </m:oMathPara>
                </a14:m>
                <a:endParaRPr lang="zh-CN" altLang="en-US" sz="2400" b="1" dirty="0">
                  <a:solidFill>
                    <a:srgbClr val="0000CC"/>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265403" y="5146260"/>
                <a:ext cx="4300610" cy="1020449"/>
              </a:xfrm>
              <a:prstGeom prst="rect">
                <a:avLst/>
              </a:prstGeom>
              <a:blipFill rotWithShape="0">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6065046" y="3271234"/>
                <a:ext cx="3078954" cy="30101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spcAft>
                    <a:spcPts val="600"/>
                  </a:spcAft>
                </a:pPr>
                <a:r>
                  <a:rPr lang="zh-CN" altLang="en-US" sz="2000" b="1" dirty="0">
                    <a:solidFill>
                      <a:schemeClr val="tx1"/>
                    </a:solidFill>
                  </a:rPr>
                  <a:t>一个</a:t>
                </a:r>
                <a14:m>
                  <m:oMath xmlns:m="http://schemas.openxmlformats.org/officeDocument/2006/math">
                    <m:r>
                      <a:rPr lang="en-US" altLang="zh-CN" sz="2000" b="1" i="1">
                        <a:solidFill>
                          <a:schemeClr val="tx1"/>
                        </a:solidFill>
                        <a:latin typeface="Cambria Math" panose="02040503050406030204" pitchFamily="18" charset="0"/>
                      </a:rPr>
                      <m:t>𝒏</m:t>
                    </m:r>
                  </m:oMath>
                </a14:m>
                <a:r>
                  <a:rPr lang="zh-CN" altLang="en-US" sz="2000" b="1" dirty="0">
                    <a:solidFill>
                      <a:schemeClr val="tx1"/>
                    </a:solidFill>
                  </a:rPr>
                  <a:t>维向量</a:t>
                </a:r>
                <a14:m>
                  <m:oMath xmlns:m="http://schemas.openxmlformats.org/officeDocument/2006/math">
                    <m:r>
                      <a:rPr lang="en-US" altLang="zh-CN" sz="2000" b="1" i="1">
                        <a:solidFill>
                          <a:schemeClr val="tx1"/>
                        </a:solidFill>
                        <a:latin typeface="Cambria Math" panose="02040503050406030204" pitchFamily="18" charset="0"/>
                      </a:rPr>
                      <m:t>𝒄</m:t>
                    </m:r>
                    <m:r>
                      <a:rPr lang="en-US" altLang="zh-CN" sz="2000" b="1" i="1">
                        <a:solidFill>
                          <a:schemeClr val="tx1"/>
                        </a:solidFill>
                        <a:latin typeface="Cambria Math" panose="02040503050406030204" pitchFamily="18" charset="0"/>
                      </a:rPr>
                      <m:t>=(</m:t>
                    </m:r>
                    <m:sSub>
                      <m:sSubPr>
                        <m:ctrlPr>
                          <a:rPr lang="en-US" altLang="zh-CN" sz="2000" b="1" i="1">
                            <a:solidFill>
                              <a:schemeClr val="tx1"/>
                            </a:solidFill>
                            <a:latin typeface="Cambria Math" panose="02040503050406030204" pitchFamily="18" charset="0"/>
                          </a:rPr>
                        </m:ctrlPr>
                      </m:sSubPr>
                      <m:e>
                        <m:r>
                          <a:rPr lang="en-US" altLang="zh-CN" sz="2000" b="1" i="1">
                            <a:solidFill>
                              <a:schemeClr val="tx1"/>
                            </a:solidFill>
                            <a:latin typeface="Cambria Math" panose="02040503050406030204" pitchFamily="18" charset="0"/>
                          </a:rPr>
                          <m:t>𝒄</m:t>
                        </m:r>
                      </m:e>
                      <m:sub>
                        <m:r>
                          <a:rPr lang="en-US" altLang="zh-CN" sz="2000" b="1" i="1" smtClean="0">
                            <a:solidFill>
                              <a:schemeClr val="tx1"/>
                            </a:solidFill>
                            <a:latin typeface="Cambria Math" panose="02040503050406030204" pitchFamily="18" charset="0"/>
                          </a:rPr>
                          <m:t>𝒋</m:t>
                        </m:r>
                      </m:sub>
                    </m:sSub>
                    <m:r>
                      <a:rPr lang="en-US" altLang="zh-CN" sz="2000" b="1" i="1">
                        <a:solidFill>
                          <a:schemeClr val="tx1"/>
                        </a:solidFill>
                        <a:latin typeface="Cambria Math" panose="02040503050406030204" pitchFamily="18" charset="0"/>
                      </a:rPr>
                      <m:t>)</m:t>
                    </m:r>
                  </m:oMath>
                </a14:m>
                <a:endParaRPr lang="en-US" altLang="zh-CN" sz="2000" b="1" dirty="0">
                  <a:solidFill>
                    <a:schemeClr val="tx1"/>
                  </a:solidFill>
                </a:endParaRPr>
              </a:p>
              <a:p>
                <a:pPr>
                  <a:spcBef>
                    <a:spcPts val="600"/>
                  </a:spcBef>
                  <a:spcAft>
                    <a:spcPts val="600"/>
                  </a:spcAft>
                </a:pPr>
                <a:r>
                  <a:rPr lang="zh-CN" altLang="en-US" sz="2000" b="1" dirty="0">
                    <a:solidFill>
                      <a:schemeClr val="tx1"/>
                    </a:solidFill>
                  </a:rPr>
                  <a:t>一个</a:t>
                </a:r>
                <a14:m>
                  <m:oMath xmlns:m="http://schemas.openxmlformats.org/officeDocument/2006/math">
                    <m:r>
                      <a:rPr lang="en-US" altLang="zh-CN" sz="2000" b="1" i="1">
                        <a:solidFill>
                          <a:schemeClr val="tx1"/>
                        </a:solidFill>
                        <a:latin typeface="Cambria Math" panose="02040503050406030204" pitchFamily="18" charset="0"/>
                      </a:rPr>
                      <m:t>𝒏</m:t>
                    </m:r>
                  </m:oMath>
                </a14:m>
                <a:r>
                  <a:rPr lang="zh-CN" altLang="en-US" sz="2000" b="1" dirty="0">
                    <a:solidFill>
                      <a:schemeClr val="tx1"/>
                    </a:solidFill>
                  </a:rPr>
                  <a:t>维向量</a:t>
                </a:r>
                <a14:m>
                  <m:oMath xmlns:m="http://schemas.openxmlformats.org/officeDocument/2006/math">
                    <m:r>
                      <a:rPr lang="en-US" altLang="zh-CN" sz="2000" b="1" i="1">
                        <a:solidFill>
                          <a:schemeClr val="tx1"/>
                        </a:solidFill>
                        <a:latin typeface="Cambria Math" panose="02040503050406030204" pitchFamily="18" charset="0"/>
                      </a:rPr>
                      <m:t>𝒙</m:t>
                    </m:r>
                    <m:r>
                      <a:rPr lang="en-US" altLang="zh-CN" sz="2000" b="1" i="1">
                        <a:solidFill>
                          <a:schemeClr val="tx1"/>
                        </a:solidFill>
                        <a:latin typeface="Cambria Math" panose="02040503050406030204" pitchFamily="18" charset="0"/>
                      </a:rPr>
                      <m:t>=</m:t>
                    </m:r>
                    <m:d>
                      <m:dPr>
                        <m:ctrlPr>
                          <a:rPr lang="en-US" altLang="zh-CN" sz="2000" b="1" i="1" smtClean="0">
                            <a:solidFill>
                              <a:schemeClr val="tx1"/>
                            </a:solidFill>
                            <a:latin typeface="Cambria Math" panose="02040503050406030204" pitchFamily="18" charset="0"/>
                          </a:rPr>
                        </m:ctrlPr>
                      </m:dPr>
                      <m:e>
                        <m:sSub>
                          <m:sSubPr>
                            <m:ctrlPr>
                              <a:rPr lang="en-US" altLang="zh-CN" sz="2000" b="1" i="1" smtClean="0">
                                <a:solidFill>
                                  <a:schemeClr val="tx1"/>
                                </a:solidFill>
                                <a:latin typeface="Cambria Math" panose="02040503050406030204" pitchFamily="18" charset="0"/>
                              </a:rPr>
                            </m:ctrlPr>
                          </m:sSubPr>
                          <m:e>
                            <m:r>
                              <a:rPr lang="en-US" altLang="zh-CN" sz="2000" b="1" i="1" smtClean="0">
                                <a:solidFill>
                                  <a:schemeClr val="tx1"/>
                                </a:solidFill>
                                <a:latin typeface="Cambria Math" panose="02040503050406030204" pitchFamily="18" charset="0"/>
                              </a:rPr>
                              <m:t>𝒙</m:t>
                            </m:r>
                          </m:e>
                          <m:sub>
                            <m:r>
                              <a:rPr lang="en-US" altLang="zh-CN" sz="2000" b="1" i="1" smtClean="0">
                                <a:solidFill>
                                  <a:schemeClr val="tx1"/>
                                </a:solidFill>
                                <a:latin typeface="Cambria Math" panose="02040503050406030204" pitchFamily="18" charset="0"/>
                              </a:rPr>
                              <m:t>𝒋</m:t>
                            </m:r>
                          </m:sub>
                        </m:sSub>
                      </m:e>
                    </m:d>
                  </m:oMath>
                </a14:m>
                <a:endParaRPr lang="en-US" altLang="zh-CN" sz="2000" b="1" dirty="0">
                  <a:solidFill>
                    <a:schemeClr val="tx1"/>
                  </a:solidFill>
                </a:endParaRPr>
              </a:p>
              <a:p>
                <a:pPr>
                  <a:spcBef>
                    <a:spcPts val="600"/>
                  </a:spcBef>
                  <a:spcAft>
                    <a:spcPts val="600"/>
                  </a:spcAft>
                </a:pPr>
                <a14:m>
                  <m:oMathPara xmlns:m="http://schemas.openxmlformats.org/officeDocument/2006/math">
                    <m:oMathParaPr>
                      <m:jc m:val="left"/>
                    </m:oMathParaPr>
                    <m:oMath xmlns:m="http://schemas.openxmlformats.org/officeDocument/2006/math">
                      <m:r>
                        <a:rPr lang="en-US" altLang="zh-CN" sz="2000" b="1" i="1" smtClean="0">
                          <a:solidFill>
                            <a:schemeClr val="tx1"/>
                          </a:solidFill>
                          <a:latin typeface="Cambria Math" panose="02040503050406030204" pitchFamily="18" charset="0"/>
                        </a:rPr>
                        <m:t>𝒎</m:t>
                      </m:r>
                      <m:r>
                        <a:rPr lang="en-US" altLang="zh-CN" sz="2000" b="1" i="1" smtClean="0">
                          <a:solidFill>
                            <a:schemeClr val="tx1"/>
                          </a:solidFill>
                          <a:latin typeface="Cambria Math" panose="02040503050406030204" pitchFamily="18" charset="0"/>
                          <a:ea typeface="Cambria Math" panose="02040503050406030204" pitchFamily="18" charset="0"/>
                        </a:rPr>
                        <m:t>×</m:t>
                      </m:r>
                      <m:r>
                        <a:rPr lang="en-US" altLang="zh-CN" sz="2000" b="1" i="1">
                          <a:solidFill>
                            <a:schemeClr val="tx1"/>
                          </a:solidFill>
                          <a:latin typeface="Cambria Math" panose="02040503050406030204" pitchFamily="18" charset="0"/>
                        </a:rPr>
                        <m:t>𝒏</m:t>
                      </m:r>
                      <m:r>
                        <a:rPr lang="en-US" altLang="zh-CN" sz="2000" b="1" i="1" smtClean="0">
                          <a:solidFill>
                            <a:schemeClr val="tx1"/>
                          </a:solidFill>
                          <a:latin typeface="Cambria Math" panose="02040503050406030204" pitchFamily="18" charset="0"/>
                        </a:rPr>
                        <m:t> </m:t>
                      </m:r>
                      <m:r>
                        <a:rPr lang="zh-CN" altLang="en-US" sz="2000" b="1" i="1">
                          <a:solidFill>
                            <a:schemeClr val="tx1"/>
                          </a:solidFill>
                          <a:latin typeface="Cambria Math" panose="02040503050406030204" pitchFamily="18" charset="0"/>
                        </a:rPr>
                        <m:t>矩阵</m:t>
                      </m:r>
                      <m:r>
                        <a:rPr lang="en-US" altLang="zh-CN" sz="2000" b="1" i="1" smtClean="0">
                          <a:solidFill>
                            <a:schemeClr val="tx1"/>
                          </a:solidFill>
                          <a:latin typeface="Cambria Math" panose="02040503050406030204" pitchFamily="18" charset="0"/>
                        </a:rPr>
                        <m:t>𝑨</m:t>
                      </m:r>
                      <m:r>
                        <a:rPr lang="en-US" altLang="zh-CN" sz="2000" b="1" i="1" smtClean="0">
                          <a:solidFill>
                            <a:schemeClr val="tx1"/>
                          </a:solidFill>
                          <a:latin typeface="Cambria Math" panose="02040503050406030204" pitchFamily="18" charset="0"/>
                        </a:rPr>
                        <m:t>=(</m:t>
                      </m:r>
                      <m:sSub>
                        <m:sSubPr>
                          <m:ctrlPr>
                            <a:rPr lang="en-US" altLang="zh-CN" sz="2000" b="1" i="1" smtClean="0">
                              <a:solidFill>
                                <a:schemeClr val="tx1"/>
                              </a:solidFill>
                              <a:latin typeface="Cambria Math" panose="02040503050406030204" pitchFamily="18" charset="0"/>
                            </a:rPr>
                          </m:ctrlPr>
                        </m:sSubPr>
                        <m:e>
                          <m:r>
                            <a:rPr lang="en-US" altLang="zh-CN" sz="2000" b="1" i="1" smtClean="0">
                              <a:solidFill>
                                <a:schemeClr val="tx1"/>
                              </a:solidFill>
                              <a:latin typeface="Cambria Math" panose="02040503050406030204" pitchFamily="18" charset="0"/>
                            </a:rPr>
                            <m:t>𝒂</m:t>
                          </m:r>
                        </m:e>
                        <m:sub>
                          <m:r>
                            <a:rPr lang="en-US" altLang="zh-CN" sz="2000" b="1" i="1" smtClean="0">
                              <a:solidFill>
                                <a:schemeClr val="tx1"/>
                              </a:solidFill>
                              <a:latin typeface="Cambria Math" panose="02040503050406030204" pitchFamily="18" charset="0"/>
                            </a:rPr>
                            <m:t>𝒊𝒋</m:t>
                          </m:r>
                        </m:sub>
                      </m:sSub>
                      <m:r>
                        <a:rPr lang="en-US" altLang="zh-CN" sz="2000" b="1" i="1" smtClean="0">
                          <a:solidFill>
                            <a:schemeClr val="tx1"/>
                          </a:solidFill>
                          <a:latin typeface="Cambria Math" panose="02040503050406030204" pitchFamily="18" charset="0"/>
                        </a:rPr>
                        <m:t>)</m:t>
                      </m:r>
                    </m:oMath>
                  </m:oMathPara>
                </a14:m>
                <a:endParaRPr lang="en-US" altLang="zh-CN" sz="2000" b="1" dirty="0">
                  <a:solidFill>
                    <a:schemeClr val="tx1"/>
                  </a:solidFill>
                </a:endParaRPr>
              </a:p>
              <a:p>
                <a:pPr>
                  <a:spcBef>
                    <a:spcPts val="600"/>
                  </a:spcBef>
                  <a:spcAft>
                    <a:spcPts val="600"/>
                  </a:spcAft>
                </a:pPr>
                <a:r>
                  <a:rPr lang="zh-CN" altLang="en-US" sz="2000" b="1" dirty="0">
                    <a:solidFill>
                      <a:schemeClr val="tx1"/>
                    </a:solidFill>
                  </a:rPr>
                  <a:t>一个</a:t>
                </a:r>
                <a14:m>
                  <m:oMath xmlns:m="http://schemas.openxmlformats.org/officeDocument/2006/math">
                    <m:r>
                      <a:rPr lang="en-US" altLang="zh-CN" sz="2000" b="1" i="1" smtClean="0">
                        <a:solidFill>
                          <a:schemeClr val="tx1"/>
                        </a:solidFill>
                        <a:latin typeface="Cambria Math" panose="02040503050406030204" pitchFamily="18" charset="0"/>
                      </a:rPr>
                      <m:t>𝒎</m:t>
                    </m:r>
                  </m:oMath>
                </a14:m>
                <a:r>
                  <a:rPr lang="zh-CN" altLang="en-US" sz="2000" b="1" dirty="0">
                    <a:solidFill>
                      <a:schemeClr val="tx1"/>
                    </a:solidFill>
                  </a:rPr>
                  <a:t>维向量</a:t>
                </a:r>
                <a14:m>
                  <m:oMath xmlns:m="http://schemas.openxmlformats.org/officeDocument/2006/math">
                    <m:r>
                      <a:rPr lang="en-US" altLang="zh-CN" sz="2000" b="1" i="0" smtClean="0">
                        <a:solidFill>
                          <a:schemeClr val="tx1"/>
                        </a:solidFill>
                        <a:latin typeface="Cambria Math" panose="02040503050406030204" pitchFamily="18" charset="0"/>
                      </a:rPr>
                      <m:t>𝐛</m:t>
                    </m:r>
                    <m:r>
                      <a:rPr lang="en-US" altLang="zh-CN" sz="2000" b="1" i="1">
                        <a:solidFill>
                          <a:schemeClr val="tx1"/>
                        </a:solidFill>
                        <a:latin typeface="Cambria Math" panose="02040503050406030204" pitchFamily="18" charset="0"/>
                      </a:rPr>
                      <m:t>=</m:t>
                    </m:r>
                    <m:d>
                      <m:dPr>
                        <m:ctrlPr>
                          <a:rPr lang="en-US" altLang="zh-CN" sz="2000" b="1" i="1">
                            <a:solidFill>
                              <a:schemeClr val="tx1"/>
                            </a:solidFill>
                            <a:latin typeface="Cambria Math" panose="02040503050406030204" pitchFamily="18" charset="0"/>
                          </a:rPr>
                        </m:ctrlPr>
                      </m:dPr>
                      <m:e>
                        <m:sSub>
                          <m:sSubPr>
                            <m:ctrlPr>
                              <a:rPr lang="en-US" altLang="zh-CN" sz="2000" b="1" i="1">
                                <a:solidFill>
                                  <a:schemeClr val="tx1"/>
                                </a:solidFill>
                                <a:latin typeface="Cambria Math" panose="02040503050406030204" pitchFamily="18" charset="0"/>
                              </a:rPr>
                            </m:ctrlPr>
                          </m:sSubPr>
                          <m:e>
                            <m:r>
                              <a:rPr lang="en-US" altLang="zh-CN" sz="2000" b="1" i="1" smtClean="0">
                                <a:solidFill>
                                  <a:schemeClr val="tx1"/>
                                </a:solidFill>
                                <a:latin typeface="Cambria Math" panose="02040503050406030204" pitchFamily="18" charset="0"/>
                              </a:rPr>
                              <m:t>𝒃</m:t>
                            </m:r>
                          </m:e>
                          <m:sub>
                            <m:r>
                              <a:rPr lang="en-US" altLang="zh-CN" sz="2000" b="1" i="1">
                                <a:solidFill>
                                  <a:schemeClr val="tx1"/>
                                </a:solidFill>
                                <a:latin typeface="Cambria Math" panose="02040503050406030204" pitchFamily="18" charset="0"/>
                              </a:rPr>
                              <m:t>𝒊</m:t>
                            </m:r>
                          </m:sub>
                        </m:sSub>
                      </m:e>
                    </m:d>
                  </m:oMath>
                </a14:m>
                <a:endParaRPr lang="en-US" altLang="zh-CN" sz="2000" b="1" dirty="0">
                  <a:solidFill>
                    <a:srgbClr val="FF0000"/>
                  </a:solidFill>
                </a:endParaRPr>
              </a:p>
              <a:p>
                <a:pPr>
                  <a:spcBef>
                    <a:spcPts val="600"/>
                  </a:spcBef>
                  <a:spcAft>
                    <a:spcPts val="600"/>
                  </a:spcAft>
                </a:pPr>
                <a14:m>
                  <m:oMathPara xmlns:m="http://schemas.openxmlformats.org/officeDocument/2006/math">
                    <m:oMathParaPr>
                      <m:jc m:val="left"/>
                    </m:oMathParaPr>
                    <m:oMath xmlns:m="http://schemas.openxmlformats.org/officeDocument/2006/math">
                      <m:r>
                        <a:rPr lang="zh-CN" altLang="en-US" sz="2000" b="1" i="1">
                          <a:solidFill>
                            <a:srgbClr val="FF0000"/>
                          </a:solidFill>
                          <a:latin typeface="Cambria Math" panose="02040503050406030204" pitchFamily="18" charset="0"/>
                        </a:rPr>
                        <m:t>最大化：</m:t>
                      </m:r>
                      <m:sSup>
                        <m:sSupPr>
                          <m:ctrlPr>
                            <a:rPr lang="en-US" altLang="zh-CN" sz="2000" b="1" i="1">
                              <a:solidFill>
                                <a:srgbClr val="FF0000"/>
                              </a:solidFill>
                              <a:latin typeface="Cambria Math" panose="02040503050406030204" pitchFamily="18" charset="0"/>
                            </a:rPr>
                          </m:ctrlPr>
                        </m:sSupPr>
                        <m:e>
                          <m:r>
                            <a:rPr lang="en-US" altLang="zh-CN" sz="2000" b="1" i="1">
                              <a:solidFill>
                                <a:srgbClr val="FF0000"/>
                              </a:solidFill>
                              <a:latin typeface="Cambria Math" panose="02040503050406030204" pitchFamily="18" charset="0"/>
                            </a:rPr>
                            <m:t>𝒄</m:t>
                          </m:r>
                        </m:e>
                        <m:sup>
                          <m:r>
                            <a:rPr lang="en-US" altLang="zh-CN" sz="2000" b="1" i="1">
                              <a:solidFill>
                                <a:srgbClr val="FF0000"/>
                              </a:solidFill>
                              <a:latin typeface="Cambria Math" panose="02040503050406030204" pitchFamily="18" charset="0"/>
                            </a:rPr>
                            <m:t>𝑻</m:t>
                          </m:r>
                        </m:sup>
                      </m:sSup>
                      <m:r>
                        <a:rPr lang="en-US" altLang="zh-CN" sz="2000" b="1" i="1">
                          <a:solidFill>
                            <a:srgbClr val="FF0000"/>
                          </a:solidFill>
                          <a:latin typeface="Cambria Math" panose="02040503050406030204" pitchFamily="18" charset="0"/>
                        </a:rPr>
                        <m:t>𝒙</m:t>
                      </m:r>
                    </m:oMath>
                  </m:oMathPara>
                </a14:m>
                <a:endParaRPr lang="en-US" altLang="zh-CN" sz="2000" b="1" dirty="0">
                  <a:solidFill>
                    <a:srgbClr val="FF0000"/>
                  </a:solidFill>
                </a:endParaRPr>
              </a:p>
              <a:p>
                <a:pPr>
                  <a:spcBef>
                    <a:spcPts val="600"/>
                  </a:spcBef>
                  <a:spcAft>
                    <a:spcPts val="600"/>
                  </a:spcAft>
                </a:pPr>
                <a14:m>
                  <m:oMathPara xmlns:m="http://schemas.openxmlformats.org/officeDocument/2006/math">
                    <m:oMathParaPr>
                      <m:jc m:val="left"/>
                    </m:oMathParaPr>
                    <m:oMath xmlns:m="http://schemas.openxmlformats.org/officeDocument/2006/math">
                      <m:r>
                        <a:rPr lang="zh-CN" altLang="en-US" sz="2000" b="1" i="1">
                          <a:solidFill>
                            <a:srgbClr val="0000CC"/>
                          </a:solidFill>
                          <a:latin typeface="Cambria Math" panose="02040503050406030204" pitchFamily="18" charset="0"/>
                        </a:rPr>
                        <m:t>约束条件：</m:t>
                      </m:r>
                    </m:oMath>
                  </m:oMathPara>
                </a14:m>
                <a:endParaRPr lang="en-US" altLang="zh-CN" sz="2000" b="1" i="1" dirty="0">
                  <a:solidFill>
                    <a:srgbClr val="0000CC"/>
                  </a:solidFill>
                  <a:latin typeface="Cambria Math" panose="02040503050406030204" pitchFamily="18" charset="0"/>
                </a:endParaRPr>
              </a:p>
              <a:p>
                <a:pPr>
                  <a:spcBef>
                    <a:spcPts val="600"/>
                  </a:spcBef>
                  <a:spcAft>
                    <a:spcPts val="600"/>
                  </a:spcAft>
                </a:pPr>
                <a:r>
                  <a:rPr lang="en-US" altLang="zh-CN" sz="2000" b="1" dirty="0">
                    <a:solidFill>
                      <a:srgbClr val="0000CC"/>
                    </a:solidFill>
                  </a:rPr>
                  <a:t> </a:t>
                </a:r>
                <a14:m>
                  <m:oMath xmlns:m="http://schemas.openxmlformats.org/officeDocument/2006/math">
                    <m:r>
                      <a:rPr lang="en-US" altLang="zh-CN" sz="2000" b="1" i="1">
                        <a:solidFill>
                          <a:srgbClr val="0000CC"/>
                        </a:solidFill>
                        <a:latin typeface="Cambria Math" panose="02040503050406030204" pitchFamily="18" charset="0"/>
                      </a:rPr>
                      <m:t>𝑨𝒙</m:t>
                    </m:r>
                    <m:r>
                      <a:rPr lang="en-US" altLang="zh-CN" sz="2000" b="1" i="1">
                        <a:solidFill>
                          <a:srgbClr val="0000CC"/>
                        </a:solidFill>
                        <a:latin typeface="Cambria Math" panose="02040503050406030204" pitchFamily="18" charset="0"/>
                        <a:ea typeface="Cambria Math" panose="02040503050406030204" pitchFamily="18" charset="0"/>
                      </a:rPr>
                      <m:t>≤</m:t>
                    </m:r>
                    <m:r>
                      <a:rPr lang="en-US" altLang="zh-CN" sz="2000" b="1" i="1">
                        <a:solidFill>
                          <a:srgbClr val="0000CC"/>
                        </a:solidFill>
                        <a:latin typeface="Cambria Math" panose="02040503050406030204" pitchFamily="18" charset="0"/>
                        <a:ea typeface="Cambria Math" panose="02040503050406030204" pitchFamily="18" charset="0"/>
                      </a:rPr>
                      <m:t>𝒃</m:t>
                    </m:r>
                    <m:r>
                      <a:rPr lang="en-US" altLang="zh-CN" sz="2000" b="1" i="1">
                        <a:solidFill>
                          <a:srgbClr val="0000CC"/>
                        </a:solidFill>
                        <a:latin typeface="Cambria Math" panose="02040503050406030204" pitchFamily="18" charset="0"/>
                        <a:ea typeface="Cambria Math" panose="02040503050406030204" pitchFamily="18" charset="0"/>
                      </a:rPr>
                      <m:t>,</m:t>
                    </m:r>
                    <m:r>
                      <a:rPr lang="en-US" altLang="zh-CN" sz="2000" b="1" i="1">
                        <a:solidFill>
                          <a:srgbClr val="0000CC"/>
                        </a:solidFill>
                        <a:latin typeface="Cambria Math" panose="02040503050406030204" pitchFamily="18" charset="0"/>
                        <a:ea typeface="Cambria Math" panose="02040503050406030204" pitchFamily="18" charset="0"/>
                      </a:rPr>
                      <m:t>𝒙</m:t>
                    </m:r>
                    <m:r>
                      <a:rPr lang="en-US" altLang="zh-CN" sz="2000" b="1" i="1">
                        <a:solidFill>
                          <a:srgbClr val="0000CC"/>
                        </a:solidFill>
                        <a:latin typeface="Cambria Math" panose="02040503050406030204" pitchFamily="18" charset="0"/>
                        <a:ea typeface="Cambria Math" panose="02040503050406030204" pitchFamily="18" charset="0"/>
                      </a:rPr>
                      <m:t>≥</m:t>
                    </m:r>
                    <m:r>
                      <a:rPr lang="en-US" altLang="zh-CN" sz="2000" b="1" i="1">
                        <a:solidFill>
                          <a:srgbClr val="0000CC"/>
                        </a:solidFill>
                        <a:latin typeface="Cambria Math" panose="02040503050406030204" pitchFamily="18" charset="0"/>
                        <a:ea typeface="Cambria Math" panose="02040503050406030204" pitchFamily="18" charset="0"/>
                      </a:rPr>
                      <m:t>𝟎</m:t>
                    </m:r>
                  </m:oMath>
                </a14:m>
                <a:endParaRPr lang="zh-CN" altLang="en-US" sz="2000" b="1" dirty="0">
                  <a:solidFill>
                    <a:srgbClr val="FF0000"/>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6065046" y="3271234"/>
                <a:ext cx="3078954" cy="3010126"/>
              </a:xfrm>
              <a:prstGeom prst="rect">
                <a:avLst/>
              </a:prstGeom>
              <a:blipFill rotWithShape="0">
                <a:blip r:embed="rId5"/>
                <a:stretch>
                  <a:fillRect l="-2178" t="-2231" b="-203"/>
                </a:stretch>
              </a:blipFill>
              <a:ln>
                <a:noFill/>
              </a:ln>
            </p:spPr>
            <p:txBody>
              <a:bodyPr/>
              <a:lstStyle/>
              <a:p>
                <a:r>
                  <a:rPr lang="zh-CN" altLang="en-US">
                    <a:noFill/>
                  </a:rPr>
                  <a:t> </a:t>
                </a:r>
              </a:p>
            </p:txBody>
          </p:sp>
        </mc:Fallback>
      </mc:AlternateContent>
      <p:sp>
        <p:nvSpPr>
          <p:cNvPr id="9" name="标题 2"/>
          <p:cNvSpPr>
            <a:spLocks noGrp="1"/>
          </p:cNvSpPr>
          <p:nvPr>
            <p:ph type="title"/>
          </p:nvPr>
        </p:nvSpPr>
        <p:spPr/>
        <p:txBody>
          <a:bodyPr/>
          <a:lstStyle/>
          <a:p>
            <a:pPr algn="ctr"/>
            <a:r>
              <a:rPr lang="zh-CN" altLang="en-US" dirty="0"/>
              <a:t> 线性规划</a:t>
            </a:r>
          </a:p>
        </p:txBody>
      </p:sp>
    </p:spTree>
    <p:extLst>
      <p:ext uri="{BB962C8B-B14F-4D97-AF65-F5344CB8AC3E}">
        <p14:creationId xmlns:p14="http://schemas.microsoft.com/office/powerpoint/2010/main" val="3057762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latin typeface="Arial" panose="020B0604020202020204" pitchFamily="34" charset="0"/>
                <a:cs typeface="Arial" panose="020B0604020202020204" pitchFamily="34" charset="0"/>
              </a:rPr>
              <a:t>线性规划问题的两种形式：标准型（</a:t>
            </a:r>
            <a:r>
              <a:rPr lang="en-US" altLang="zh-CN" dirty="0">
                <a:latin typeface="Arial" panose="020B0604020202020204" pitchFamily="34" charset="0"/>
                <a:cs typeface="Arial" panose="020B0604020202020204" pitchFamily="34" charset="0"/>
              </a:rPr>
              <a:t>standard form</a:t>
            </a:r>
            <a:r>
              <a:rPr lang="zh-CN" altLang="en-US" dirty="0">
                <a:latin typeface="Arial" panose="020B0604020202020204" pitchFamily="34" charset="0"/>
                <a:cs typeface="Arial" panose="020B0604020202020204" pitchFamily="34" charset="0"/>
              </a:rPr>
              <a:t>）和松弛型（</a:t>
            </a:r>
            <a:r>
              <a:rPr lang="en-US" altLang="zh-CN" dirty="0">
                <a:latin typeface="Arial" panose="020B0604020202020204" pitchFamily="34" charset="0"/>
                <a:cs typeface="Arial" panose="020B0604020202020204" pitchFamily="34" charset="0"/>
              </a:rPr>
              <a:t>slack form</a:t>
            </a:r>
            <a:r>
              <a:rPr lang="zh-CN" altLang="en-US" dirty="0">
                <a:latin typeface="Arial" panose="020B0604020202020204" pitchFamily="34" charset="0"/>
                <a:cs typeface="Arial" panose="020B0604020202020204" pitchFamily="34" charset="0"/>
              </a:rPr>
              <a:t>）</a:t>
            </a:r>
            <a:endParaRPr lang="en-US" altLang="zh-CN" dirty="0">
              <a:latin typeface="Arial" panose="020B0604020202020204" pitchFamily="34" charset="0"/>
              <a:cs typeface="Arial" panose="020B0604020202020204" pitchFamily="34" charset="0"/>
            </a:endParaRPr>
          </a:p>
          <a:p>
            <a:pPr lvl="1"/>
            <a:r>
              <a:rPr lang="zh-CN" altLang="en-US" dirty="0"/>
              <a:t>松弛型：只有线性等式约束和变量非负约束</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marL="457200" lvl="1" indent="0">
              <a:buNone/>
            </a:pPr>
            <a:r>
              <a:rPr lang="en-US" altLang="zh-CN" dirty="0"/>
              <a:t>  </a:t>
            </a:r>
            <a:endParaRPr lang="zh-CN" altLang="en-US" dirty="0"/>
          </a:p>
        </p:txBody>
      </p:sp>
      <mc:AlternateContent xmlns:mc="http://schemas.openxmlformats.org/markup-compatibility/2006" xmlns:a14="http://schemas.microsoft.com/office/drawing/2010/main">
        <mc:Choice Requires="a14">
          <p:sp>
            <p:nvSpPr>
              <p:cNvPr id="4" name="矩形 3"/>
              <p:cNvSpPr/>
              <p:nvPr/>
            </p:nvSpPr>
            <p:spPr>
              <a:xfrm>
                <a:off x="1415457" y="2830880"/>
                <a:ext cx="4998223" cy="9787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r>
                        <a:rPr lang="en-US" altLang="zh-CN" sz="2400" b="1" i="1" smtClean="0">
                          <a:solidFill>
                            <a:srgbClr val="FF0000"/>
                          </a:solidFill>
                          <a:latin typeface="Cambria Math" panose="02040503050406030204" pitchFamily="18" charset="0"/>
                        </a:rPr>
                        <m:t> </m:t>
                      </m:r>
                      <m:r>
                        <a:rPr lang="zh-CN" altLang="en-US" sz="2400" b="1" i="1">
                          <a:solidFill>
                            <a:srgbClr val="FF0000"/>
                          </a:solidFill>
                          <a:latin typeface="Cambria Math" panose="02040503050406030204" pitchFamily="18" charset="0"/>
                        </a:rPr>
                        <m:t>最大</m:t>
                      </m:r>
                      <m:r>
                        <a:rPr lang="zh-CN" altLang="en-US" sz="2400" b="1" i="1" smtClean="0">
                          <a:solidFill>
                            <a:srgbClr val="FF0000"/>
                          </a:solidFill>
                          <a:latin typeface="Cambria Math" panose="02040503050406030204" pitchFamily="18" charset="0"/>
                        </a:rPr>
                        <m:t>化</m:t>
                      </m:r>
                      <m:r>
                        <a:rPr lang="zh-CN" altLang="en-US" sz="2400" b="1" i="1">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   </m:t>
                      </m:r>
                      <m:nary>
                        <m:naryPr>
                          <m:chr m:val="∑"/>
                          <m:ctrlPr>
                            <a:rPr lang="en-US" altLang="zh-CN" sz="2400" b="1" i="1" smtClean="0">
                              <a:solidFill>
                                <a:srgbClr val="FF0000"/>
                              </a:solidFill>
                              <a:latin typeface="Cambria Math" panose="02040503050406030204" pitchFamily="18" charset="0"/>
                            </a:rPr>
                          </m:ctrlPr>
                        </m:naryPr>
                        <m:sub>
                          <m:r>
                            <m:rPr>
                              <m:brk m:alnAt="23"/>
                            </m:rPr>
                            <a:rPr lang="en-US" altLang="zh-CN" sz="2400" b="1" i="1" smtClean="0">
                              <a:solidFill>
                                <a:srgbClr val="FF0000"/>
                              </a:solidFill>
                              <a:latin typeface="Cambria Math" panose="02040503050406030204" pitchFamily="18" charset="0"/>
                            </a:rPr>
                            <m:t>𝒋</m:t>
                          </m:r>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𝟏</m:t>
                          </m:r>
                        </m:sub>
                        <m:sup>
                          <m:r>
                            <a:rPr lang="en-US" altLang="zh-CN" sz="2400" b="1" i="1" smtClean="0">
                              <a:solidFill>
                                <a:srgbClr val="FF0000"/>
                              </a:solidFill>
                              <a:latin typeface="Cambria Math" panose="02040503050406030204" pitchFamily="18" charset="0"/>
                            </a:rPr>
                            <m:t>𝒏</m:t>
                          </m:r>
                        </m:sup>
                        <m:e>
                          <m:sSub>
                            <m:sSubPr>
                              <m:ctrlPr>
                                <a:rPr lang="en-US" altLang="zh-CN" sz="2400" b="1" i="1">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𝒄</m:t>
                              </m:r>
                            </m:e>
                            <m:sub>
                              <m:r>
                                <a:rPr lang="en-US" altLang="zh-CN" sz="2400" b="1" i="1" smtClean="0">
                                  <a:solidFill>
                                    <a:srgbClr val="FF0000"/>
                                  </a:solidFill>
                                  <a:latin typeface="Cambria Math" panose="02040503050406030204" pitchFamily="18" charset="0"/>
                                </a:rPr>
                                <m:t>𝒋</m:t>
                              </m:r>
                            </m:sub>
                          </m:sSub>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𝒙</m:t>
                              </m:r>
                            </m:e>
                            <m:sub>
                              <m:r>
                                <a:rPr lang="en-US" altLang="zh-CN" sz="2400" b="1" i="1" smtClean="0">
                                  <a:solidFill>
                                    <a:srgbClr val="FF0000"/>
                                  </a:solidFill>
                                  <a:latin typeface="Cambria Math" panose="02040503050406030204" pitchFamily="18" charset="0"/>
                                </a:rPr>
                                <m:t>𝒋</m:t>
                              </m:r>
                            </m:sub>
                          </m:sSub>
                          <m:r>
                            <a:rPr lang="en-US" altLang="zh-CN" sz="2400" b="1" i="1" smtClean="0">
                              <a:solidFill>
                                <a:srgbClr val="FF0000"/>
                              </a:solidFill>
                              <a:latin typeface="Cambria Math" panose="02040503050406030204" pitchFamily="18" charset="0"/>
                            </a:rPr>
                            <m:t>   (</m:t>
                          </m:r>
                          <m:r>
                            <a:rPr lang="en-US" altLang="zh-CN" sz="2400" b="1" i="1" smtClean="0">
                              <a:solidFill>
                                <a:srgbClr val="FF0000"/>
                              </a:solidFill>
                              <a:latin typeface="Cambria Math" panose="02040503050406030204" pitchFamily="18" charset="0"/>
                            </a:rPr>
                            <m:t>𝒋</m:t>
                          </m:r>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𝟏</m:t>
                          </m:r>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𝟐</m:t>
                          </m:r>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𝒏</m:t>
                          </m:r>
                          <m:r>
                            <a:rPr lang="en-US" altLang="zh-CN" sz="2400" b="1" i="1" smtClean="0">
                              <a:solidFill>
                                <a:srgbClr val="FF0000"/>
                              </a:solidFill>
                              <a:latin typeface="Cambria Math" panose="02040503050406030204" pitchFamily="18" charset="0"/>
                            </a:rPr>
                            <m:t>)</m:t>
                          </m:r>
                        </m:e>
                      </m:nary>
                    </m:oMath>
                  </m:oMathPara>
                </a14:m>
                <a:endParaRPr lang="zh-CN" altLang="en-US" sz="2400" b="1" dirty="0">
                  <a:solidFill>
                    <a:srgbClr val="FF0000"/>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1415457" y="2830880"/>
                <a:ext cx="4998223" cy="978794"/>
              </a:xfrm>
              <a:prstGeom prst="rect">
                <a:avLst/>
              </a:prstGeom>
              <a:blipFill rotWithShape="0">
                <a:blip r:embed="rId2"/>
                <a:stretch>
                  <a:fillRect b="-372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901973" y="4021845"/>
                <a:ext cx="7328079" cy="1026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r>
                        <a:rPr lang="zh-CN" altLang="en-US" sz="2400" b="1" i="1" smtClean="0">
                          <a:solidFill>
                            <a:srgbClr val="0000CC"/>
                          </a:solidFill>
                          <a:latin typeface="Cambria Math" panose="02040503050406030204" pitchFamily="18" charset="0"/>
                        </a:rPr>
                        <m:t>约束</m:t>
                      </m:r>
                      <m:r>
                        <a:rPr lang="zh-CN" altLang="en-US" sz="2400" b="1" i="1">
                          <a:solidFill>
                            <a:srgbClr val="0000CC"/>
                          </a:solidFill>
                          <a:latin typeface="Cambria Math" panose="02040503050406030204" pitchFamily="18" charset="0"/>
                        </a:rPr>
                        <m:t>条件</m:t>
                      </m:r>
                      <m:r>
                        <a:rPr lang="zh-CN" altLang="en-US" sz="2400" b="1" i="1" smtClean="0">
                          <a:solidFill>
                            <a:srgbClr val="0000CC"/>
                          </a:solidFill>
                          <a:latin typeface="Cambria Math" panose="02040503050406030204" pitchFamily="18" charset="0"/>
                        </a:rPr>
                        <m:t>：</m:t>
                      </m:r>
                      <m:nary>
                        <m:naryPr>
                          <m:chr m:val="∑"/>
                          <m:ctrlPr>
                            <a:rPr lang="en-US" altLang="zh-CN" sz="2400" b="1" i="1" smtClean="0">
                              <a:solidFill>
                                <a:srgbClr val="0000CC"/>
                              </a:solidFill>
                              <a:latin typeface="Cambria Math" panose="02040503050406030204" pitchFamily="18" charset="0"/>
                            </a:rPr>
                          </m:ctrlPr>
                        </m:naryPr>
                        <m:sub>
                          <m:r>
                            <a:rPr lang="en-US" altLang="zh-CN" sz="2400" b="1" i="1" smtClean="0">
                              <a:solidFill>
                                <a:srgbClr val="0000CC"/>
                              </a:solidFill>
                              <a:latin typeface="Cambria Math" panose="02040503050406030204" pitchFamily="18" charset="0"/>
                            </a:rPr>
                            <m:t>𝒋</m:t>
                          </m:r>
                          <m:r>
                            <a:rPr lang="en-US" altLang="zh-CN" sz="2400" b="1" i="1" smtClean="0">
                              <a:solidFill>
                                <a:srgbClr val="0000CC"/>
                              </a:solidFill>
                              <a:latin typeface="Cambria Math" panose="02040503050406030204" pitchFamily="18" charset="0"/>
                            </a:rPr>
                            <m:t>=</m:t>
                          </m:r>
                          <m:r>
                            <a:rPr lang="en-US" altLang="zh-CN" sz="2400" b="1" i="1" smtClean="0">
                              <a:solidFill>
                                <a:srgbClr val="0000CC"/>
                              </a:solidFill>
                              <a:latin typeface="Cambria Math" panose="02040503050406030204" pitchFamily="18" charset="0"/>
                            </a:rPr>
                            <m:t>𝟏</m:t>
                          </m:r>
                        </m:sub>
                        <m:sup>
                          <m:r>
                            <a:rPr lang="en-US" altLang="zh-CN" sz="2400" b="1" i="1" smtClean="0">
                              <a:solidFill>
                                <a:srgbClr val="0000CC"/>
                              </a:solidFill>
                              <a:latin typeface="Cambria Math" panose="02040503050406030204" pitchFamily="18" charset="0"/>
                            </a:rPr>
                            <m:t>𝒏</m:t>
                          </m:r>
                        </m:sup>
                        <m:e>
                          <m:sSub>
                            <m:sSubPr>
                              <m:ctrlPr>
                                <a:rPr lang="en-US" altLang="zh-CN" sz="2400" b="1" i="1">
                                  <a:solidFill>
                                    <a:srgbClr val="0000CC"/>
                                  </a:solidFill>
                                  <a:latin typeface="Cambria Math" panose="02040503050406030204" pitchFamily="18" charset="0"/>
                                </a:rPr>
                              </m:ctrlPr>
                            </m:sSubPr>
                            <m:e>
                              <m:r>
                                <a:rPr lang="en-US" altLang="zh-CN" sz="2400" b="1" i="1">
                                  <a:solidFill>
                                    <a:srgbClr val="0000CC"/>
                                  </a:solidFill>
                                  <a:latin typeface="Cambria Math" panose="02040503050406030204" pitchFamily="18" charset="0"/>
                                </a:rPr>
                                <m:t>𝒂</m:t>
                              </m:r>
                            </m:e>
                            <m:sub>
                              <m:r>
                                <a:rPr lang="en-US" altLang="zh-CN" sz="2400" b="1" i="1" smtClean="0">
                                  <a:solidFill>
                                    <a:srgbClr val="0000CC"/>
                                  </a:solidFill>
                                  <a:latin typeface="Cambria Math" panose="02040503050406030204" pitchFamily="18" charset="0"/>
                                </a:rPr>
                                <m:t>𝒊𝒋</m:t>
                              </m:r>
                            </m:sub>
                          </m:sSub>
                          <m:sSub>
                            <m:sSubPr>
                              <m:ctrlPr>
                                <a:rPr lang="en-US" altLang="zh-CN" sz="2400" b="1" i="1" smtClean="0">
                                  <a:solidFill>
                                    <a:srgbClr val="0000CC"/>
                                  </a:solidFill>
                                  <a:latin typeface="Cambria Math" panose="02040503050406030204" pitchFamily="18" charset="0"/>
                                </a:rPr>
                              </m:ctrlPr>
                            </m:sSubPr>
                            <m:e>
                              <m:r>
                                <a:rPr lang="en-US" altLang="zh-CN" sz="2400" b="1" i="1" smtClean="0">
                                  <a:solidFill>
                                    <a:srgbClr val="0000CC"/>
                                  </a:solidFill>
                                  <a:latin typeface="Cambria Math" panose="02040503050406030204" pitchFamily="18" charset="0"/>
                                </a:rPr>
                                <m:t>𝒙</m:t>
                              </m:r>
                            </m:e>
                            <m:sub>
                              <m:r>
                                <a:rPr lang="en-US" altLang="zh-CN" sz="2400" b="1" i="1" smtClean="0">
                                  <a:solidFill>
                                    <a:srgbClr val="0000CC"/>
                                  </a:solidFill>
                                  <a:latin typeface="Cambria Math" panose="02040503050406030204" pitchFamily="18" charset="0"/>
                                </a:rPr>
                                <m:t>𝒋</m:t>
                              </m:r>
                            </m:sub>
                          </m:sSub>
                          <m:r>
                            <a:rPr lang="en-US" altLang="zh-CN" sz="2400" b="1" i="1">
                              <a:solidFill>
                                <a:srgbClr val="0000CC"/>
                              </a:solidFill>
                              <a:latin typeface="Cambria Math" panose="02040503050406030204" pitchFamily="18" charset="0"/>
                              <a:ea typeface="Cambria Math" panose="02040503050406030204" pitchFamily="18" charset="0"/>
                            </a:rPr>
                            <m:t>=</m:t>
                          </m:r>
                          <m:sSub>
                            <m:sSubPr>
                              <m:ctrlPr>
                                <a:rPr lang="en-US" altLang="zh-CN" sz="2400" b="1" i="1" smtClean="0">
                                  <a:solidFill>
                                    <a:srgbClr val="0000CC"/>
                                  </a:solidFill>
                                  <a:latin typeface="Cambria Math" panose="02040503050406030204" pitchFamily="18" charset="0"/>
                                  <a:ea typeface="Cambria Math" panose="02040503050406030204" pitchFamily="18" charset="0"/>
                                </a:rPr>
                              </m:ctrlPr>
                            </m:sSubPr>
                            <m:e>
                              <m:r>
                                <a:rPr lang="en-US" altLang="zh-CN" sz="2400" b="1" i="1" smtClean="0">
                                  <a:solidFill>
                                    <a:srgbClr val="0000CC"/>
                                  </a:solidFill>
                                  <a:latin typeface="Cambria Math" panose="02040503050406030204" pitchFamily="18" charset="0"/>
                                  <a:ea typeface="Cambria Math" panose="02040503050406030204" pitchFamily="18" charset="0"/>
                                </a:rPr>
                                <m:t>𝒃</m:t>
                              </m:r>
                            </m:e>
                            <m:sub>
                              <m:r>
                                <a:rPr lang="en-US" altLang="zh-CN" sz="2400" b="1" i="1" smtClean="0">
                                  <a:solidFill>
                                    <a:srgbClr val="0000CC"/>
                                  </a:solidFill>
                                  <a:latin typeface="Cambria Math" panose="02040503050406030204" pitchFamily="18" charset="0"/>
                                  <a:ea typeface="Cambria Math" panose="02040503050406030204" pitchFamily="18" charset="0"/>
                                </a:rPr>
                                <m:t>𝒊</m:t>
                              </m:r>
                            </m:sub>
                          </m:sSub>
                          <m:r>
                            <a:rPr lang="en-US" altLang="zh-CN" sz="2400" b="1" i="1" smtClean="0">
                              <a:solidFill>
                                <a:srgbClr val="0000CC"/>
                              </a:solidFill>
                              <a:latin typeface="Cambria Math" panose="02040503050406030204" pitchFamily="18" charset="0"/>
                              <a:ea typeface="Cambria Math" panose="02040503050406030204" pitchFamily="18" charset="0"/>
                            </a:rPr>
                            <m:t>      (</m:t>
                          </m:r>
                          <m:r>
                            <a:rPr lang="en-US" altLang="zh-CN" sz="2400" b="1" i="1" smtClean="0">
                              <a:solidFill>
                                <a:srgbClr val="0000CC"/>
                              </a:solidFill>
                              <a:latin typeface="Cambria Math" panose="02040503050406030204" pitchFamily="18" charset="0"/>
                              <a:ea typeface="Cambria Math" panose="02040503050406030204" pitchFamily="18" charset="0"/>
                            </a:rPr>
                            <m:t>𝒊</m:t>
                          </m:r>
                          <m:r>
                            <a:rPr lang="en-US" altLang="zh-CN" sz="2400" b="1" i="1" smtClean="0">
                              <a:solidFill>
                                <a:srgbClr val="0000CC"/>
                              </a:solidFill>
                              <a:latin typeface="Cambria Math" panose="02040503050406030204" pitchFamily="18" charset="0"/>
                              <a:ea typeface="Cambria Math" panose="02040503050406030204" pitchFamily="18" charset="0"/>
                            </a:rPr>
                            <m:t>=</m:t>
                          </m:r>
                          <m:r>
                            <a:rPr lang="en-US" altLang="zh-CN" sz="2400" b="1" i="1" smtClean="0">
                              <a:solidFill>
                                <a:srgbClr val="0000CC"/>
                              </a:solidFill>
                              <a:latin typeface="Cambria Math" panose="02040503050406030204" pitchFamily="18" charset="0"/>
                              <a:ea typeface="Cambria Math" panose="02040503050406030204" pitchFamily="18" charset="0"/>
                            </a:rPr>
                            <m:t>𝟏</m:t>
                          </m:r>
                          <m:r>
                            <a:rPr lang="en-US" altLang="zh-CN" sz="2400" b="1" i="1" smtClean="0">
                              <a:solidFill>
                                <a:srgbClr val="0000CC"/>
                              </a:solidFill>
                              <a:latin typeface="Cambria Math" panose="02040503050406030204" pitchFamily="18" charset="0"/>
                              <a:ea typeface="Cambria Math" panose="02040503050406030204" pitchFamily="18" charset="0"/>
                            </a:rPr>
                            <m:t>,</m:t>
                          </m:r>
                          <m:r>
                            <a:rPr lang="en-US" altLang="zh-CN" sz="2400" b="1" i="1" smtClean="0">
                              <a:solidFill>
                                <a:srgbClr val="0000CC"/>
                              </a:solidFill>
                              <a:latin typeface="Cambria Math" panose="02040503050406030204" pitchFamily="18" charset="0"/>
                              <a:ea typeface="Cambria Math" panose="02040503050406030204" pitchFamily="18" charset="0"/>
                            </a:rPr>
                            <m:t>𝟐</m:t>
                          </m:r>
                          <m:r>
                            <a:rPr lang="en-US" altLang="zh-CN" sz="2400" b="1" i="1" smtClean="0">
                              <a:solidFill>
                                <a:srgbClr val="0000CC"/>
                              </a:solidFill>
                              <a:latin typeface="Cambria Math" panose="02040503050406030204" pitchFamily="18" charset="0"/>
                              <a:ea typeface="Cambria Math" panose="02040503050406030204" pitchFamily="18" charset="0"/>
                            </a:rPr>
                            <m:t>,…,</m:t>
                          </m:r>
                          <m:r>
                            <a:rPr lang="en-US" altLang="zh-CN" sz="2400" b="1" i="1" smtClean="0">
                              <a:solidFill>
                                <a:srgbClr val="0000CC"/>
                              </a:solidFill>
                              <a:latin typeface="Cambria Math" panose="02040503050406030204" pitchFamily="18" charset="0"/>
                              <a:ea typeface="Cambria Math" panose="02040503050406030204" pitchFamily="18" charset="0"/>
                            </a:rPr>
                            <m:t>𝒎</m:t>
                          </m:r>
                          <m:r>
                            <a:rPr lang="en-US" altLang="zh-CN" sz="2400" b="1" i="1" smtClean="0">
                              <a:solidFill>
                                <a:srgbClr val="0000CC"/>
                              </a:solidFill>
                              <a:latin typeface="Cambria Math" panose="02040503050406030204" pitchFamily="18" charset="0"/>
                              <a:ea typeface="Cambria Math" panose="02040503050406030204" pitchFamily="18" charset="0"/>
                            </a:rPr>
                            <m:t>) </m:t>
                          </m:r>
                        </m:e>
                      </m:nary>
                    </m:oMath>
                  </m:oMathPara>
                </a14:m>
                <a:endParaRPr lang="zh-CN" altLang="en-US" sz="2400" b="1" dirty="0">
                  <a:solidFill>
                    <a:srgbClr val="0000CC"/>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901973" y="4021845"/>
                <a:ext cx="7328079" cy="1026237"/>
              </a:xfrm>
              <a:prstGeom prst="rect">
                <a:avLst/>
              </a:prstGeom>
              <a:blipFill rotWithShape="0">
                <a:blip r:embed="rId3"/>
                <a:stretch>
                  <a:fillRect b="-1190"/>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2415707" y="5260253"/>
                <a:ext cx="4300610" cy="1020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sSub>
                        <m:sSubPr>
                          <m:ctrlPr>
                            <a:rPr lang="en-US" altLang="zh-CN" sz="2400" b="1" i="1" smtClean="0">
                              <a:solidFill>
                                <a:srgbClr val="0000CC"/>
                              </a:solidFill>
                              <a:latin typeface="Cambria Math" panose="02040503050406030204" pitchFamily="18" charset="0"/>
                            </a:rPr>
                          </m:ctrlPr>
                        </m:sSubPr>
                        <m:e>
                          <m:r>
                            <a:rPr lang="en-US" altLang="zh-CN" sz="2400" b="1" i="1" smtClean="0">
                              <a:solidFill>
                                <a:srgbClr val="0000CC"/>
                              </a:solidFill>
                              <a:latin typeface="Cambria Math" panose="02040503050406030204" pitchFamily="18" charset="0"/>
                            </a:rPr>
                            <m:t>𝒙</m:t>
                          </m:r>
                        </m:e>
                        <m:sub>
                          <m:r>
                            <a:rPr lang="en-US" altLang="zh-CN" sz="2400" b="1" i="1" smtClean="0">
                              <a:solidFill>
                                <a:srgbClr val="0000CC"/>
                              </a:solidFill>
                              <a:latin typeface="Cambria Math" panose="02040503050406030204" pitchFamily="18" charset="0"/>
                            </a:rPr>
                            <m:t>𝒋</m:t>
                          </m:r>
                        </m:sub>
                      </m:sSub>
                      <m:r>
                        <a:rPr lang="en-US" altLang="zh-CN" sz="2400" b="1" i="1" smtClean="0">
                          <a:solidFill>
                            <a:srgbClr val="0000CC"/>
                          </a:solidFill>
                          <a:latin typeface="Cambria Math" panose="02040503050406030204" pitchFamily="18" charset="0"/>
                          <a:ea typeface="Cambria Math" panose="02040503050406030204" pitchFamily="18" charset="0"/>
                        </a:rPr>
                        <m:t>≥</m:t>
                      </m:r>
                      <m:r>
                        <a:rPr lang="en-US" altLang="zh-CN" sz="2400" b="1" i="1" smtClean="0">
                          <a:solidFill>
                            <a:srgbClr val="0000CC"/>
                          </a:solidFill>
                          <a:latin typeface="Cambria Math" panose="02040503050406030204" pitchFamily="18" charset="0"/>
                          <a:ea typeface="Cambria Math" panose="02040503050406030204" pitchFamily="18" charset="0"/>
                        </a:rPr>
                        <m:t>𝟎</m:t>
                      </m:r>
                      <m:r>
                        <a:rPr lang="en-US" altLang="zh-CN" sz="2400" b="1" i="1" smtClean="0">
                          <a:solidFill>
                            <a:srgbClr val="0000CC"/>
                          </a:solidFill>
                          <a:latin typeface="Cambria Math" panose="02040503050406030204" pitchFamily="18" charset="0"/>
                          <a:ea typeface="Cambria Math" panose="02040503050406030204" pitchFamily="18" charset="0"/>
                        </a:rPr>
                        <m:t>,  </m:t>
                      </m:r>
                      <m:r>
                        <a:rPr lang="en-US" altLang="zh-CN" sz="2400" b="1" i="1" smtClean="0">
                          <a:solidFill>
                            <a:srgbClr val="0000CC"/>
                          </a:solidFill>
                          <a:latin typeface="Cambria Math" panose="02040503050406030204" pitchFamily="18" charset="0"/>
                          <a:ea typeface="Cambria Math" panose="02040503050406030204" pitchFamily="18" charset="0"/>
                        </a:rPr>
                        <m:t>𝒋</m:t>
                      </m:r>
                      <m:r>
                        <a:rPr lang="en-US" altLang="zh-CN" sz="2400" b="1" i="1" smtClean="0">
                          <a:solidFill>
                            <a:srgbClr val="0000CC"/>
                          </a:solidFill>
                          <a:latin typeface="Cambria Math" panose="02040503050406030204" pitchFamily="18" charset="0"/>
                          <a:ea typeface="Cambria Math" panose="02040503050406030204" pitchFamily="18" charset="0"/>
                        </a:rPr>
                        <m:t>=</m:t>
                      </m:r>
                      <m:r>
                        <a:rPr lang="en-US" altLang="zh-CN" sz="2400" b="1" i="1" smtClean="0">
                          <a:solidFill>
                            <a:srgbClr val="0000CC"/>
                          </a:solidFill>
                          <a:latin typeface="Cambria Math" panose="02040503050406030204" pitchFamily="18" charset="0"/>
                          <a:ea typeface="Cambria Math" panose="02040503050406030204" pitchFamily="18" charset="0"/>
                        </a:rPr>
                        <m:t>𝟏</m:t>
                      </m:r>
                      <m:r>
                        <a:rPr lang="en-US" altLang="zh-CN" sz="2400" b="1" i="1" smtClean="0">
                          <a:solidFill>
                            <a:srgbClr val="0000CC"/>
                          </a:solidFill>
                          <a:latin typeface="Cambria Math" panose="02040503050406030204" pitchFamily="18" charset="0"/>
                          <a:ea typeface="Cambria Math" panose="02040503050406030204" pitchFamily="18" charset="0"/>
                        </a:rPr>
                        <m:t>,</m:t>
                      </m:r>
                      <m:r>
                        <a:rPr lang="en-US" altLang="zh-CN" sz="2400" b="1" i="1" smtClean="0">
                          <a:solidFill>
                            <a:srgbClr val="0000CC"/>
                          </a:solidFill>
                          <a:latin typeface="Cambria Math" panose="02040503050406030204" pitchFamily="18" charset="0"/>
                          <a:ea typeface="Cambria Math" panose="02040503050406030204" pitchFamily="18" charset="0"/>
                        </a:rPr>
                        <m:t>𝟐</m:t>
                      </m:r>
                      <m:r>
                        <a:rPr lang="en-US" altLang="zh-CN" sz="2400" b="1" i="1" smtClean="0">
                          <a:solidFill>
                            <a:srgbClr val="0000CC"/>
                          </a:solidFill>
                          <a:latin typeface="Cambria Math" panose="02040503050406030204" pitchFamily="18" charset="0"/>
                          <a:ea typeface="Cambria Math" panose="02040503050406030204" pitchFamily="18" charset="0"/>
                        </a:rPr>
                        <m:t>,</m:t>
                      </m:r>
                      <m:r>
                        <a:rPr lang="en-US" altLang="zh-CN" sz="2400" b="1" i="1" smtClean="0">
                          <a:solidFill>
                            <a:srgbClr val="0000CC"/>
                          </a:solidFill>
                          <a:latin typeface="Cambria Math" panose="02040503050406030204" pitchFamily="18" charset="0"/>
                          <a:ea typeface="Cambria Math" panose="02040503050406030204" pitchFamily="18" charset="0"/>
                        </a:rPr>
                        <m:t>𝟑</m:t>
                      </m:r>
                      <m:r>
                        <a:rPr lang="en-US" altLang="zh-CN" sz="2400" b="1" i="1" smtClean="0">
                          <a:solidFill>
                            <a:srgbClr val="0000CC"/>
                          </a:solidFill>
                          <a:latin typeface="Cambria Math" panose="02040503050406030204" pitchFamily="18" charset="0"/>
                          <a:ea typeface="Cambria Math" panose="02040503050406030204" pitchFamily="18" charset="0"/>
                        </a:rPr>
                        <m:t>,…,</m:t>
                      </m:r>
                      <m:r>
                        <a:rPr lang="en-US" altLang="zh-CN" sz="2400" b="1" i="1" smtClean="0">
                          <a:solidFill>
                            <a:srgbClr val="0000CC"/>
                          </a:solidFill>
                          <a:latin typeface="Cambria Math" panose="02040503050406030204" pitchFamily="18" charset="0"/>
                          <a:ea typeface="Cambria Math" panose="02040503050406030204" pitchFamily="18" charset="0"/>
                        </a:rPr>
                        <m:t>𝒏</m:t>
                      </m:r>
                    </m:oMath>
                  </m:oMathPara>
                </a14:m>
                <a:endParaRPr lang="zh-CN" altLang="en-US" sz="2400" b="1" dirty="0">
                  <a:solidFill>
                    <a:srgbClr val="0000CC"/>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2415707" y="5260253"/>
                <a:ext cx="4300610" cy="1020449"/>
              </a:xfrm>
              <a:prstGeom prst="rect">
                <a:avLst/>
              </a:prstGeom>
              <a:blipFill rotWithShape="0">
                <a:blip r:embed="rId4"/>
                <a:stretch>
                  <a:fillRect/>
                </a:stretch>
              </a:blipFill>
              <a:ln>
                <a:noFill/>
              </a:ln>
            </p:spPr>
            <p:txBody>
              <a:bodyPr/>
              <a:lstStyle/>
              <a:p>
                <a:r>
                  <a:rPr lang="zh-CN" altLang="en-US">
                    <a:noFill/>
                  </a:rPr>
                  <a:t> </a:t>
                </a:r>
              </a:p>
            </p:txBody>
          </p:sp>
        </mc:Fallback>
      </mc:AlternateContent>
      <p:sp>
        <p:nvSpPr>
          <p:cNvPr id="7" name="标题 2"/>
          <p:cNvSpPr>
            <a:spLocks noGrp="1"/>
          </p:cNvSpPr>
          <p:nvPr>
            <p:ph type="title"/>
          </p:nvPr>
        </p:nvSpPr>
        <p:spPr/>
        <p:txBody>
          <a:bodyPr/>
          <a:lstStyle/>
          <a:p>
            <a:pPr algn="ctr"/>
            <a:r>
              <a:rPr lang="zh-CN" altLang="en-US" dirty="0"/>
              <a:t> 线性规划</a:t>
            </a:r>
          </a:p>
        </p:txBody>
      </p:sp>
    </p:spTree>
    <p:extLst>
      <p:ext uri="{BB962C8B-B14F-4D97-AF65-F5344CB8AC3E}">
        <p14:creationId xmlns:p14="http://schemas.microsoft.com/office/powerpoint/2010/main" val="2587469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转换线性规划为松弛型</a:t>
            </a:r>
            <a:endParaRPr lang="en-US" altLang="zh-CN" dirty="0"/>
          </a:p>
          <a:p>
            <a:pPr lvl="1"/>
            <a:r>
              <a:rPr lang="zh-CN" altLang="en-US" dirty="0"/>
              <a:t>将线性不等式约束转换为线性等式约束</a:t>
            </a:r>
            <a:endParaRPr lang="en-US" altLang="zh-CN" dirty="0"/>
          </a:p>
          <a:p>
            <a:pPr lvl="1"/>
            <a:endParaRPr lang="en-US" altLang="zh-CN" dirty="0"/>
          </a:p>
          <a:p>
            <a:pPr lvl="1"/>
            <a:endParaRPr lang="en-US" altLang="zh-CN" dirty="0"/>
          </a:p>
          <a:p>
            <a:pPr lvl="1"/>
            <a:endParaRPr lang="en-US" altLang="zh-CN" dirty="0"/>
          </a:p>
          <a:p>
            <a:pPr marL="457200" lvl="1" indent="0">
              <a:buNone/>
            </a:pPr>
            <a:r>
              <a:rPr lang="en-US" altLang="zh-CN" dirty="0"/>
              <a:t>   </a:t>
            </a:r>
            <a:r>
              <a:rPr lang="zh-CN" altLang="en-US" dirty="0"/>
              <a:t>引入一个新的变量</a:t>
            </a:r>
            <a:r>
              <a:rPr lang="en-US" altLang="zh-CN" dirty="0"/>
              <a:t>s</a:t>
            </a:r>
            <a:r>
              <a:rPr lang="zh-CN" altLang="en-US" dirty="0"/>
              <a:t>，重写不等式约束为以下两个约束</a:t>
            </a:r>
            <a:endParaRPr lang="en-US" altLang="zh-CN" dirty="0"/>
          </a:p>
          <a:p>
            <a:pPr marL="457200" lvl="1" indent="0">
              <a:buNone/>
            </a:pPr>
            <a:r>
              <a:rPr lang="en-US" altLang="zh-CN" dirty="0"/>
              <a:t>             </a:t>
            </a:r>
          </a:p>
          <a:p>
            <a:pPr marL="457200" lvl="1" indent="0">
              <a:buNone/>
            </a:pPr>
            <a:endParaRPr lang="zh-CN" altLang="en-US" dirty="0"/>
          </a:p>
        </p:txBody>
      </p:sp>
      <mc:AlternateContent xmlns:mc="http://schemas.openxmlformats.org/markup-compatibility/2006" xmlns:a14="http://schemas.microsoft.com/office/drawing/2010/main">
        <mc:Choice Requires="a14">
          <p:sp>
            <p:nvSpPr>
              <p:cNvPr id="4" name="矩形 3"/>
              <p:cNvSpPr/>
              <p:nvPr/>
            </p:nvSpPr>
            <p:spPr>
              <a:xfrm>
                <a:off x="2627743" y="2437740"/>
                <a:ext cx="2407897" cy="1026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r>
                        <a:rPr lang="en-US" altLang="zh-CN" sz="2400" b="1" i="1" smtClean="0">
                          <a:solidFill>
                            <a:srgbClr val="0000CC"/>
                          </a:solidFill>
                          <a:latin typeface="Cambria Math" panose="02040503050406030204" pitchFamily="18" charset="0"/>
                        </a:rPr>
                        <m:t> </m:t>
                      </m:r>
                      <m:nary>
                        <m:naryPr>
                          <m:chr m:val="∑"/>
                          <m:ctrlPr>
                            <a:rPr lang="en-US" altLang="zh-CN" sz="2400" b="1" i="1" smtClean="0">
                              <a:solidFill>
                                <a:srgbClr val="0000CC"/>
                              </a:solidFill>
                              <a:latin typeface="Cambria Math" panose="02040503050406030204" pitchFamily="18" charset="0"/>
                            </a:rPr>
                          </m:ctrlPr>
                        </m:naryPr>
                        <m:sub>
                          <m:r>
                            <a:rPr lang="en-US" altLang="zh-CN" sz="2400" b="1" i="1" smtClean="0">
                              <a:solidFill>
                                <a:srgbClr val="0000CC"/>
                              </a:solidFill>
                              <a:latin typeface="Cambria Math" panose="02040503050406030204" pitchFamily="18" charset="0"/>
                            </a:rPr>
                            <m:t>𝒋</m:t>
                          </m:r>
                          <m:r>
                            <a:rPr lang="en-US" altLang="zh-CN" sz="2400" b="1" i="1" smtClean="0">
                              <a:solidFill>
                                <a:srgbClr val="0000CC"/>
                              </a:solidFill>
                              <a:latin typeface="Cambria Math" panose="02040503050406030204" pitchFamily="18" charset="0"/>
                            </a:rPr>
                            <m:t>=</m:t>
                          </m:r>
                          <m:r>
                            <a:rPr lang="en-US" altLang="zh-CN" sz="2400" b="1" i="1" smtClean="0">
                              <a:solidFill>
                                <a:srgbClr val="0000CC"/>
                              </a:solidFill>
                              <a:latin typeface="Cambria Math" panose="02040503050406030204" pitchFamily="18" charset="0"/>
                            </a:rPr>
                            <m:t>𝟏</m:t>
                          </m:r>
                        </m:sub>
                        <m:sup>
                          <m:r>
                            <a:rPr lang="en-US" altLang="zh-CN" sz="2400" b="1" i="1" smtClean="0">
                              <a:solidFill>
                                <a:srgbClr val="0000CC"/>
                              </a:solidFill>
                              <a:latin typeface="Cambria Math" panose="02040503050406030204" pitchFamily="18" charset="0"/>
                            </a:rPr>
                            <m:t>𝒏</m:t>
                          </m:r>
                        </m:sup>
                        <m:e>
                          <m:sSub>
                            <m:sSubPr>
                              <m:ctrlPr>
                                <a:rPr lang="en-US" altLang="zh-CN" sz="2400" b="1" i="1">
                                  <a:solidFill>
                                    <a:srgbClr val="0000CC"/>
                                  </a:solidFill>
                                  <a:latin typeface="Cambria Math" panose="02040503050406030204" pitchFamily="18" charset="0"/>
                                </a:rPr>
                              </m:ctrlPr>
                            </m:sSubPr>
                            <m:e>
                              <m:r>
                                <a:rPr lang="en-US" altLang="zh-CN" sz="2400" b="1" i="1">
                                  <a:solidFill>
                                    <a:srgbClr val="0000CC"/>
                                  </a:solidFill>
                                  <a:latin typeface="Cambria Math" panose="02040503050406030204" pitchFamily="18" charset="0"/>
                                </a:rPr>
                                <m:t>𝒂</m:t>
                              </m:r>
                            </m:e>
                            <m:sub>
                              <m:r>
                                <a:rPr lang="en-US" altLang="zh-CN" sz="2400" b="1" i="1" smtClean="0">
                                  <a:solidFill>
                                    <a:srgbClr val="0000CC"/>
                                  </a:solidFill>
                                  <a:latin typeface="Cambria Math" panose="02040503050406030204" pitchFamily="18" charset="0"/>
                                </a:rPr>
                                <m:t>𝒊𝒋</m:t>
                              </m:r>
                            </m:sub>
                          </m:sSub>
                          <m:sSub>
                            <m:sSubPr>
                              <m:ctrlPr>
                                <a:rPr lang="en-US" altLang="zh-CN" sz="2400" b="1" i="1" smtClean="0">
                                  <a:solidFill>
                                    <a:srgbClr val="0000CC"/>
                                  </a:solidFill>
                                  <a:latin typeface="Cambria Math" panose="02040503050406030204" pitchFamily="18" charset="0"/>
                                </a:rPr>
                              </m:ctrlPr>
                            </m:sSubPr>
                            <m:e>
                              <m:r>
                                <a:rPr lang="en-US" altLang="zh-CN" sz="2400" b="1" i="1" smtClean="0">
                                  <a:solidFill>
                                    <a:srgbClr val="0000CC"/>
                                  </a:solidFill>
                                  <a:latin typeface="Cambria Math" panose="02040503050406030204" pitchFamily="18" charset="0"/>
                                </a:rPr>
                                <m:t>𝒙</m:t>
                              </m:r>
                            </m:e>
                            <m:sub>
                              <m:r>
                                <a:rPr lang="en-US" altLang="zh-CN" sz="2400" b="1" i="1" smtClean="0">
                                  <a:solidFill>
                                    <a:srgbClr val="0000CC"/>
                                  </a:solidFill>
                                  <a:latin typeface="Cambria Math" panose="02040503050406030204" pitchFamily="18" charset="0"/>
                                </a:rPr>
                                <m:t>𝒋</m:t>
                              </m:r>
                            </m:sub>
                          </m:sSub>
                          <m:r>
                            <a:rPr lang="en-US" altLang="zh-CN" sz="2400" b="1" i="1" smtClean="0">
                              <a:solidFill>
                                <a:srgbClr val="0000CC"/>
                              </a:solidFill>
                              <a:latin typeface="Cambria Math" panose="02040503050406030204" pitchFamily="18" charset="0"/>
                              <a:ea typeface="Cambria Math" panose="02040503050406030204" pitchFamily="18" charset="0"/>
                            </a:rPr>
                            <m:t>≤</m:t>
                          </m:r>
                          <m:sSub>
                            <m:sSubPr>
                              <m:ctrlPr>
                                <a:rPr lang="en-US" altLang="zh-CN" sz="2400" b="1" i="1" smtClean="0">
                                  <a:solidFill>
                                    <a:srgbClr val="0000CC"/>
                                  </a:solidFill>
                                  <a:latin typeface="Cambria Math" panose="02040503050406030204" pitchFamily="18" charset="0"/>
                                  <a:ea typeface="Cambria Math" panose="02040503050406030204" pitchFamily="18" charset="0"/>
                                </a:rPr>
                              </m:ctrlPr>
                            </m:sSubPr>
                            <m:e>
                              <m:r>
                                <a:rPr lang="en-US" altLang="zh-CN" sz="2400" b="1" i="1" smtClean="0">
                                  <a:solidFill>
                                    <a:srgbClr val="0000CC"/>
                                  </a:solidFill>
                                  <a:latin typeface="Cambria Math" panose="02040503050406030204" pitchFamily="18" charset="0"/>
                                  <a:ea typeface="Cambria Math" panose="02040503050406030204" pitchFamily="18" charset="0"/>
                                </a:rPr>
                                <m:t>𝒃</m:t>
                              </m:r>
                            </m:e>
                            <m:sub>
                              <m:r>
                                <a:rPr lang="en-US" altLang="zh-CN" sz="2400" b="1" i="1" smtClean="0">
                                  <a:solidFill>
                                    <a:srgbClr val="0000CC"/>
                                  </a:solidFill>
                                  <a:latin typeface="Cambria Math" panose="02040503050406030204" pitchFamily="18" charset="0"/>
                                  <a:ea typeface="Cambria Math" panose="02040503050406030204" pitchFamily="18" charset="0"/>
                                </a:rPr>
                                <m:t>𝒊</m:t>
                              </m:r>
                            </m:sub>
                          </m:sSub>
                          <m:r>
                            <a:rPr lang="en-US" altLang="zh-CN" sz="2400" b="1" i="1" smtClean="0">
                              <a:solidFill>
                                <a:srgbClr val="0000CC"/>
                              </a:solidFill>
                              <a:latin typeface="Cambria Math" panose="02040503050406030204" pitchFamily="18" charset="0"/>
                              <a:ea typeface="Cambria Math" panose="02040503050406030204" pitchFamily="18" charset="0"/>
                            </a:rPr>
                            <m:t>     </m:t>
                          </m:r>
                        </m:e>
                      </m:nary>
                    </m:oMath>
                  </m:oMathPara>
                </a14:m>
                <a:endParaRPr lang="zh-CN" altLang="en-US" sz="2400" b="1" dirty="0">
                  <a:solidFill>
                    <a:srgbClr val="0000CC"/>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2627743" y="2437740"/>
                <a:ext cx="2407897" cy="1026237"/>
              </a:xfrm>
              <a:prstGeom prst="rect">
                <a:avLst/>
              </a:prstGeom>
              <a:blipFill rotWithShape="0">
                <a:blip r:embed="rId2"/>
                <a:stretch>
                  <a:fillRect b="-1190"/>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2072471" y="4362120"/>
                <a:ext cx="4366966" cy="1026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r>
                        <a:rPr lang="en-US" altLang="zh-CN" sz="2400" b="1" i="1" smtClean="0">
                          <a:solidFill>
                            <a:srgbClr val="0000CC"/>
                          </a:solidFill>
                          <a:latin typeface="Cambria Math" panose="02040503050406030204" pitchFamily="18" charset="0"/>
                        </a:rPr>
                        <m:t> </m:t>
                      </m:r>
                      <m:r>
                        <a:rPr lang="en-US" altLang="zh-CN" sz="2400" b="1" i="1" smtClean="0">
                          <a:solidFill>
                            <a:srgbClr val="FF0000"/>
                          </a:solidFill>
                          <a:latin typeface="Cambria Math" panose="02040503050406030204" pitchFamily="18" charset="0"/>
                        </a:rPr>
                        <m:t>𝒔</m:t>
                      </m:r>
                      <m:r>
                        <a:rPr lang="en-US" altLang="zh-CN" sz="2400" b="1" i="1" smtClean="0">
                          <a:solidFill>
                            <a:srgbClr val="FF0000"/>
                          </a:solidFill>
                          <a:latin typeface="Cambria Math" panose="02040503050406030204" pitchFamily="18" charset="0"/>
                        </a:rPr>
                        <m:t>=</m:t>
                      </m:r>
                      <m:sSub>
                        <m:sSubPr>
                          <m:ctrlPr>
                            <a:rPr lang="en-US" altLang="zh-CN" sz="2400" b="1" i="1">
                              <a:solidFill>
                                <a:srgbClr val="FF0000"/>
                              </a:solidFill>
                              <a:latin typeface="Cambria Math" panose="02040503050406030204" pitchFamily="18" charset="0"/>
                              <a:ea typeface="Cambria Math" panose="02040503050406030204" pitchFamily="18" charset="0"/>
                            </a:rPr>
                          </m:ctrlPr>
                        </m:sSubPr>
                        <m:e>
                          <m:r>
                            <a:rPr lang="en-US" altLang="zh-CN" sz="2400" b="1" i="1">
                              <a:solidFill>
                                <a:srgbClr val="FF0000"/>
                              </a:solidFill>
                              <a:latin typeface="Cambria Math" panose="02040503050406030204" pitchFamily="18" charset="0"/>
                              <a:ea typeface="Cambria Math" panose="02040503050406030204" pitchFamily="18" charset="0"/>
                            </a:rPr>
                            <m:t>𝒃</m:t>
                          </m:r>
                        </m:e>
                        <m:sub>
                          <m:r>
                            <a:rPr lang="en-US" altLang="zh-CN" sz="2400" b="1" i="1">
                              <a:solidFill>
                                <a:srgbClr val="FF0000"/>
                              </a:solidFill>
                              <a:latin typeface="Cambria Math" panose="02040503050406030204" pitchFamily="18" charset="0"/>
                              <a:ea typeface="Cambria Math" panose="02040503050406030204" pitchFamily="18" charset="0"/>
                            </a:rPr>
                            <m:t>𝒊</m:t>
                          </m:r>
                        </m:sub>
                      </m:sSub>
                      <m:r>
                        <a:rPr lang="en-US" altLang="zh-CN" sz="2400" b="1" i="1" smtClean="0">
                          <a:solidFill>
                            <a:srgbClr val="FF0000"/>
                          </a:solidFill>
                          <a:latin typeface="Cambria Math" panose="02040503050406030204" pitchFamily="18" charset="0"/>
                          <a:ea typeface="Cambria Math" panose="02040503050406030204" pitchFamily="18" charset="0"/>
                        </a:rPr>
                        <m:t>−</m:t>
                      </m:r>
                      <m:nary>
                        <m:naryPr>
                          <m:chr m:val="∑"/>
                          <m:ctrlPr>
                            <a:rPr lang="en-US" altLang="zh-CN" sz="2400" b="1" i="1" smtClean="0">
                              <a:solidFill>
                                <a:srgbClr val="FF0000"/>
                              </a:solidFill>
                              <a:latin typeface="Cambria Math" panose="02040503050406030204" pitchFamily="18" charset="0"/>
                            </a:rPr>
                          </m:ctrlPr>
                        </m:naryPr>
                        <m:sub>
                          <m:r>
                            <a:rPr lang="en-US" altLang="zh-CN" sz="2400" b="1" i="1" smtClean="0">
                              <a:solidFill>
                                <a:srgbClr val="FF0000"/>
                              </a:solidFill>
                              <a:latin typeface="Cambria Math" panose="02040503050406030204" pitchFamily="18" charset="0"/>
                            </a:rPr>
                            <m:t>𝒋</m:t>
                          </m:r>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𝟏</m:t>
                          </m:r>
                        </m:sub>
                        <m:sup>
                          <m:r>
                            <a:rPr lang="en-US" altLang="zh-CN" sz="2400" b="1" i="1" smtClean="0">
                              <a:solidFill>
                                <a:srgbClr val="FF0000"/>
                              </a:solidFill>
                              <a:latin typeface="Cambria Math" panose="02040503050406030204" pitchFamily="18" charset="0"/>
                            </a:rPr>
                            <m:t>𝒏</m:t>
                          </m:r>
                        </m:sup>
                        <m:e>
                          <m:sSub>
                            <m:sSubPr>
                              <m:ctrlPr>
                                <a:rPr lang="en-US" altLang="zh-CN" sz="2400" b="1" i="1">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𝒂</m:t>
                              </m:r>
                            </m:e>
                            <m:sub>
                              <m:r>
                                <a:rPr lang="en-US" altLang="zh-CN" sz="2400" b="1" i="1" smtClean="0">
                                  <a:solidFill>
                                    <a:srgbClr val="FF0000"/>
                                  </a:solidFill>
                                  <a:latin typeface="Cambria Math" panose="02040503050406030204" pitchFamily="18" charset="0"/>
                                </a:rPr>
                                <m:t>𝒊𝒋</m:t>
                              </m:r>
                            </m:sub>
                          </m:sSub>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𝒙</m:t>
                              </m:r>
                            </m:e>
                            <m:sub>
                              <m:r>
                                <a:rPr lang="en-US" altLang="zh-CN" sz="2400" b="1" i="1" smtClean="0">
                                  <a:solidFill>
                                    <a:srgbClr val="FF0000"/>
                                  </a:solidFill>
                                  <a:latin typeface="Cambria Math" panose="02040503050406030204" pitchFamily="18" charset="0"/>
                                </a:rPr>
                                <m:t>𝒋</m:t>
                              </m:r>
                            </m:sub>
                          </m:sSub>
                          <m:r>
                            <a:rPr lang="en-US" altLang="zh-CN" sz="2400" b="1" i="1" smtClean="0">
                              <a:solidFill>
                                <a:srgbClr val="FF0000"/>
                              </a:solidFill>
                              <a:latin typeface="Cambria Math" panose="02040503050406030204" pitchFamily="18" charset="0"/>
                              <a:ea typeface="Cambria Math" panose="02040503050406030204" pitchFamily="18" charset="0"/>
                            </a:rPr>
                            <m:t>    </m:t>
                          </m:r>
                        </m:e>
                      </m:nary>
                    </m:oMath>
                  </m:oMathPara>
                </a14:m>
                <a:endParaRPr lang="zh-CN" altLang="en-US" sz="2400" b="1" dirty="0">
                  <a:solidFill>
                    <a:srgbClr val="FF0000"/>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2072471" y="4362120"/>
                <a:ext cx="4366966" cy="1026237"/>
              </a:xfrm>
              <a:prstGeom prst="rect">
                <a:avLst/>
              </a:prstGeom>
              <a:blipFill rotWithShape="0">
                <a:blip r:embed="rId3"/>
                <a:stretch>
                  <a:fillRect b="-1190"/>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2072471" y="5324310"/>
                <a:ext cx="1158646" cy="1026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r>
                        <a:rPr lang="en-US" altLang="zh-CN" sz="2400" b="1" i="1" smtClean="0">
                          <a:solidFill>
                            <a:srgbClr val="0000CC"/>
                          </a:solidFill>
                          <a:latin typeface="Cambria Math" panose="02040503050406030204" pitchFamily="18" charset="0"/>
                        </a:rPr>
                        <m:t> </m:t>
                      </m:r>
                      <m:r>
                        <a:rPr lang="en-US" altLang="zh-CN" sz="2400" b="1" i="1" smtClean="0">
                          <a:solidFill>
                            <a:srgbClr val="FF0000"/>
                          </a:solidFill>
                          <a:latin typeface="Cambria Math" panose="02040503050406030204" pitchFamily="18" charset="0"/>
                        </a:rPr>
                        <m:t>𝒔</m:t>
                      </m:r>
                      <m:r>
                        <a:rPr lang="en-US" altLang="zh-CN" sz="2400" b="1" i="1" smtClean="0">
                          <a:solidFill>
                            <a:srgbClr val="FF0000"/>
                          </a:solidFill>
                          <a:latin typeface="Cambria Math" panose="02040503050406030204" pitchFamily="18" charset="0"/>
                          <a:ea typeface="Cambria Math" panose="02040503050406030204" pitchFamily="18" charset="0"/>
                        </a:rPr>
                        <m:t>≥</m:t>
                      </m:r>
                      <m:r>
                        <a:rPr lang="en-US" altLang="zh-CN" sz="2400" b="1" i="1" smtClean="0">
                          <a:solidFill>
                            <a:srgbClr val="FF0000"/>
                          </a:solidFill>
                          <a:latin typeface="Cambria Math" panose="02040503050406030204" pitchFamily="18" charset="0"/>
                          <a:ea typeface="Cambria Math" panose="02040503050406030204" pitchFamily="18" charset="0"/>
                        </a:rPr>
                        <m:t>𝟎</m:t>
                      </m:r>
                    </m:oMath>
                  </m:oMathPara>
                </a14:m>
                <a:endParaRPr lang="zh-CN" altLang="en-US" sz="2400" b="1" dirty="0">
                  <a:solidFill>
                    <a:srgbClr val="FF0000"/>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2072471" y="5324310"/>
                <a:ext cx="1158646" cy="1026237"/>
              </a:xfrm>
              <a:prstGeom prst="rect">
                <a:avLst/>
              </a:prstGeom>
              <a:blipFill rotWithShape="0">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3543425" y="5474163"/>
                <a:ext cx="5085420" cy="876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称</a:t>
                </a:r>
                <a14:m>
                  <m:oMath xmlns:m="http://schemas.openxmlformats.org/officeDocument/2006/math">
                    <m:r>
                      <a:rPr lang="en-US" altLang="zh-CN" sz="2400" b="1" i="1" smtClean="0">
                        <a:solidFill>
                          <a:schemeClr val="tx1"/>
                        </a:solidFill>
                        <a:latin typeface="Cambria Math" panose="02040503050406030204" pitchFamily="18" charset="0"/>
                      </a:rPr>
                      <m:t> </m:t>
                    </m:r>
                    <m:r>
                      <a:rPr lang="en-US" altLang="zh-CN" sz="2400" b="1" i="1" smtClean="0">
                        <a:solidFill>
                          <a:schemeClr val="tx1"/>
                        </a:solidFill>
                        <a:latin typeface="Cambria Math" panose="02040503050406030204" pitchFamily="18" charset="0"/>
                      </a:rPr>
                      <m:t>𝒔</m:t>
                    </m:r>
                  </m:oMath>
                </a14:m>
                <a:r>
                  <a:rPr lang="zh-CN" altLang="en-US" sz="2400" b="1" dirty="0">
                    <a:solidFill>
                      <a:schemeClr val="tx1"/>
                    </a:solidFill>
                  </a:rPr>
                  <a:t>是一个松弛变量（</a:t>
                </a:r>
                <a:r>
                  <a:rPr lang="en-US" altLang="zh-CN" sz="2400" b="1" i="1" dirty="0">
                    <a:solidFill>
                      <a:schemeClr val="tx1"/>
                    </a:solidFill>
                  </a:rPr>
                  <a:t>slack variable</a:t>
                </a:r>
                <a:r>
                  <a:rPr lang="zh-CN" altLang="en-US" sz="2400" b="1" dirty="0">
                    <a:solidFill>
                      <a:schemeClr val="tx1"/>
                    </a:solidFill>
                  </a:rPr>
                  <a:t>）</a:t>
                </a:r>
              </a:p>
            </p:txBody>
          </p:sp>
        </mc:Choice>
        <mc:Fallback xmlns="">
          <p:sp>
            <p:nvSpPr>
              <p:cNvPr id="7" name="矩形 6"/>
              <p:cNvSpPr>
                <a:spLocks noRot="1" noChangeAspect="1" noMove="1" noResize="1" noEditPoints="1" noAdjustHandles="1" noChangeArrowheads="1" noChangeShapeType="1" noTextEdit="1"/>
              </p:cNvSpPr>
              <p:nvPr/>
            </p:nvSpPr>
            <p:spPr>
              <a:xfrm>
                <a:off x="3543425" y="5474163"/>
                <a:ext cx="5085420" cy="876384"/>
              </a:xfrm>
              <a:prstGeom prst="rect">
                <a:avLst/>
              </a:prstGeom>
              <a:blipFill rotWithShape="0">
                <a:blip r:embed="rId5"/>
                <a:stretch>
                  <a:fillRect l="-4796" r="-4916"/>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4882991" y="2437740"/>
                <a:ext cx="3745854" cy="1026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zh-CN" sz="2400" b="1" i="1" smtClean="0">
                        <a:solidFill>
                          <a:schemeClr val="tx1"/>
                        </a:solidFill>
                        <a:latin typeface="Cambria Math" panose="02040503050406030204" pitchFamily="18" charset="0"/>
                      </a:rPr>
                      <m:t> </m:t>
                    </m:r>
                    <m:r>
                      <a:rPr lang="en-US" altLang="zh-CN" sz="2400" b="1" i="1" smtClean="0">
                        <a:solidFill>
                          <a:schemeClr val="tx1"/>
                        </a:solidFill>
                        <a:latin typeface="Cambria Math" panose="02040503050406030204" pitchFamily="18" charset="0"/>
                      </a:rPr>
                      <m:t>𝒔</m:t>
                    </m:r>
                  </m:oMath>
                </a14:m>
                <a:r>
                  <a:rPr lang="zh-CN" altLang="en-US" sz="2400" b="1" dirty="0">
                    <a:solidFill>
                      <a:schemeClr val="tx1"/>
                    </a:solidFill>
                  </a:rPr>
                  <a:t>度量了左右之间的松弛</a:t>
                </a:r>
              </a:p>
            </p:txBody>
          </p:sp>
        </mc:Choice>
        <mc:Fallback xmlns="">
          <p:sp>
            <p:nvSpPr>
              <p:cNvPr id="8" name="矩形 7"/>
              <p:cNvSpPr>
                <a:spLocks noRot="1" noChangeAspect="1" noMove="1" noResize="1" noEditPoints="1" noAdjustHandles="1" noChangeArrowheads="1" noChangeShapeType="1" noTextEdit="1"/>
              </p:cNvSpPr>
              <p:nvPr/>
            </p:nvSpPr>
            <p:spPr>
              <a:xfrm>
                <a:off x="4882991" y="2437740"/>
                <a:ext cx="3745854" cy="1026237"/>
              </a:xfrm>
              <a:prstGeom prst="rect">
                <a:avLst/>
              </a:prstGeom>
              <a:blipFill rotWithShape="0">
                <a:blip r:embed="rId6"/>
                <a:stretch>
                  <a:fillRect/>
                </a:stretch>
              </a:blipFill>
              <a:ln>
                <a:noFill/>
              </a:ln>
            </p:spPr>
            <p:txBody>
              <a:bodyPr/>
              <a:lstStyle/>
              <a:p>
                <a:r>
                  <a:rPr lang="zh-CN" altLang="en-US">
                    <a:noFill/>
                  </a:rPr>
                  <a:t> </a:t>
                </a:r>
              </a:p>
            </p:txBody>
          </p:sp>
        </mc:Fallback>
      </mc:AlternateContent>
      <p:sp>
        <p:nvSpPr>
          <p:cNvPr id="9" name="标题 2"/>
          <p:cNvSpPr>
            <a:spLocks noGrp="1"/>
          </p:cNvSpPr>
          <p:nvPr>
            <p:ph type="title"/>
          </p:nvPr>
        </p:nvSpPr>
        <p:spPr/>
        <p:txBody>
          <a:bodyPr/>
          <a:lstStyle/>
          <a:p>
            <a:pPr algn="ctr"/>
            <a:r>
              <a:rPr lang="zh-CN" altLang="en-US" dirty="0"/>
              <a:t> 线性规划</a:t>
            </a:r>
          </a:p>
        </p:txBody>
      </p:sp>
    </p:spTree>
    <p:extLst>
      <p:ext uri="{BB962C8B-B14F-4D97-AF65-F5344CB8AC3E}">
        <p14:creationId xmlns:p14="http://schemas.microsoft.com/office/powerpoint/2010/main" val="1030603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normAutofit/>
              </a:bodyPr>
              <a:lstStyle/>
              <a:p>
                <a:pPr lvl="1">
                  <a:lnSpc>
                    <a:spcPts val="3500"/>
                  </a:lnSpc>
                </a:pPr>
                <a:r>
                  <a:rPr lang="zh-CN" altLang="en-US" dirty="0"/>
                  <a:t>例：一个标准型转换为松弛型</a:t>
                </a:r>
                <a:endParaRPr lang="en-US" altLang="zh-CN" dirty="0"/>
              </a:p>
              <a:p>
                <a:pPr marL="457200" lvl="1" indent="0">
                  <a:lnSpc>
                    <a:spcPts val="3500"/>
                  </a:lnSpc>
                  <a:buNone/>
                </a:pPr>
                <a:r>
                  <a:rPr lang="zh-CN" altLang="en-US" dirty="0"/>
                  <a:t>   最大化：</a:t>
                </a:r>
                <a:r>
                  <a:rPr lang="en-US" altLang="zh-CN" dirty="0"/>
                  <a:t>3</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i="1">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r>
                      <a:rPr lang="en-US" altLang="zh-CN" i="1">
                        <a:latin typeface="Cambria Math" panose="02040503050406030204" pitchFamily="18" charset="0"/>
                      </a:rPr>
                      <m:t>2</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𝟑</m:t>
                        </m:r>
                      </m:sub>
                    </m:sSub>
                  </m:oMath>
                </a14:m>
                <a:endParaRPr lang="en-US" altLang="zh-CN" dirty="0"/>
              </a:p>
              <a:p>
                <a:pPr marL="457200" lvl="1" indent="0">
                  <a:lnSpc>
                    <a:spcPts val="3500"/>
                  </a:lnSpc>
                  <a:buNone/>
                </a:pPr>
                <a:r>
                  <a:rPr lang="en-US" altLang="zh-CN" dirty="0"/>
                  <a:t>   </a:t>
                </a:r>
                <a:r>
                  <a:rPr lang="zh-CN" altLang="en-US" dirty="0"/>
                  <a:t>满足约束：</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𝟏</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𝟐</m:t>
                        </m:r>
                      </m:sub>
                    </m:sSub>
                    <m:r>
                      <a:rPr lang="en-US" altLang="zh-CN" i="1">
                        <a:latin typeface="Cambria Math" panose="02040503050406030204" pitchFamily="18" charset="0"/>
                      </a:rPr>
                      <m:t>+3</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𝟑</m:t>
                        </m:r>
                      </m:sub>
                    </m:sSub>
                    <m: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3</m:t>
                    </m:r>
                  </m:oMath>
                </a14:m>
                <a:r>
                  <a:rPr lang="en-US" altLang="zh-CN" dirty="0"/>
                  <a:t>0</a:t>
                </a:r>
              </a:p>
              <a:p>
                <a:pPr marL="457200" lvl="1" indent="0">
                  <a:lnSpc>
                    <a:spcPts val="3500"/>
                  </a:lnSpc>
                  <a:buNone/>
                </a:pP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smtClean="0">
                            <a:latin typeface="Cambria Math" panose="02040503050406030204" pitchFamily="18" charset="0"/>
                          </a:rPr>
                          <m:t>2</m:t>
                        </m:r>
                        <m:r>
                          <a:rPr lang="en-US" altLang="zh-CN" i="1">
                            <a:latin typeface="Cambria Math" panose="02040503050406030204" pitchFamily="18" charset="0"/>
                          </a:rPr>
                          <m:t>𝒙</m:t>
                        </m:r>
                      </m:e>
                      <m:sub>
                        <m:r>
                          <a:rPr lang="en-US" altLang="zh-CN" i="1">
                            <a:latin typeface="Cambria Math" panose="02040503050406030204" pitchFamily="18" charset="0"/>
                          </a:rPr>
                          <m:t>𝟏</m:t>
                        </m:r>
                      </m:sub>
                    </m:sSub>
                    <m:r>
                      <a:rPr lang="en-US" altLang="zh-CN" i="1">
                        <a:latin typeface="Cambria Math" panose="02040503050406030204" pitchFamily="18" charset="0"/>
                      </a:rPr>
                      <m:t>+2</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𝟐</m:t>
                        </m:r>
                      </m:sub>
                    </m:sSub>
                    <m:r>
                      <a:rPr lang="en-US" altLang="zh-CN" i="1">
                        <a:latin typeface="Cambria Math" panose="02040503050406030204" pitchFamily="18" charset="0"/>
                      </a:rPr>
                      <m:t>+5</m:t>
                    </m:r>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𝟑</m:t>
                        </m:r>
                      </m:sub>
                    </m:sSub>
                    <m:r>
                      <a:rPr lang="en-US" altLang="zh-CN"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𝟐𝟒</m:t>
                    </m:r>
                  </m:oMath>
                </a14:m>
                <a:endParaRPr lang="en-US" altLang="zh-CN" dirty="0"/>
              </a:p>
              <a:p>
                <a:pPr marL="457200" lvl="1" indent="0">
                  <a:lnSpc>
                    <a:spcPts val="3500"/>
                  </a:lnSpc>
                  <a:buNone/>
                </a:pP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b="1" i="1" smtClean="0">
                            <a:latin typeface="Cambria Math" panose="02040503050406030204" pitchFamily="18" charset="0"/>
                          </a:rPr>
                          <m:t>𝟒</m:t>
                        </m:r>
                        <m:r>
                          <a:rPr lang="en-US" altLang="zh-CN" i="1">
                            <a:latin typeface="Cambria Math" panose="02040503050406030204" pitchFamily="18" charset="0"/>
                          </a:rPr>
                          <m:t>𝒙</m:t>
                        </m:r>
                      </m:e>
                      <m:sub>
                        <m:r>
                          <a:rPr lang="en-US" altLang="zh-CN" i="1">
                            <a:latin typeface="Cambria Math" panose="02040503050406030204" pitchFamily="18" charset="0"/>
                          </a:rPr>
                          <m:t>𝟏</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𝟐</m:t>
                        </m:r>
                      </m:sub>
                    </m:sSub>
                    <m:r>
                      <a:rPr lang="en-US" altLang="zh-CN" i="1">
                        <a:latin typeface="Cambria Math" panose="02040503050406030204" pitchFamily="18" charset="0"/>
                      </a:rPr>
                      <m:t>+</m:t>
                    </m:r>
                    <m:r>
                      <a:rPr lang="en-US" altLang="zh-CN" b="1" i="1" smtClean="0">
                        <a:latin typeface="Cambria Math" panose="02040503050406030204" pitchFamily="18" charset="0"/>
                      </a:rPr>
                      <m:t>𝟐</m:t>
                    </m:r>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𝟑</m:t>
                        </m:r>
                      </m:sub>
                    </m:sSub>
                    <m:r>
                      <a:rPr lang="en-US" altLang="zh-CN"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𝟑𝟔</m:t>
                    </m:r>
                  </m:oMath>
                </a14:m>
                <a:endParaRPr lang="en-US" altLang="zh-CN" b="1" dirty="0">
                  <a:ea typeface="Cambria Math" panose="02040503050406030204" pitchFamily="18" charset="0"/>
                </a:endParaRPr>
              </a:p>
              <a:p>
                <a:pPr marL="457200" lvl="1" indent="0">
                  <a:lnSpc>
                    <a:spcPts val="3500"/>
                  </a:lnSpc>
                  <a:buNone/>
                </a:pP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𝟐</m:t>
                        </m:r>
                      </m:sub>
                    </m:sSub>
                    <m:r>
                      <a:rPr lang="en-US" altLang="zh-CN" b="1"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𝟑</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𝟎</m:t>
                    </m:r>
                  </m:oMath>
                </a14:m>
                <a:endParaRPr lang="en-US" altLang="zh-CN" dirty="0">
                  <a:ea typeface="Cambria Math" panose="02040503050406030204" pitchFamily="18" charset="0"/>
                </a:endParaRPr>
              </a:p>
              <a:p>
                <a:pPr marL="457200" lvl="1" indent="0">
                  <a:lnSpc>
                    <a:spcPts val="3500"/>
                  </a:lnSpc>
                  <a:buNone/>
                </a:pPr>
                <a:r>
                  <a:rPr lang="en-US" altLang="zh-CN" dirty="0">
                    <a:ea typeface="Cambria Math" panose="02040503050406030204" pitchFamily="18" charset="0"/>
                  </a:rPr>
                  <a:t>   </a:t>
                </a:r>
                <a:r>
                  <a:rPr lang="zh-CN" altLang="en-US" dirty="0"/>
                  <a:t>引入松弛变量</a:t>
                </a:r>
                <a:r>
                  <a:rPr lang="zh-CN" altLang="en-US" dirty="0">
                    <a:ea typeface="Cambria Math" panose="02040503050406030204" pitchFamily="18" charset="0"/>
                  </a:rPr>
                  <a:t>：</a:t>
                </a:r>
                <a14:m>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𝒙</m:t>
                        </m:r>
                      </m:e>
                      <m:sub>
                        <m:r>
                          <a:rPr lang="en-US" altLang="zh-CN" i="1">
                            <a:solidFill>
                              <a:srgbClr val="FF0000"/>
                            </a:solidFill>
                            <a:latin typeface="Cambria Math" panose="02040503050406030204" pitchFamily="18" charset="0"/>
                          </a:rPr>
                          <m:t>4</m:t>
                        </m:r>
                      </m:sub>
                    </m:sSub>
                    <m:r>
                      <a:rPr lang="en-US" altLang="zh-CN" i="1">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𝒙</m:t>
                        </m:r>
                      </m:e>
                      <m:sub>
                        <m:r>
                          <a:rPr lang="en-US" altLang="zh-CN" i="1">
                            <a:solidFill>
                              <a:srgbClr val="FF0000"/>
                            </a:solidFill>
                            <a:latin typeface="Cambria Math" panose="02040503050406030204" pitchFamily="18" charset="0"/>
                          </a:rPr>
                          <m:t>5</m:t>
                        </m:r>
                      </m:sub>
                    </m:sSub>
                    <m:r>
                      <a:rPr lang="en-US" altLang="zh-CN" i="1">
                        <a:solidFill>
                          <a:srgbClr val="FF0000"/>
                        </a:solidFill>
                        <a:latin typeface="Cambria Math" panose="02040503050406030204" pitchFamily="18" charset="0"/>
                        <a:ea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𝒙</m:t>
                        </m:r>
                      </m:e>
                      <m:sub>
                        <m:r>
                          <a:rPr lang="en-US" altLang="zh-CN" i="1">
                            <a:solidFill>
                              <a:srgbClr val="FF0000"/>
                            </a:solidFill>
                            <a:latin typeface="Cambria Math" panose="02040503050406030204" pitchFamily="18" charset="0"/>
                          </a:rPr>
                          <m:t>6</m:t>
                        </m:r>
                      </m:sub>
                    </m:sSub>
                  </m:oMath>
                </a14:m>
                <a:endParaRPr lang="en-US" altLang="zh-CN" dirty="0">
                  <a:ea typeface="Cambria Math" panose="02040503050406030204" pitchFamily="18" charset="0"/>
                </a:endParaRPr>
              </a:p>
              <a:p>
                <a:pPr marL="457200" lvl="1" indent="0">
                  <a:lnSpc>
                    <a:spcPts val="3500"/>
                  </a:lnSpc>
                  <a:buNone/>
                </a:pPr>
                <a:r>
                  <a:rPr lang="en-US" altLang="zh-CN" dirty="0"/>
                  <a:t>             </a:t>
                </a:r>
                <a14:m>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𝒙</m:t>
                        </m:r>
                      </m:e>
                      <m:sub>
                        <m:r>
                          <a:rPr lang="en-US" altLang="zh-CN" b="1" i="1" smtClean="0">
                            <a:solidFill>
                              <a:srgbClr val="FF0000"/>
                            </a:solidFill>
                            <a:latin typeface="Cambria Math" panose="02040503050406030204" pitchFamily="18" charset="0"/>
                          </a:rPr>
                          <m:t>𝟒</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𝟑𝟎</m:t>
                    </m:r>
                    <m:r>
                      <a:rPr lang="en-US" altLang="zh-CN" b="1"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𝟐</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𝟑</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𝟑</m:t>
                        </m:r>
                      </m:sub>
                    </m:sSub>
                  </m:oMath>
                </a14:m>
                <a:endParaRPr lang="en-US" altLang="zh-CN" dirty="0"/>
              </a:p>
              <a:p>
                <a:pPr marL="457200" lvl="1" indent="0">
                  <a:lnSpc>
                    <a:spcPts val="3500"/>
                  </a:lnSpc>
                  <a:buNone/>
                </a:pPr>
                <a:r>
                  <a:rPr lang="en-US" altLang="zh-CN" dirty="0"/>
                  <a:t>             </a:t>
                </a:r>
                <a14:m>
                  <m:oMath xmlns:m="http://schemas.openxmlformats.org/officeDocument/2006/math">
                    <m:sSub>
                      <m:sSubPr>
                        <m:ctrlPr>
                          <a:rPr lang="en-US" altLang="zh-CN" i="1">
                            <a:latin typeface="Cambria Math" panose="02040503050406030204" pitchFamily="18" charset="0"/>
                          </a:rPr>
                        </m:ctrlPr>
                      </m:sSubPr>
                      <m:e>
                        <m:sSub>
                          <m:sSubPr>
                            <m:ctrlPr>
                              <a:rPr lang="en-US" altLang="zh-CN"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𝒙</m:t>
                            </m:r>
                          </m:e>
                          <m:sub>
                            <m:r>
                              <a:rPr lang="en-US" altLang="zh-CN" b="1" i="1" smtClean="0">
                                <a:solidFill>
                                  <a:srgbClr val="FF0000"/>
                                </a:solidFill>
                                <a:latin typeface="Cambria Math" panose="02040503050406030204" pitchFamily="18" charset="0"/>
                              </a:rPr>
                              <m:t>𝟓</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𝟐𝟒</m:t>
                        </m:r>
                        <m:r>
                          <a:rPr lang="en-US" altLang="zh-CN" b="1" i="1" smtClean="0">
                            <a:latin typeface="Cambria Math" panose="02040503050406030204" pitchFamily="18" charset="0"/>
                          </a:rPr>
                          <m:t>−</m:t>
                        </m:r>
                        <m:r>
                          <a:rPr lang="en-US" altLang="zh-CN" b="1" i="1" smtClean="0">
                            <a:latin typeface="Cambria Math" panose="02040503050406030204" pitchFamily="18" charset="0"/>
                          </a:rPr>
                          <m:t>𝟐</m:t>
                        </m:r>
                        <m:r>
                          <a:rPr lang="en-US" altLang="zh-CN" i="1">
                            <a:latin typeface="Cambria Math" panose="02040503050406030204" pitchFamily="18" charset="0"/>
                          </a:rPr>
                          <m:t>𝒙</m:t>
                        </m:r>
                      </m:e>
                      <m:sub>
                        <m:r>
                          <a:rPr lang="en-US" altLang="zh-CN" i="1">
                            <a:latin typeface="Cambria Math" panose="02040503050406030204" pitchFamily="18" charset="0"/>
                          </a:rPr>
                          <m:t>𝟏</m:t>
                        </m:r>
                      </m:sub>
                    </m:sSub>
                    <m:r>
                      <a:rPr lang="en-US" altLang="zh-CN" i="1">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𝟐</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𝟐</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𝟓</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𝟑</m:t>
                        </m:r>
                      </m:sub>
                    </m:sSub>
                  </m:oMath>
                </a14:m>
                <a:endParaRPr lang="en-US" altLang="zh-CN" dirty="0"/>
              </a:p>
              <a:p>
                <a:pPr marL="457200" lvl="1" indent="0">
                  <a:lnSpc>
                    <a:spcPts val="3500"/>
                  </a:lnSpc>
                  <a:buNone/>
                </a:pPr>
                <a:r>
                  <a:rPr lang="en-US" altLang="zh-CN" dirty="0"/>
                  <a:t>             </a:t>
                </a:r>
                <a14:m>
                  <m:oMath xmlns:m="http://schemas.openxmlformats.org/officeDocument/2006/math">
                    <m:sSub>
                      <m:sSubPr>
                        <m:ctrlPr>
                          <a:rPr lang="en-US" altLang="zh-CN" i="1">
                            <a:latin typeface="Cambria Math" panose="02040503050406030204" pitchFamily="18" charset="0"/>
                          </a:rPr>
                        </m:ctrlPr>
                      </m:sSubPr>
                      <m:e>
                        <m:sSub>
                          <m:sSubPr>
                            <m:ctrlPr>
                              <a:rPr lang="en-US" altLang="zh-CN"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𝒙</m:t>
                            </m:r>
                          </m:e>
                          <m:sub>
                            <m:r>
                              <a:rPr lang="en-US" altLang="zh-CN" b="1" i="1" smtClean="0">
                                <a:solidFill>
                                  <a:srgbClr val="FF0000"/>
                                </a:solidFill>
                                <a:latin typeface="Cambria Math" panose="02040503050406030204" pitchFamily="18" charset="0"/>
                              </a:rPr>
                              <m:t>𝟔</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𝟑𝟔</m:t>
                        </m:r>
                        <m:r>
                          <a:rPr lang="en-US" altLang="zh-CN"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𝟒</m:t>
                        </m:r>
                        <m:r>
                          <a:rPr lang="en-US" altLang="zh-CN" i="1" smtClean="0">
                            <a:latin typeface="Cambria Math" panose="02040503050406030204" pitchFamily="18" charset="0"/>
                          </a:rPr>
                          <m:t>𝒙</m:t>
                        </m:r>
                      </m:e>
                      <m:sub>
                        <m:r>
                          <a:rPr lang="en-US" altLang="zh-CN" i="1">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𝟐</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𝟐</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𝟑</m:t>
                        </m:r>
                      </m:sub>
                    </m:sSub>
                  </m:oMath>
                </a14:m>
                <a:endParaRPr lang="en-US" altLang="zh-CN" dirty="0">
                  <a:ea typeface="Cambria Math" panose="02040503050406030204" pitchFamily="18" charset="0"/>
                </a:endParaRPr>
              </a:p>
              <a:p>
                <a:pPr marL="457200" lvl="1" indent="0">
                  <a:lnSpc>
                    <a:spcPts val="3500"/>
                  </a:lnSpc>
                  <a:buNone/>
                </a:pP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𝟏</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𝟐</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𝟑</m:t>
                        </m:r>
                      </m:sub>
                    </m:sSub>
                    <m:r>
                      <a:rPr lang="en-US" altLang="zh-CN" b="1" i="1" smtClean="0">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𝒙</m:t>
                        </m:r>
                      </m:e>
                      <m:sub>
                        <m:r>
                          <a:rPr lang="en-US" altLang="zh-CN" i="1">
                            <a:solidFill>
                              <a:srgbClr val="FF0000"/>
                            </a:solidFill>
                            <a:latin typeface="Cambria Math" panose="02040503050406030204" pitchFamily="18" charset="0"/>
                          </a:rPr>
                          <m:t>4</m:t>
                        </m:r>
                      </m:sub>
                    </m:sSub>
                    <m:r>
                      <a:rPr lang="en-US" altLang="zh-CN" i="1">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𝒙</m:t>
                        </m:r>
                      </m:e>
                      <m:sub>
                        <m:r>
                          <a:rPr lang="en-US" altLang="zh-CN" i="1">
                            <a:solidFill>
                              <a:srgbClr val="FF0000"/>
                            </a:solidFill>
                            <a:latin typeface="Cambria Math" panose="02040503050406030204" pitchFamily="18" charset="0"/>
                          </a:rPr>
                          <m:t>5</m:t>
                        </m:r>
                      </m:sub>
                    </m:sSub>
                    <m:r>
                      <a:rPr lang="en-US" altLang="zh-CN" i="1">
                        <a:solidFill>
                          <a:srgbClr val="FF0000"/>
                        </a:solidFill>
                        <a:latin typeface="Cambria Math" panose="02040503050406030204" pitchFamily="18" charset="0"/>
                        <a:ea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𝒙</m:t>
                        </m:r>
                      </m:e>
                      <m:sub>
                        <m:r>
                          <a:rPr lang="en-US" altLang="zh-CN" i="1">
                            <a:solidFill>
                              <a:srgbClr val="FF0000"/>
                            </a:solidFill>
                            <a:latin typeface="Cambria Math" panose="02040503050406030204" pitchFamily="18" charset="0"/>
                          </a:rPr>
                          <m:t>6</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𝟎</m:t>
                    </m:r>
                  </m:oMath>
                </a14:m>
                <a:r>
                  <a:rPr lang="en-US" altLang="zh-CN" dirty="0">
                    <a:ea typeface="Cambria Math" panose="02040503050406030204" pitchFamily="18" charset="0"/>
                  </a:rPr>
                  <a:t>    </a:t>
                </a:r>
              </a:p>
              <a:p>
                <a:pPr marL="457200" lvl="1" indent="0">
                  <a:lnSpc>
                    <a:spcPts val="3100"/>
                  </a:lnSpc>
                  <a:buNone/>
                </a:pPr>
                <a:endParaRPr lang="zh-CN" altLang="en-US" dirty="0"/>
              </a:p>
              <a:p>
                <a:pPr marL="457200" lvl="1" indent="0">
                  <a:buNone/>
                </a:pPr>
                <a:endParaRPr lang="zh-CN" altLang="en-US" dirty="0"/>
              </a:p>
              <a:p>
                <a:pPr marL="457200" lvl="1" indent="0">
                  <a:buNone/>
                </a:pPr>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a:blip r:embed="rId2"/>
                <a:stretch>
                  <a:fillRect t="-608"/>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pPr algn="ctr"/>
            <a:r>
              <a:rPr lang="zh-CN" altLang="en-US" dirty="0"/>
              <a:t> 线性规划</a:t>
            </a:r>
          </a:p>
        </p:txBody>
      </p:sp>
    </p:spTree>
    <p:extLst>
      <p:ext uri="{BB962C8B-B14F-4D97-AF65-F5344CB8AC3E}">
        <p14:creationId xmlns:p14="http://schemas.microsoft.com/office/powerpoint/2010/main" val="28132850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9120512C-C4C6-433F-9394-EDE5EBB2CFAB}"/>
                  </a:ext>
                </a:extLst>
              </p:cNvPr>
              <p:cNvSpPr>
                <a:spLocks noGrp="1"/>
              </p:cNvSpPr>
              <p:nvPr>
                <p:ph idx="1"/>
              </p:nvPr>
            </p:nvSpPr>
            <p:spPr/>
            <p:txBody>
              <a:bodyPr/>
              <a:lstStyle/>
              <a:p>
                <a:r>
                  <a:rPr lang="zh-CN" altLang="en-US" dirty="0"/>
                  <a:t>线性规划等价</a:t>
                </a:r>
                <a:endParaRPr lang="en-US" altLang="zh-CN" dirty="0"/>
              </a:p>
              <a:p>
                <a:pPr lvl="1"/>
                <a:r>
                  <a:rPr lang="zh-CN" altLang="en-US" dirty="0"/>
                  <a:t>对两个最大化线性规划</a:t>
                </a:r>
                <a:r>
                  <a:rPr lang="en-US" altLang="zh-CN" i="1" dirty="0">
                    <a:latin typeface="Times New Roman" panose="02020603050405020304" pitchFamily="18" charset="0"/>
                    <a:cs typeface="Times New Roman" panose="02020603050405020304" pitchFamily="18" charset="0"/>
                  </a:rPr>
                  <a:t>L</a:t>
                </a:r>
                <a:r>
                  <a:rPr lang="zh-CN" altLang="en-US" dirty="0"/>
                  <a:t>和</a:t>
                </a:r>
                <a:r>
                  <a:rPr lang="en-US" altLang="zh-CN" i="1" dirty="0">
                    <a:latin typeface="Times New Roman" panose="02020603050405020304" pitchFamily="18" charset="0"/>
                    <a:cs typeface="Times New Roman" panose="02020603050405020304" pitchFamily="18" charset="0"/>
                  </a:rPr>
                  <a:t>L’</a:t>
                </a:r>
                <a:r>
                  <a:rPr lang="zh-CN" altLang="en-US" dirty="0"/>
                  <a:t>，如果对</a:t>
                </a:r>
                <a:r>
                  <a:rPr lang="en-US" altLang="zh-CN" i="1" dirty="0">
                    <a:latin typeface="Times New Roman" panose="02020603050405020304" pitchFamily="18" charset="0"/>
                    <a:cs typeface="Times New Roman" panose="02020603050405020304" pitchFamily="18" charset="0"/>
                  </a:rPr>
                  <a:t>L</a:t>
                </a:r>
                <a:r>
                  <a:rPr lang="zh-CN" altLang="en-US" dirty="0"/>
                  <a:t>每个目标值为 </a:t>
                </a:r>
                <a:r>
                  <a:rPr lang="en-US" altLang="zh-CN" i="1" dirty="0">
                    <a:latin typeface="Times New Roman" panose="02020603050405020304" pitchFamily="18" charset="0"/>
                    <a:cs typeface="Times New Roman" panose="02020603050405020304" pitchFamily="18" charset="0"/>
                  </a:rPr>
                  <a:t>z </a:t>
                </a:r>
                <a:r>
                  <a:rPr lang="zh-CN" altLang="en-US" dirty="0"/>
                  <a:t>的可行解</a:t>
                </a:r>
                <a14:m>
                  <m:oMath xmlns:m="http://schemas.openxmlformats.org/officeDocument/2006/math">
                    <m:acc>
                      <m:accPr>
                        <m:chr m:val="̅"/>
                        <m:ctrlPr>
                          <a:rPr lang="zh-CN" altLang="en-US" i="1" smtClean="0">
                            <a:latin typeface="Cambria Math" panose="02040503050406030204" pitchFamily="18" charset="0"/>
                          </a:rPr>
                        </m:ctrlPr>
                      </m:accPr>
                      <m:e>
                        <m:r>
                          <a:rPr lang="en-US" altLang="zh-CN" b="1" i="1" smtClean="0">
                            <a:latin typeface="Cambria Math" panose="02040503050406030204" pitchFamily="18" charset="0"/>
                          </a:rPr>
                          <m:t>𝒙</m:t>
                        </m:r>
                      </m:e>
                    </m:acc>
                    <m:r>
                      <a:rPr lang="en-US" altLang="zh-CN" b="1" i="1" smtClean="0">
                        <a:latin typeface="Cambria Math" panose="02040503050406030204" pitchFamily="18" charset="0"/>
                      </a:rPr>
                      <m:t> </m:t>
                    </m:r>
                  </m:oMath>
                </a14:m>
                <a:r>
                  <a:rPr lang="en-US" altLang="zh-CN" dirty="0"/>
                  <a:t>,</a:t>
                </a:r>
                <a:r>
                  <a:rPr lang="zh-CN" altLang="en-US" dirty="0"/>
                  <a:t>都存在一个对应 </a:t>
                </a:r>
                <a:r>
                  <a:rPr lang="en-US" altLang="zh-CN" i="1" dirty="0">
                    <a:latin typeface="Times New Roman" panose="02020603050405020304" pitchFamily="18" charset="0"/>
                    <a:cs typeface="Times New Roman" panose="02020603050405020304" pitchFamily="18" charset="0"/>
                  </a:rPr>
                  <a:t>L’ </a:t>
                </a:r>
                <a:r>
                  <a:rPr lang="zh-CN" altLang="en-US" dirty="0">
                    <a:latin typeface="Times New Roman" panose="02020603050405020304" pitchFamily="18" charset="0"/>
                    <a:cs typeface="Times New Roman" panose="02020603050405020304" pitchFamily="18" charset="0"/>
                  </a:rPr>
                  <a:t>的目标值为 </a:t>
                </a:r>
                <a:r>
                  <a:rPr lang="en-US" altLang="zh-CN" i="1" dirty="0">
                    <a:latin typeface="Times New Roman" panose="02020603050405020304" pitchFamily="18" charset="0"/>
                    <a:cs typeface="Times New Roman" panose="02020603050405020304" pitchFamily="18" charset="0"/>
                  </a:rPr>
                  <a:t>z</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的可行解</a:t>
                </a:r>
                <a14:m>
                  <m:oMath xmlns:m="http://schemas.openxmlformats.org/officeDocument/2006/math">
                    <m:sSup>
                      <m:sSupPr>
                        <m:ctrlPr>
                          <a:rPr lang="en-US" altLang="zh-CN" b="1" i="1" smtClean="0">
                            <a:latin typeface="Cambria Math" panose="02040503050406030204" pitchFamily="18" charset="0"/>
                          </a:rPr>
                        </m:ctrlPr>
                      </m:sSupPr>
                      <m:e>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𝒙</m:t>
                            </m:r>
                          </m:e>
                        </m:acc>
                      </m:e>
                      <m:sup>
                        <m:r>
                          <a:rPr lang="en-US" altLang="zh-CN" b="1" i="1" smtClean="0">
                            <a:latin typeface="Cambria Math" panose="02040503050406030204" pitchFamily="18" charset="0"/>
                          </a:rPr>
                          <m:t>′</m:t>
                        </m:r>
                      </m:sup>
                    </m:sSup>
                  </m:oMath>
                </a14:m>
                <a:r>
                  <a:rPr lang="en-US" altLang="zh-CN" dirty="0"/>
                  <a:t>,</a:t>
                </a:r>
                <a:r>
                  <a:rPr lang="zh-CN" altLang="en-US" dirty="0"/>
                  <a:t>且对 </a:t>
                </a:r>
                <a:r>
                  <a:rPr lang="en-US" altLang="zh-CN" i="1" dirty="0">
                    <a:latin typeface="Times New Roman" panose="02020603050405020304" pitchFamily="18" charset="0"/>
                    <a:cs typeface="Times New Roman" panose="02020603050405020304" pitchFamily="18" charset="0"/>
                  </a:rPr>
                  <a:t>L’ </a:t>
                </a:r>
                <a:r>
                  <a:rPr lang="zh-CN" altLang="en-US" dirty="0">
                    <a:latin typeface="Times New Roman" panose="02020603050405020304" pitchFamily="18" charset="0"/>
                    <a:cs typeface="Times New Roman" panose="02020603050405020304" pitchFamily="18" charset="0"/>
                  </a:rPr>
                  <a:t>每个目标值为 </a:t>
                </a:r>
                <a:r>
                  <a:rPr lang="en-US" altLang="zh-CN" i="1" dirty="0">
                    <a:latin typeface="Times New Roman" panose="02020603050405020304" pitchFamily="18" charset="0"/>
                    <a:cs typeface="Times New Roman" panose="02020603050405020304" pitchFamily="18" charset="0"/>
                  </a:rPr>
                  <a:t>z</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的可行解</a:t>
                </a:r>
                <a14:m>
                  <m:oMath xmlns:m="http://schemas.openxmlformats.org/officeDocument/2006/math">
                    <m:sSup>
                      <m:sSupPr>
                        <m:ctrlPr>
                          <a:rPr lang="en-US" altLang="zh-CN" i="1">
                            <a:latin typeface="Cambria Math" panose="02040503050406030204" pitchFamily="18" charset="0"/>
                          </a:rPr>
                        </m:ctrlPr>
                      </m:sSupPr>
                      <m:e>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𝒙</m:t>
                            </m:r>
                          </m:e>
                        </m:acc>
                      </m:e>
                      <m:sup>
                        <m:r>
                          <a:rPr lang="en-US" altLang="zh-CN" i="1">
                            <a:latin typeface="Cambria Math" panose="02040503050406030204" pitchFamily="18" charset="0"/>
                          </a:rPr>
                          <m:t>′</m:t>
                        </m:r>
                      </m:sup>
                    </m:sSup>
                  </m:oMath>
                </a14:m>
                <a:r>
                  <a:rPr lang="en-US" altLang="zh-CN" dirty="0"/>
                  <a:t>,</a:t>
                </a:r>
                <a:r>
                  <a:rPr lang="zh-CN" altLang="en-US" dirty="0"/>
                  <a:t>都存在一个对应</a:t>
                </a:r>
                <a:r>
                  <a:rPr lang="en-US" altLang="zh-CN" i="1" dirty="0">
                    <a:latin typeface="Times New Roman" panose="02020603050405020304" pitchFamily="18" charset="0"/>
                    <a:cs typeface="Times New Roman" panose="02020603050405020304" pitchFamily="18" charset="0"/>
                  </a:rPr>
                  <a:t>L</a:t>
                </a:r>
                <a:r>
                  <a:rPr lang="zh-CN" altLang="en-US" dirty="0"/>
                  <a:t>的目标值为 </a:t>
                </a:r>
                <a:r>
                  <a:rPr lang="en-US" altLang="zh-CN" i="1" dirty="0">
                    <a:latin typeface="Times New Roman" panose="02020603050405020304" pitchFamily="18" charset="0"/>
                    <a:cs typeface="Times New Roman" panose="02020603050405020304" pitchFamily="18" charset="0"/>
                  </a:rPr>
                  <a:t>z </a:t>
                </a:r>
                <a:r>
                  <a:rPr lang="zh-CN" altLang="en-US" dirty="0"/>
                  <a:t>的可行解</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𝒙</m:t>
                        </m:r>
                      </m:e>
                    </m:acc>
                    <m:r>
                      <a:rPr lang="en-US" altLang="zh-CN" i="1">
                        <a:latin typeface="Cambria Math" panose="02040503050406030204" pitchFamily="18" charset="0"/>
                      </a:rPr>
                      <m:t> </m:t>
                    </m:r>
                  </m:oMath>
                </a14:m>
                <a:r>
                  <a:rPr lang="zh-CN" altLang="en-US" dirty="0"/>
                  <a:t>，则称 </a:t>
                </a:r>
                <a:r>
                  <a:rPr lang="en-US" altLang="zh-CN" i="1" dirty="0">
                    <a:latin typeface="Times New Roman" panose="02020603050405020304" pitchFamily="18" charset="0"/>
                    <a:cs typeface="Times New Roman" panose="02020603050405020304" pitchFamily="18" charset="0"/>
                  </a:rPr>
                  <a:t>L</a:t>
                </a:r>
                <a:r>
                  <a:rPr lang="zh-CN" altLang="en-US" dirty="0"/>
                  <a:t>和</a:t>
                </a:r>
                <a:r>
                  <a:rPr lang="en-US" altLang="zh-CN" i="1" dirty="0">
                    <a:latin typeface="Times New Roman" panose="02020603050405020304" pitchFamily="18" charset="0"/>
                    <a:cs typeface="Times New Roman" panose="02020603050405020304" pitchFamily="18" charset="0"/>
                  </a:rPr>
                  <a:t>L’ </a:t>
                </a:r>
                <a:r>
                  <a:rPr lang="zh-CN" altLang="en-US" dirty="0">
                    <a:latin typeface="Times New Roman" panose="02020603050405020304" pitchFamily="18" charset="0"/>
                    <a:cs typeface="Times New Roman" panose="02020603050405020304" pitchFamily="18" charset="0"/>
                  </a:rPr>
                  <a:t>是等价的</a:t>
                </a:r>
                <a:r>
                  <a:rPr lang="zh-CN" altLang="en-US" i="1" dirty="0">
                    <a:latin typeface="Times New Roman" panose="02020603050405020304" pitchFamily="18" charset="0"/>
                    <a:cs typeface="Times New Roman" panose="02020603050405020304" pitchFamily="18" charset="0"/>
                  </a:rPr>
                  <a:t>。</a:t>
                </a:r>
                <a:endParaRPr lang="zh-CN" altLang="en-US" dirty="0"/>
              </a:p>
            </p:txBody>
          </p:sp>
        </mc:Choice>
        <mc:Fallback xmlns="">
          <p:sp>
            <p:nvSpPr>
              <p:cNvPr id="2" name="内容占位符 1">
                <a:extLst>
                  <a:ext uri="{FF2B5EF4-FFF2-40B4-BE49-F238E27FC236}">
                    <a16:creationId xmlns:a16="http://schemas.microsoft.com/office/drawing/2014/main" id="{9120512C-C4C6-433F-9394-EDE5EBB2CFAB}"/>
                  </a:ext>
                </a:extLst>
              </p:cNvPr>
              <p:cNvSpPr>
                <a:spLocks noGrp="1" noRot="1" noChangeAspect="1" noMove="1" noResize="1" noEditPoints="1" noAdjustHandles="1" noChangeArrowheads="1" noChangeShapeType="1" noTextEdit="1"/>
              </p:cNvSpPr>
              <p:nvPr>
                <p:ph idx="1"/>
              </p:nvPr>
            </p:nvSpPr>
            <p:spPr>
              <a:blipFill>
                <a:blip r:embed="rId2"/>
                <a:stretch>
                  <a:fillRect l="-1135" t="-1823" r="-67"/>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12556583-19C3-441F-A6A8-DAC7A5AB3B63}"/>
              </a:ext>
            </a:extLst>
          </p:cNvPr>
          <p:cNvSpPr>
            <a:spLocks noGrp="1"/>
          </p:cNvSpPr>
          <p:nvPr>
            <p:ph type="title"/>
          </p:nvPr>
        </p:nvSpPr>
        <p:spPr/>
        <p:txBody>
          <a:bodyPr/>
          <a:lstStyle/>
          <a:p>
            <a:pPr algn="ctr"/>
            <a:r>
              <a:rPr lang="zh-CN" altLang="en-US" dirty="0"/>
              <a:t>线性规划</a:t>
            </a:r>
          </a:p>
        </p:txBody>
      </p:sp>
    </p:spTree>
    <p:extLst>
      <p:ext uri="{BB962C8B-B14F-4D97-AF65-F5344CB8AC3E}">
        <p14:creationId xmlns:p14="http://schemas.microsoft.com/office/powerpoint/2010/main" val="16404374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r>
                  <a:rPr lang="zh-CN" altLang="en-US" dirty="0"/>
                  <a:t>把问题表达为线性规划</a:t>
                </a:r>
                <a:endParaRPr lang="en-US" altLang="zh-CN" dirty="0"/>
              </a:p>
              <a:p>
                <a:pPr lvl="1"/>
                <a:r>
                  <a:rPr lang="zh-CN" altLang="en-US" dirty="0"/>
                  <a:t>例：某企业计划为流通的货物租赁若干批仓库。要求：必须保证在时间段 </a:t>
                </a:r>
                <a14:m>
                  <m:oMath xmlns:m="http://schemas.openxmlformats.org/officeDocument/2006/math">
                    <m: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𝟐</m:t>
                    </m:r>
                    <m:r>
                      <a:rPr lang="en-US" altLang="zh-CN" b="1" i="1" smtClean="0">
                        <a:latin typeface="Cambria Math" panose="02040503050406030204" pitchFamily="18" charset="0"/>
                      </a:rPr>
                      <m:t>,…,</m:t>
                    </m:r>
                    <m:r>
                      <a:rPr lang="en-US" altLang="zh-CN" b="1" i="1" smtClean="0">
                        <a:latin typeface="Cambria Math" panose="02040503050406030204" pitchFamily="18" charset="0"/>
                      </a:rPr>
                      <m:t>𝒏</m:t>
                    </m:r>
                    <m:r>
                      <a:rPr lang="en-US" altLang="zh-CN" b="1" i="1" smtClean="0">
                        <a:latin typeface="Cambria Math" panose="02040503050406030204" pitchFamily="18" charset="0"/>
                      </a:rPr>
                      <m:t>, </m:t>
                    </m:r>
                    <m:r>
                      <a:rPr lang="zh-CN" altLang="en-US" i="1">
                        <a:latin typeface="Cambria Math" panose="02040503050406030204" pitchFamily="18" charset="0"/>
                      </a:rPr>
                      <m:t>有</m:t>
                    </m:r>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𝒃</m:t>
                        </m:r>
                      </m:e>
                      <m:sub>
                        <m:r>
                          <a:rPr lang="en-US" altLang="zh-CN" b="1" i="1" smtClean="0">
                            <a:latin typeface="Cambria Math" panose="02040503050406030204" pitchFamily="18" charset="0"/>
                          </a:rPr>
                          <m:t>𝒊</m:t>
                        </m:r>
                      </m:sub>
                    </m:sSub>
                    <m:r>
                      <a:rPr lang="zh-CN" altLang="en-US" i="1">
                        <a:latin typeface="Cambria Math" panose="02040503050406030204" pitchFamily="18" charset="0"/>
                      </a:rPr>
                      <m:t>的</m:t>
                    </m:r>
                  </m:oMath>
                </a14:m>
                <a:r>
                  <a:rPr lang="zh-CN" altLang="en-US" dirty="0"/>
                  <a:t>仓库容量可用。现有若干仓库源可供选择。设</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𝒄</m:t>
                        </m:r>
                      </m:e>
                      <m:sub>
                        <m:r>
                          <a:rPr lang="en-US" altLang="zh-CN" b="1" i="1" smtClean="0">
                            <a:latin typeface="Cambria Math" panose="02040503050406030204" pitchFamily="18" charset="0"/>
                          </a:rPr>
                          <m:t>𝒊𝒋</m:t>
                        </m:r>
                      </m:sub>
                    </m:sSub>
                    <m:r>
                      <a:rPr lang="zh-CN" altLang="en-US" i="1">
                        <a:latin typeface="Cambria Math" panose="02040503050406030204" pitchFamily="18" charset="0"/>
                      </a:rPr>
                      <m:t>是</m:t>
                    </m:r>
                  </m:oMath>
                </a14:m>
                <a:r>
                  <a:rPr lang="zh-CN" altLang="en-US" dirty="0"/>
                  <a:t>从时间段</a:t>
                </a:r>
                <a14:m>
                  <m:oMath xmlns:m="http://schemas.openxmlformats.org/officeDocument/2006/math">
                    <m:r>
                      <a:rPr lang="en-US" altLang="zh-CN" i="1">
                        <a:latin typeface="Cambria Math" panose="02040503050406030204" pitchFamily="18" charset="0"/>
                      </a:rPr>
                      <m:t>𝒊</m:t>
                    </m:r>
                  </m:oMath>
                </a14:m>
                <a:r>
                  <a:rPr lang="zh-CN" altLang="en-US" dirty="0"/>
                  <a:t> 到时间段</a:t>
                </a:r>
                <a14:m>
                  <m:oMath xmlns:m="http://schemas.openxmlformats.org/officeDocument/2006/math">
                    <m:r>
                      <a:rPr lang="en-US" altLang="zh-CN" b="1" i="0" smtClean="0">
                        <a:latin typeface="Cambria Math" panose="02040503050406030204" pitchFamily="18" charset="0"/>
                      </a:rPr>
                      <m:t> </m:t>
                    </m:r>
                    <m:r>
                      <a:rPr lang="en-US" altLang="zh-CN" b="1" i="1" smtClean="0">
                        <a:latin typeface="Cambria Math" panose="02040503050406030204" pitchFamily="18" charset="0"/>
                      </a:rPr>
                      <m:t>𝒋</m:t>
                    </m:r>
                    <m:r>
                      <a:rPr lang="zh-CN" altLang="en-US" i="1">
                        <a:latin typeface="Cambria Math" panose="02040503050406030204" pitchFamily="18" charset="0"/>
                      </a:rPr>
                      <m:t>租用</m:t>
                    </m:r>
                  </m:oMath>
                </a14:m>
                <a:r>
                  <a:rPr lang="en-US" altLang="zh-CN" dirty="0"/>
                  <a:t>1</a:t>
                </a:r>
                <a:r>
                  <a:rPr lang="zh-CN" altLang="en-US" dirty="0"/>
                  <a:t>个单位仓库容量的价格，</a:t>
                </a:r>
                <a:r>
                  <a:rPr lang="en-US" altLang="zh-CN" dirty="0"/>
                  <a:t> </a:t>
                </a:r>
                <a14:m>
                  <m:oMath xmlns:m="http://schemas.openxmlformats.org/officeDocument/2006/math">
                    <m:r>
                      <a:rPr lang="en-US" altLang="zh-CN" b="1" i="0" smtClean="0">
                        <a:latin typeface="Cambria Math" panose="02040503050406030204" pitchFamily="18" charset="0"/>
                        <a:ea typeface="Cambria Math" panose="02040503050406030204" pitchFamily="18" charset="0"/>
                      </a:rPr>
                      <m:t>𝟏</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𝒊</m:t>
                    </m:r>
                    <m:r>
                      <a:rPr lang="en-US" altLang="zh-CN"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𝒋</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𝒏</m:t>
                    </m:r>
                    <m:r>
                      <a:rPr lang="en-US" altLang="zh-CN" b="1" i="1" smtClean="0">
                        <a:latin typeface="Cambria Math" panose="02040503050406030204" pitchFamily="18" charset="0"/>
                        <a:ea typeface="Cambria Math" panose="02040503050406030204" pitchFamily="18" charset="0"/>
                      </a:rPr>
                      <m:t> </m:t>
                    </m:r>
                  </m:oMath>
                </a14:m>
                <a:r>
                  <a:rPr lang="zh-CN" altLang="en-US" dirty="0"/>
                  <a:t>。</a:t>
                </a:r>
                <a:endParaRPr lang="en-US" altLang="zh-CN" dirty="0"/>
              </a:p>
              <a:p>
                <a:pPr marL="457200" lvl="1" indent="0">
                  <a:buNone/>
                </a:pPr>
                <a:r>
                  <a:rPr lang="zh-CN" altLang="en-US" dirty="0"/>
                  <a:t>问题是：如何安排仓库租赁计划才能满足各时间段的仓库需求，且使用租赁费用最少。</a:t>
                </a:r>
                <a:endParaRPr lang="en-US" altLang="zh-CN" dirty="0"/>
              </a:p>
              <a:p>
                <a:pPr marL="457200" lvl="1" indent="0">
                  <a:buNone/>
                </a:pPr>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rotWithShape="0">
                <a:blip r:embed="rId2"/>
                <a:stretch>
                  <a:fillRect l="-1135" t="-1823" r="-1936"/>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pPr algn="ctr"/>
            <a:r>
              <a:rPr lang="zh-CN" altLang="en-US" dirty="0"/>
              <a:t> 线性规划</a:t>
            </a:r>
          </a:p>
        </p:txBody>
      </p:sp>
    </p:spTree>
    <p:extLst>
      <p:ext uri="{BB962C8B-B14F-4D97-AF65-F5344CB8AC3E}">
        <p14:creationId xmlns:p14="http://schemas.microsoft.com/office/powerpoint/2010/main" val="1204438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pPr marL="720000" lvl="2"/>
                <a:r>
                  <a:rPr lang="zh-CN" altLang="en-US" dirty="0"/>
                  <a:t>设租用时间段</a:t>
                </a:r>
                <a14:m>
                  <m:oMath xmlns:m="http://schemas.openxmlformats.org/officeDocument/2006/math">
                    <m:r>
                      <a:rPr lang="en-US" altLang="zh-CN" i="1">
                        <a:latin typeface="Cambria Math" panose="02040503050406030204" pitchFamily="18" charset="0"/>
                      </a:rPr>
                      <m:t>𝒊</m:t>
                    </m:r>
                  </m:oMath>
                </a14:m>
                <a:r>
                  <a:rPr lang="zh-CN" altLang="en-US" dirty="0"/>
                  <a:t> 到时间段</a:t>
                </a:r>
                <a14:m>
                  <m:oMath xmlns:m="http://schemas.openxmlformats.org/officeDocument/2006/math">
                    <m:r>
                      <a:rPr lang="en-US" altLang="zh-CN">
                        <a:latin typeface="Cambria Math" panose="02040503050406030204" pitchFamily="18" charset="0"/>
                      </a:rPr>
                      <m:t> </m:t>
                    </m:r>
                    <m:r>
                      <a:rPr lang="en-US" altLang="zh-CN" i="1">
                        <a:latin typeface="Cambria Math" panose="02040503050406030204" pitchFamily="18" charset="0"/>
                      </a:rPr>
                      <m:t>𝒋</m:t>
                    </m:r>
                  </m:oMath>
                </a14:m>
                <a:r>
                  <a:rPr lang="en-US" altLang="zh-CN" dirty="0"/>
                  <a:t> </a:t>
                </a:r>
                <a:r>
                  <a:rPr lang="zh-CN" altLang="en-US" dirty="0"/>
                  <a:t>的仓库容量为</a:t>
                </a:r>
                <a14:m>
                  <m:oMath xmlns:m="http://schemas.openxmlformats.org/officeDocument/2006/math">
                    <m:sSub>
                      <m:sSubPr>
                        <m:ctrlPr>
                          <a:rPr lang="en-US" altLang="zh-CN" i="1">
                            <a:latin typeface="Cambria Math" panose="02040503050406030204" pitchFamily="18" charset="0"/>
                          </a:rPr>
                        </m:ctrlPr>
                      </m:sSubPr>
                      <m:e>
                        <m:r>
                          <a:rPr lang="en-US" altLang="zh-CN" b="1" i="1" smtClean="0">
                            <a:latin typeface="Cambria Math" panose="02040503050406030204" pitchFamily="18" charset="0"/>
                          </a:rPr>
                          <m:t>𝒚</m:t>
                        </m:r>
                      </m:e>
                      <m:sub>
                        <m:r>
                          <a:rPr lang="en-US" altLang="zh-CN" i="1">
                            <a:latin typeface="Cambria Math" panose="02040503050406030204" pitchFamily="18" charset="0"/>
                          </a:rPr>
                          <m:t>𝒊𝒋</m:t>
                        </m:r>
                      </m:sub>
                    </m:sSub>
                  </m:oMath>
                </a14:m>
                <a:r>
                  <a:rPr lang="en-US" altLang="zh-CN" dirty="0"/>
                  <a:t>,</a:t>
                </a:r>
                <a:r>
                  <a:rPr lang="en-US" altLang="zh-CN" dirty="0">
                    <a:ea typeface="Cambria Math" panose="02040503050406030204" pitchFamily="18" charset="0"/>
                  </a:rPr>
                  <a:t> </a:t>
                </a:r>
                <a14:m>
                  <m:oMath xmlns:m="http://schemas.openxmlformats.org/officeDocument/2006/math">
                    <m:r>
                      <a:rPr lang="en-US" altLang="zh-CN">
                        <a:latin typeface="Cambria Math" panose="02040503050406030204" pitchFamily="18" charset="0"/>
                        <a:ea typeface="Cambria Math" panose="02040503050406030204" pitchFamily="18" charset="0"/>
                      </a:rPr>
                      <m:t>𝟏</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𝒊</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𝒋</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𝒏</m:t>
                    </m:r>
                    <m:r>
                      <a:rPr lang="en-US" altLang="zh-CN" i="1">
                        <a:latin typeface="Cambria Math" panose="02040503050406030204" pitchFamily="18" charset="0"/>
                        <a:ea typeface="Cambria Math" panose="02040503050406030204" pitchFamily="18" charset="0"/>
                      </a:rPr>
                      <m:t> </m:t>
                    </m:r>
                  </m:oMath>
                </a14:m>
                <a:r>
                  <a:rPr lang="zh-CN" altLang="en-US" dirty="0"/>
                  <a:t>，则租用仓库的总费用为：</a:t>
                </a:r>
                <a:endParaRPr lang="en-US" altLang="zh-CN" dirty="0"/>
              </a:p>
              <a:p>
                <a:pPr marL="491400" lvl="2" indent="0">
                  <a:buNone/>
                </a:pPr>
                <a:endParaRPr lang="en-US" altLang="zh-CN" dirty="0"/>
              </a:p>
              <a:p>
                <a:pPr marL="457200" lvl="1" indent="0">
                  <a:buNone/>
                </a:pPr>
                <a:endParaRPr lang="en-US" altLang="zh-CN" dirty="0"/>
              </a:p>
              <a:p>
                <a:pPr marL="457200" lvl="1" indent="0">
                  <a:buNone/>
                </a:pPr>
                <a:r>
                  <a:rPr lang="en-US" altLang="zh-CN" dirty="0"/>
                  <a:t>  </a:t>
                </a:r>
              </a:p>
              <a:p>
                <a:pPr marL="457200" lvl="1" indent="0">
                  <a:buNone/>
                </a:pPr>
                <a:endParaRPr lang="en-US" altLang="zh-CN" dirty="0"/>
              </a:p>
              <a:p>
                <a:pPr marL="457200" lvl="1" indent="0">
                  <a:buNone/>
                </a:pPr>
                <a:r>
                  <a:rPr lang="zh-CN" altLang="en-US" dirty="0"/>
                  <a:t>在时间段</a:t>
                </a:r>
                <a14:m>
                  <m:oMath xmlns:m="http://schemas.openxmlformats.org/officeDocument/2006/math">
                    <m:r>
                      <a:rPr lang="en-US" altLang="zh-CN" b="1" i="1" smtClean="0">
                        <a:latin typeface="Cambria Math" panose="02040503050406030204" pitchFamily="18" charset="0"/>
                      </a:rPr>
                      <m:t>𝒌</m:t>
                    </m:r>
                    <m:r>
                      <a:rPr lang="zh-CN" altLang="en-US" i="1">
                        <a:latin typeface="Cambria Math" panose="02040503050406030204" pitchFamily="18" charset="0"/>
                      </a:rPr>
                      <m:t>可用</m:t>
                    </m:r>
                  </m:oMath>
                </a14:m>
                <a:r>
                  <a:rPr lang="zh-CN" altLang="en-US" dirty="0"/>
                  <a:t>的仓库容量为：</a:t>
                </a:r>
                <a:endParaRPr lang="en-US" altLang="zh-CN" dirty="0"/>
              </a:p>
              <a:p>
                <a:pPr marL="457200" lvl="1" indent="0">
                  <a:buNone/>
                </a:pPr>
                <a:r>
                  <a:rPr lang="en-US" altLang="zh-CN" dirty="0"/>
                  <a:t>     </a:t>
                </a:r>
              </a:p>
              <a:p>
                <a:pPr marL="457200" lvl="1" indent="0">
                  <a:buNone/>
                </a:pPr>
                <a:r>
                  <a:rPr lang="en-US" altLang="zh-CN" dirty="0"/>
                  <a:t>   </a:t>
                </a:r>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rotWithShape="0">
                <a:blip r:embed="rId2"/>
                <a:stretch>
                  <a:fillRect t="-486" r="-4339"/>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pPr algn="ctr"/>
            <a:r>
              <a:rPr lang="zh-CN" altLang="en-US" dirty="0"/>
              <a:t> 线性规划</a:t>
            </a:r>
          </a:p>
        </p:txBody>
      </p:sp>
      <mc:AlternateContent xmlns:mc="http://schemas.openxmlformats.org/markup-compatibility/2006" xmlns:a14="http://schemas.microsoft.com/office/drawing/2010/main">
        <mc:Choice Requires="a14">
          <p:sp>
            <p:nvSpPr>
              <p:cNvPr id="4" name="矩形 3"/>
              <p:cNvSpPr/>
              <p:nvPr/>
            </p:nvSpPr>
            <p:spPr>
              <a:xfrm>
                <a:off x="2618703" y="2410616"/>
                <a:ext cx="2738908" cy="13113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nary>
                        <m:naryPr>
                          <m:chr m:val="∑"/>
                          <m:ctrlPr>
                            <a:rPr lang="zh-CN" altLang="en-US" sz="2400" b="1" i="1" smtClean="0">
                              <a:solidFill>
                                <a:srgbClr val="FF0000"/>
                              </a:solidFill>
                              <a:latin typeface="Cambria Math" panose="02040503050406030204" pitchFamily="18" charset="0"/>
                            </a:rPr>
                          </m:ctrlPr>
                        </m:naryPr>
                        <m:sub>
                          <m:r>
                            <m:rPr>
                              <m:brk m:alnAt="23"/>
                            </m:rPr>
                            <a:rPr lang="en-US" altLang="zh-CN" sz="2400" b="1" i="1" smtClean="0">
                              <a:solidFill>
                                <a:srgbClr val="FF0000"/>
                              </a:solidFill>
                              <a:latin typeface="Cambria Math" panose="02040503050406030204" pitchFamily="18" charset="0"/>
                            </a:rPr>
                            <m:t>𝒊</m:t>
                          </m:r>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𝟏</m:t>
                          </m:r>
                        </m:sub>
                        <m:sup>
                          <m:r>
                            <a:rPr lang="en-US" altLang="zh-CN" sz="2400" b="1" i="1" smtClean="0">
                              <a:solidFill>
                                <a:srgbClr val="FF0000"/>
                              </a:solidFill>
                              <a:latin typeface="Cambria Math" panose="02040503050406030204" pitchFamily="18" charset="0"/>
                            </a:rPr>
                            <m:t>𝒏</m:t>
                          </m:r>
                        </m:sup>
                        <m:e>
                          <m:r>
                            <a:rPr lang="en-US" altLang="zh-CN" sz="2400" b="1" i="1" smtClean="0">
                              <a:solidFill>
                                <a:srgbClr val="FF0000"/>
                              </a:solidFill>
                              <a:latin typeface="Cambria Math" panose="02040503050406030204" pitchFamily="18" charset="0"/>
                            </a:rPr>
                            <m:t> </m:t>
                          </m:r>
                        </m:e>
                      </m:nary>
                      <m:nary>
                        <m:naryPr>
                          <m:chr m:val="∑"/>
                          <m:ctrlPr>
                            <a:rPr lang="zh-CN" altLang="en-US" sz="2400" b="1" i="1" smtClean="0">
                              <a:solidFill>
                                <a:srgbClr val="FF0000"/>
                              </a:solidFill>
                              <a:latin typeface="Cambria Math" panose="02040503050406030204" pitchFamily="18" charset="0"/>
                            </a:rPr>
                          </m:ctrlPr>
                        </m:naryPr>
                        <m:sub>
                          <m:r>
                            <m:rPr>
                              <m:brk m:alnAt="23"/>
                            </m:rPr>
                            <a:rPr lang="en-US" altLang="zh-CN" sz="2400" b="1" i="1" smtClean="0">
                              <a:solidFill>
                                <a:srgbClr val="FF0000"/>
                              </a:solidFill>
                              <a:latin typeface="Cambria Math" panose="02040503050406030204" pitchFamily="18" charset="0"/>
                            </a:rPr>
                            <m:t>𝒋</m:t>
                          </m:r>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𝒊</m:t>
                          </m:r>
                        </m:sub>
                        <m:sup>
                          <m:r>
                            <a:rPr lang="en-US" altLang="zh-CN" sz="2400" b="1" i="1" smtClean="0">
                              <a:solidFill>
                                <a:srgbClr val="FF0000"/>
                              </a:solidFill>
                              <a:latin typeface="Cambria Math" panose="02040503050406030204" pitchFamily="18" charset="0"/>
                            </a:rPr>
                            <m:t>𝒏</m:t>
                          </m:r>
                        </m:sup>
                        <m:e>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𝒄</m:t>
                              </m:r>
                            </m:e>
                            <m:sub>
                              <m:r>
                                <a:rPr lang="en-US" altLang="zh-CN" sz="2400" b="1" i="1" smtClean="0">
                                  <a:solidFill>
                                    <a:srgbClr val="FF0000"/>
                                  </a:solidFill>
                                  <a:latin typeface="Cambria Math" panose="02040503050406030204" pitchFamily="18" charset="0"/>
                                </a:rPr>
                                <m:t>𝒊𝒋</m:t>
                              </m:r>
                            </m:sub>
                          </m:sSub>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𝒚</m:t>
                              </m:r>
                            </m:e>
                            <m:sub>
                              <m:r>
                                <a:rPr lang="en-US" altLang="zh-CN" sz="2400" b="1" i="1" smtClean="0">
                                  <a:solidFill>
                                    <a:srgbClr val="FF0000"/>
                                  </a:solidFill>
                                  <a:latin typeface="Cambria Math" panose="02040503050406030204" pitchFamily="18" charset="0"/>
                                </a:rPr>
                                <m:t>𝒊𝒋</m:t>
                              </m:r>
                            </m:sub>
                          </m:sSub>
                        </m:e>
                      </m:nary>
                    </m:oMath>
                  </m:oMathPara>
                </a14:m>
                <a:endParaRPr lang="zh-CN" altLang="en-US" sz="2400" b="1" i="1" dirty="0"/>
              </a:p>
            </p:txBody>
          </p:sp>
        </mc:Choice>
        <mc:Fallback xmlns="">
          <p:sp>
            <p:nvSpPr>
              <p:cNvPr id="4" name="矩形 3"/>
              <p:cNvSpPr>
                <a:spLocks noRot="1" noChangeAspect="1" noMove="1" noResize="1" noEditPoints="1" noAdjustHandles="1" noChangeArrowheads="1" noChangeShapeType="1" noTextEdit="1"/>
              </p:cNvSpPr>
              <p:nvPr/>
            </p:nvSpPr>
            <p:spPr>
              <a:xfrm>
                <a:off x="2618703" y="2410616"/>
                <a:ext cx="2738908" cy="1311378"/>
              </a:xfrm>
              <a:prstGeom prst="rect">
                <a:avLst/>
              </a:prstGeom>
              <a:blipFill rotWithShape="0">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3307724" y="4624320"/>
                <a:ext cx="1908220" cy="12226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nary>
                        <m:naryPr>
                          <m:chr m:val="∑"/>
                          <m:ctrlPr>
                            <a:rPr lang="zh-CN" altLang="en-US" sz="2400" b="1" i="1" smtClean="0">
                              <a:solidFill>
                                <a:srgbClr val="FF0000"/>
                              </a:solidFill>
                              <a:latin typeface="Cambria Math" panose="02040503050406030204" pitchFamily="18" charset="0"/>
                            </a:rPr>
                          </m:ctrlPr>
                        </m:naryPr>
                        <m:sub>
                          <m:r>
                            <m:rPr>
                              <m:brk m:alnAt="23"/>
                            </m:rPr>
                            <a:rPr lang="en-US" altLang="zh-CN" sz="2400" b="1" i="1" smtClean="0">
                              <a:solidFill>
                                <a:srgbClr val="FF0000"/>
                              </a:solidFill>
                              <a:latin typeface="Cambria Math" panose="02040503050406030204" pitchFamily="18" charset="0"/>
                            </a:rPr>
                            <m:t>𝒊</m:t>
                          </m:r>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𝟏</m:t>
                          </m:r>
                        </m:sub>
                        <m:sup>
                          <m:r>
                            <a:rPr lang="en-US" altLang="zh-CN" sz="2400" b="1" i="1" smtClean="0">
                              <a:solidFill>
                                <a:srgbClr val="FF0000"/>
                              </a:solidFill>
                              <a:latin typeface="Cambria Math" panose="02040503050406030204" pitchFamily="18" charset="0"/>
                            </a:rPr>
                            <m:t>𝒌</m:t>
                          </m:r>
                        </m:sup>
                        <m:e>
                          <m:r>
                            <a:rPr lang="en-US" altLang="zh-CN" sz="2400" b="1" i="1" smtClean="0">
                              <a:solidFill>
                                <a:srgbClr val="FF0000"/>
                              </a:solidFill>
                              <a:latin typeface="Cambria Math" panose="02040503050406030204" pitchFamily="18" charset="0"/>
                            </a:rPr>
                            <m:t> </m:t>
                          </m:r>
                        </m:e>
                      </m:nary>
                      <m:nary>
                        <m:naryPr>
                          <m:chr m:val="∑"/>
                          <m:ctrlPr>
                            <a:rPr lang="zh-CN" altLang="en-US" sz="2400" b="1" i="1" smtClean="0">
                              <a:solidFill>
                                <a:srgbClr val="FF0000"/>
                              </a:solidFill>
                              <a:latin typeface="Cambria Math" panose="02040503050406030204" pitchFamily="18" charset="0"/>
                            </a:rPr>
                          </m:ctrlPr>
                        </m:naryPr>
                        <m:sub>
                          <m:r>
                            <m:rPr>
                              <m:brk m:alnAt="23"/>
                            </m:rPr>
                            <a:rPr lang="en-US" altLang="zh-CN" sz="2400" b="1" i="1" smtClean="0">
                              <a:solidFill>
                                <a:srgbClr val="FF0000"/>
                              </a:solidFill>
                              <a:latin typeface="Cambria Math" panose="02040503050406030204" pitchFamily="18" charset="0"/>
                            </a:rPr>
                            <m:t>𝒋</m:t>
                          </m:r>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𝒌</m:t>
                          </m:r>
                        </m:sub>
                        <m:sup>
                          <m:r>
                            <a:rPr lang="en-US" altLang="zh-CN" sz="2400" b="1" i="1" smtClean="0">
                              <a:solidFill>
                                <a:srgbClr val="FF0000"/>
                              </a:solidFill>
                              <a:latin typeface="Cambria Math" panose="02040503050406030204" pitchFamily="18" charset="0"/>
                            </a:rPr>
                            <m:t>𝒏</m:t>
                          </m:r>
                        </m:sup>
                        <m:e>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𝒚</m:t>
                              </m:r>
                            </m:e>
                            <m:sub>
                              <m:r>
                                <a:rPr lang="en-US" altLang="zh-CN" sz="2400" b="1" i="1" smtClean="0">
                                  <a:solidFill>
                                    <a:srgbClr val="FF0000"/>
                                  </a:solidFill>
                                  <a:latin typeface="Cambria Math" panose="02040503050406030204" pitchFamily="18" charset="0"/>
                                </a:rPr>
                                <m:t>𝒊𝒋</m:t>
                              </m:r>
                            </m:sub>
                          </m:sSub>
                        </m:e>
                      </m:nary>
                    </m:oMath>
                  </m:oMathPara>
                </a14:m>
                <a:endParaRPr lang="zh-CN" altLang="en-US" sz="2400" b="1" i="1" dirty="0"/>
              </a:p>
            </p:txBody>
          </p:sp>
        </mc:Choice>
        <mc:Fallback xmlns="">
          <p:sp>
            <p:nvSpPr>
              <p:cNvPr id="5" name="矩形 4"/>
              <p:cNvSpPr>
                <a:spLocks noRot="1" noChangeAspect="1" noMove="1" noResize="1" noEditPoints="1" noAdjustHandles="1" noChangeArrowheads="1" noChangeShapeType="1" noTextEdit="1"/>
              </p:cNvSpPr>
              <p:nvPr/>
            </p:nvSpPr>
            <p:spPr>
              <a:xfrm>
                <a:off x="3307724" y="4624320"/>
                <a:ext cx="1908220" cy="1222688"/>
              </a:xfrm>
              <a:prstGeom prst="rect">
                <a:avLst/>
              </a:prstGeom>
              <a:blipFill rotWithShape="0">
                <a:blip r:embed="rId4"/>
                <a:stretch>
                  <a:fillRect/>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5374742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720000" lvl="2"/>
            <a:r>
              <a:rPr lang="zh-CN" altLang="en-US" dirty="0"/>
              <a:t>由此可见，仓库租赁问题可表述为下面的线性规划问题：</a:t>
            </a:r>
            <a:endParaRPr lang="en-US" altLang="zh-CN" dirty="0"/>
          </a:p>
          <a:p>
            <a:pPr marL="720000" lvl="2"/>
            <a:endParaRPr lang="en-US" altLang="zh-CN" dirty="0"/>
          </a:p>
          <a:p>
            <a:pPr marL="720000" lvl="2"/>
            <a:endParaRPr lang="en-US" altLang="zh-CN" dirty="0"/>
          </a:p>
          <a:p>
            <a:pPr marL="720000" lvl="2"/>
            <a:endParaRPr lang="en-US" altLang="zh-CN" dirty="0"/>
          </a:p>
          <a:p>
            <a:pPr marL="491400" lvl="2" indent="0">
              <a:buNone/>
            </a:pPr>
            <a:r>
              <a:rPr lang="en-US" altLang="zh-CN" dirty="0"/>
              <a:t>  </a:t>
            </a:r>
            <a:r>
              <a:rPr lang="zh-CN" altLang="en-US" dirty="0"/>
              <a:t>满足约束条件：</a:t>
            </a:r>
            <a:endParaRPr lang="en-US" altLang="zh-CN" dirty="0"/>
          </a:p>
          <a:p>
            <a:pPr marL="491400" lvl="2" indent="0">
              <a:buNone/>
            </a:pPr>
            <a:r>
              <a:rPr lang="en-US" altLang="zh-CN" dirty="0"/>
              <a:t>  </a:t>
            </a:r>
          </a:p>
          <a:p>
            <a:pPr marL="491400" lvl="2" indent="0">
              <a:buNone/>
            </a:pPr>
            <a:r>
              <a:rPr lang="en-US" altLang="zh-CN" dirty="0"/>
              <a:t>   </a:t>
            </a:r>
          </a:p>
          <a:p>
            <a:pPr marL="457200" lvl="1" indent="0">
              <a:buNone/>
            </a:pPr>
            <a:r>
              <a:rPr lang="en-US" altLang="zh-CN" dirty="0"/>
              <a:t>   </a:t>
            </a:r>
          </a:p>
          <a:p>
            <a:pPr marL="457200" lvl="1" indent="0">
              <a:buNone/>
            </a:pPr>
            <a:r>
              <a:rPr lang="en-US" altLang="zh-CN" dirty="0"/>
              <a:t>    </a:t>
            </a:r>
            <a:endParaRPr lang="zh-CN" altLang="en-US" dirty="0"/>
          </a:p>
        </p:txBody>
      </p:sp>
      <p:sp>
        <p:nvSpPr>
          <p:cNvPr id="3" name="标题 2"/>
          <p:cNvSpPr>
            <a:spLocks noGrp="1"/>
          </p:cNvSpPr>
          <p:nvPr>
            <p:ph type="title"/>
          </p:nvPr>
        </p:nvSpPr>
        <p:spPr/>
        <p:txBody>
          <a:bodyPr/>
          <a:lstStyle/>
          <a:p>
            <a:pPr algn="ctr"/>
            <a:r>
              <a:rPr lang="zh-CN" altLang="en-US" dirty="0"/>
              <a:t> 线性规划</a:t>
            </a:r>
          </a:p>
        </p:txBody>
      </p:sp>
      <mc:AlternateContent xmlns:mc="http://schemas.openxmlformats.org/markup-compatibility/2006" xmlns:a14="http://schemas.microsoft.com/office/drawing/2010/main">
        <mc:Choice Requires="a14">
          <p:sp>
            <p:nvSpPr>
              <p:cNvPr id="6" name="矩形 5"/>
              <p:cNvSpPr/>
              <p:nvPr/>
            </p:nvSpPr>
            <p:spPr>
              <a:xfrm>
                <a:off x="1472481" y="1954665"/>
                <a:ext cx="4825287" cy="1097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400" b="1" i="1" smtClean="0">
                          <a:solidFill>
                            <a:srgbClr val="FF0000"/>
                          </a:solidFill>
                          <a:latin typeface="Cambria Math" panose="02040503050406030204" pitchFamily="18" charset="0"/>
                        </a:rPr>
                        <m:t> </m:t>
                      </m:r>
                      <m:r>
                        <a:rPr lang="zh-CN" altLang="en-US" sz="2400" b="1" i="1">
                          <a:solidFill>
                            <a:srgbClr val="FF0000"/>
                          </a:solidFill>
                          <a:latin typeface="Cambria Math" panose="02040503050406030204" pitchFamily="18" charset="0"/>
                        </a:rPr>
                        <m:t>最小</m:t>
                      </m:r>
                      <m:r>
                        <a:rPr lang="zh-CN" altLang="en-US" sz="2400" b="1" i="1" smtClean="0">
                          <a:solidFill>
                            <a:srgbClr val="FF0000"/>
                          </a:solidFill>
                          <a:latin typeface="Cambria Math" panose="02040503050406030204" pitchFamily="18" charset="0"/>
                        </a:rPr>
                        <m:t>化</m:t>
                      </m:r>
                      <m:r>
                        <a:rPr lang="zh-CN" altLang="en-US" sz="2400" b="1" i="1">
                          <a:solidFill>
                            <a:srgbClr val="FF0000"/>
                          </a:solidFill>
                          <a:latin typeface="Cambria Math" panose="02040503050406030204" pitchFamily="18" charset="0"/>
                        </a:rPr>
                        <m:t>：</m:t>
                      </m:r>
                      <m:nary>
                        <m:naryPr>
                          <m:chr m:val="∑"/>
                          <m:ctrlPr>
                            <a:rPr lang="zh-CN" altLang="en-US" sz="2400" b="1" i="1" smtClean="0">
                              <a:solidFill>
                                <a:srgbClr val="FF0000"/>
                              </a:solidFill>
                              <a:latin typeface="Cambria Math" panose="02040503050406030204" pitchFamily="18" charset="0"/>
                            </a:rPr>
                          </m:ctrlPr>
                        </m:naryPr>
                        <m:sub>
                          <m:r>
                            <m:rPr>
                              <m:brk m:alnAt="23"/>
                            </m:rPr>
                            <a:rPr lang="en-US" altLang="zh-CN" sz="2400" b="1" i="1" smtClean="0">
                              <a:solidFill>
                                <a:srgbClr val="FF0000"/>
                              </a:solidFill>
                              <a:latin typeface="Cambria Math" panose="02040503050406030204" pitchFamily="18" charset="0"/>
                            </a:rPr>
                            <m:t>𝒊</m:t>
                          </m:r>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𝟏</m:t>
                          </m:r>
                        </m:sub>
                        <m:sup>
                          <m:r>
                            <a:rPr lang="en-US" altLang="zh-CN" sz="2400" b="1" i="1" smtClean="0">
                              <a:solidFill>
                                <a:srgbClr val="FF0000"/>
                              </a:solidFill>
                              <a:latin typeface="Cambria Math" panose="02040503050406030204" pitchFamily="18" charset="0"/>
                            </a:rPr>
                            <m:t>𝒏</m:t>
                          </m:r>
                        </m:sup>
                        <m:e>
                          <m:r>
                            <a:rPr lang="en-US" altLang="zh-CN" sz="2400" b="1" i="1" smtClean="0">
                              <a:solidFill>
                                <a:srgbClr val="FF0000"/>
                              </a:solidFill>
                              <a:latin typeface="Cambria Math" panose="02040503050406030204" pitchFamily="18" charset="0"/>
                            </a:rPr>
                            <m:t> </m:t>
                          </m:r>
                        </m:e>
                      </m:nary>
                      <m:nary>
                        <m:naryPr>
                          <m:chr m:val="∑"/>
                          <m:ctrlPr>
                            <a:rPr lang="zh-CN" altLang="en-US" sz="2400" b="1" i="1" smtClean="0">
                              <a:solidFill>
                                <a:srgbClr val="FF0000"/>
                              </a:solidFill>
                              <a:latin typeface="Cambria Math" panose="02040503050406030204" pitchFamily="18" charset="0"/>
                            </a:rPr>
                          </m:ctrlPr>
                        </m:naryPr>
                        <m:sub>
                          <m:r>
                            <m:rPr>
                              <m:brk m:alnAt="23"/>
                            </m:rPr>
                            <a:rPr lang="en-US" altLang="zh-CN" sz="2400" b="1" i="1" smtClean="0">
                              <a:solidFill>
                                <a:srgbClr val="FF0000"/>
                              </a:solidFill>
                              <a:latin typeface="Cambria Math" panose="02040503050406030204" pitchFamily="18" charset="0"/>
                            </a:rPr>
                            <m:t>𝒋</m:t>
                          </m:r>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𝒊</m:t>
                          </m:r>
                        </m:sub>
                        <m:sup>
                          <m:r>
                            <a:rPr lang="en-US" altLang="zh-CN" sz="2400" b="1" i="1" smtClean="0">
                              <a:solidFill>
                                <a:srgbClr val="FF0000"/>
                              </a:solidFill>
                              <a:latin typeface="Cambria Math" panose="02040503050406030204" pitchFamily="18" charset="0"/>
                            </a:rPr>
                            <m:t>𝒏</m:t>
                          </m:r>
                        </m:sup>
                        <m:e>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𝒄</m:t>
                              </m:r>
                            </m:e>
                            <m:sub>
                              <m:r>
                                <a:rPr lang="en-US" altLang="zh-CN" sz="2400" b="1" i="1" smtClean="0">
                                  <a:solidFill>
                                    <a:srgbClr val="FF0000"/>
                                  </a:solidFill>
                                  <a:latin typeface="Cambria Math" panose="02040503050406030204" pitchFamily="18" charset="0"/>
                                </a:rPr>
                                <m:t>𝒊𝒋</m:t>
                              </m:r>
                            </m:sub>
                          </m:sSub>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𝒚</m:t>
                              </m:r>
                            </m:e>
                            <m:sub>
                              <m:r>
                                <a:rPr lang="en-US" altLang="zh-CN" sz="2400" b="1" i="1" smtClean="0">
                                  <a:solidFill>
                                    <a:srgbClr val="FF0000"/>
                                  </a:solidFill>
                                  <a:latin typeface="Cambria Math" panose="02040503050406030204" pitchFamily="18" charset="0"/>
                                </a:rPr>
                                <m:t>𝒊𝒋</m:t>
                              </m:r>
                            </m:sub>
                          </m:sSub>
                        </m:e>
                      </m:nary>
                    </m:oMath>
                  </m:oMathPara>
                </a14:m>
                <a:endParaRPr lang="zh-CN" altLang="en-US" sz="2400" b="1" i="1" dirty="0"/>
              </a:p>
            </p:txBody>
          </p:sp>
        </mc:Choice>
        <mc:Fallback xmlns="">
          <p:sp>
            <p:nvSpPr>
              <p:cNvPr id="6" name="矩形 5"/>
              <p:cNvSpPr>
                <a:spLocks noRot="1" noChangeAspect="1" noMove="1" noResize="1" noEditPoints="1" noAdjustHandles="1" noChangeArrowheads="1" noChangeShapeType="1" noTextEdit="1"/>
              </p:cNvSpPr>
              <p:nvPr/>
            </p:nvSpPr>
            <p:spPr>
              <a:xfrm>
                <a:off x="1472481" y="1954665"/>
                <a:ext cx="4825287" cy="1097628"/>
              </a:xfrm>
              <a:prstGeom prst="rect">
                <a:avLst/>
              </a:prstGeom>
              <a:blipFill rotWithShape="0">
                <a:blip r:embed="rId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725769" y="3555374"/>
                <a:ext cx="6349285" cy="12226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nary>
                        <m:naryPr>
                          <m:chr m:val="∑"/>
                          <m:ctrlPr>
                            <a:rPr lang="zh-CN" altLang="en-US" sz="2400" b="1" i="1" smtClean="0">
                              <a:solidFill>
                                <a:srgbClr val="FF0000"/>
                              </a:solidFill>
                              <a:latin typeface="Cambria Math" panose="02040503050406030204" pitchFamily="18" charset="0"/>
                            </a:rPr>
                          </m:ctrlPr>
                        </m:naryPr>
                        <m:sub>
                          <m:r>
                            <m:rPr>
                              <m:brk m:alnAt="23"/>
                            </m:rPr>
                            <a:rPr lang="en-US" altLang="zh-CN" sz="2400" b="1" i="1" smtClean="0">
                              <a:solidFill>
                                <a:srgbClr val="FF0000"/>
                              </a:solidFill>
                              <a:latin typeface="Cambria Math" panose="02040503050406030204" pitchFamily="18" charset="0"/>
                            </a:rPr>
                            <m:t>𝒊</m:t>
                          </m:r>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𝟏</m:t>
                          </m:r>
                        </m:sub>
                        <m:sup>
                          <m:r>
                            <a:rPr lang="en-US" altLang="zh-CN" sz="2400" b="1" i="1" smtClean="0">
                              <a:solidFill>
                                <a:srgbClr val="FF0000"/>
                              </a:solidFill>
                              <a:latin typeface="Cambria Math" panose="02040503050406030204" pitchFamily="18" charset="0"/>
                            </a:rPr>
                            <m:t>𝒌</m:t>
                          </m:r>
                        </m:sup>
                        <m:e>
                          <m:r>
                            <a:rPr lang="en-US" altLang="zh-CN" sz="2400" b="1" i="1" smtClean="0">
                              <a:solidFill>
                                <a:srgbClr val="FF0000"/>
                              </a:solidFill>
                              <a:latin typeface="Cambria Math" panose="02040503050406030204" pitchFamily="18" charset="0"/>
                            </a:rPr>
                            <m:t> </m:t>
                          </m:r>
                        </m:e>
                      </m:nary>
                      <m:nary>
                        <m:naryPr>
                          <m:chr m:val="∑"/>
                          <m:ctrlPr>
                            <a:rPr lang="zh-CN" altLang="en-US" sz="2400" b="1" i="1" smtClean="0">
                              <a:solidFill>
                                <a:srgbClr val="FF0000"/>
                              </a:solidFill>
                              <a:latin typeface="Cambria Math" panose="02040503050406030204" pitchFamily="18" charset="0"/>
                            </a:rPr>
                          </m:ctrlPr>
                        </m:naryPr>
                        <m:sub>
                          <m:r>
                            <m:rPr>
                              <m:brk m:alnAt="23"/>
                            </m:rPr>
                            <a:rPr lang="en-US" altLang="zh-CN" sz="2400" b="1" i="1" smtClean="0">
                              <a:solidFill>
                                <a:srgbClr val="FF0000"/>
                              </a:solidFill>
                              <a:latin typeface="Cambria Math" panose="02040503050406030204" pitchFamily="18" charset="0"/>
                            </a:rPr>
                            <m:t>𝒋</m:t>
                          </m:r>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𝒌</m:t>
                          </m:r>
                        </m:sub>
                        <m:sup>
                          <m:r>
                            <a:rPr lang="en-US" altLang="zh-CN" sz="2400" b="1" i="1" smtClean="0">
                              <a:solidFill>
                                <a:srgbClr val="FF0000"/>
                              </a:solidFill>
                              <a:latin typeface="Cambria Math" panose="02040503050406030204" pitchFamily="18" charset="0"/>
                            </a:rPr>
                            <m:t>𝒏</m:t>
                          </m:r>
                        </m:sup>
                        <m:e>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𝒚</m:t>
                              </m:r>
                            </m:e>
                            <m:sub>
                              <m:r>
                                <a:rPr lang="en-US" altLang="zh-CN" sz="2400" b="1" i="1" smtClean="0">
                                  <a:solidFill>
                                    <a:srgbClr val="FF0000"/>
                                  </a:solidFill>
                                  <a:latin typeface="Cambria Math" panose="02040503050406030204" pitchFamily="18" charset="0"/>
                                </a:rPr>
                                <m:t>𝒊𝒋</m:t>
                              </m:r>
                            </m:sub>
                          </m:sSub>
                          <m:r>
                            <a:rPr lang="en-US" altLang="zh-CN" sz="2400" b="1" i="1" smtClean="0">
                              <a:solidFill>
                                <a:srgbClr val="FF0000"/>
                              </a:solidFill>
                              <a:latin typeface="Cambria Math" panose="02040503050406030204" pitchFamily="18" charset="0"/>
                              <a:ea typeface="Cambria Math" panose="02040503050406030204" pitchFamily="18" charset="0"/>
                            </a:rPr>
                            <m:t>≥</m:t>
                          </m:r>
                          <m:sSub>
                            <m:sSubPr>
                              <m:ctrlPr>
                                <a:rPr lang="en-US" altLang="zh-CN" sz="2400" b="1" i="1" smtClean="0">
                                  <a:solidFill>
                                    <a:srgbClr val="FF0000"/>
                                  </a:solidFill>
                                  <a:latin typeface="Cambria Math" panose="02040503050406030204" pitchFamily="18" charset="0"/>
                                  <a:ea typeface="Cambria Math" panose="02040503050406030204" pitchFamily="18" charset="0"/>
                                </a:rPr>
                              </m:ctrlPr>
                            </m:sSubPr>
                            <m:e>
                              <m:r>
                                <a:rPr lang="en-US" altLang="zh-CN" sz="2400" b="1" i="1" smtClean="0">
                                  <a:solidFill>
                                    <a:srgbClr val="FF0000"/>
                                  </a:solidFill>
                                  <a:latin typeface="Cambria Math" panose="02040503050406030204" pitchFamily="18" charset="0"/>
                                  <a:ea typeface="Cambria Math" panose="02040503050406030204" pitchFamily="18" charset="0"/>
                                </a:rPr>
                                <m:t>𝒃</m:t>
                              </m:r>
                            </m:e>
                            <m:sub>
                              <m:r>
                                <a:rPr lang="en-US" altLang="zh-CN" sz="2400" b="1" i="1" smtClean="0">
                                  <a:solidFill>
                                    <a:srgbClr val="FF0000"/>
                                  </a:solidFill>
                                  <a:latin typeface="Cambria Math" panose="02040503050406030204" pitchFamily="18" charset="0"/>
                                  <a:ea typeface="Cambria Math" panose="02040503050406030204" pitchFamily="18" charset="0"/>
                                </a:rPr>
                                <m:t>𝒌</m:t>
                              </m:r>
                            </m:sub>
                          </m:sSub>
                          <m:r>
                            <a:rPr lang="en-US" altLang="zh-CN" sz="2400" b="1" i="1" smtClean="0">
                              <a:solidFill>
                                <a:srgbClr val="FF0000"/>
                              </a:solidFill>
                              <a:latin typeface="Cambria Math" panose="02040503050406030204" pitchFamily="18" charset="0"/>
                              <a:ea typeface="Cambria Math" panose="02040503050406030204" pitchFamily="18" charset="0"/>
                            </a:rPr>
                            <m:t>            (</m:t>
                          </m:r>
                          <m:r>
                            <a:rPr lang="en-US" altLang="zh-CN" sz="2400" b="1" i="1" smtClean="0">
                              <a:solidFill>
                                <a:srgbClr val="FF0000"/>
                              </a:solidFill>
                              <a:latin typeface="Cambria Math" panose="02040503050406030204" pitchFamily="18" charset="0"/>
                              <a:ea typeface="Cambria Math" panose="02040503050406030204" pitchFamily="18" charset="0"/>
                            </a:rPr>
                            <m:t>𝒌</m:t>
                          </m:r>
                          <m:r>
                            <a:rPr lang="en-US" altLang="zh-CN" sz="2400" b="1" i="1" smtClean="0">
                              <a:solidFill>
                                <a:srgbClr val="FF0000"/>
                              </a:solidFill>
                              <a:latin typeface="Cambria Math" panose="02040503050406030204" pitchFamily="18" charset="0"/>
                              <a:ea typeface="Cambria Math" panose="02040503050406030204" pitchFamily="18" charset="0"/>
                            </a:rPr>
                            <m:t>=</m:t>
                          </m:r>
                          <m:r>
                            <a:rPr lang="en-US" altLang="zh-CN" sz="2400" b="1" i="1" smtClean="0">
                              <a:solidFill>
                                <a:srgbClr val="FF0000"/>
                              </a:solidFill>
                              <a:latin typeface="Cambria Math" panose="02040503050406030204" pitchFamily="18" charset="0"/>
                              <a:ea typeface="Cambria Math" panose="02040503050406030204" pitchFamily="18" charset="0"/>
                            </a:rPr>
                            <m:t>𝟏</m:t>
                          </m:r>
                          <m:r>
                            <a:rPr lang="en-US" altLang="zh-CN" sz="2400" b="1" i="1" smtClean="0">
                              <a:solidFill>
                                <a:srgbClr val="FF0000"/>
                              </a:solidFill>
                              <a:latin typeface="Cambria Math" panose="02040503050406030204" pitchFamily="18" charset="0"/>
                              <a:ea typeface="Cambria Math" panose="02040503050406030204" pitchFamily="18" charset="0"/>
                            </a:rPr>
                            <m:t>,</m:t>
                          </m:r>
                          <m:r>
                            <a:rPr lang="en-US" altLang="zh-CN" sz="2400" b="1" i="1" smtClean="0">
                              <a:solidFill>
                                <a:srgbClr val="FF0000"/>
                              </a:solidFill>
                              <a:latin typeface="Cambria Math" panose="02040503050406030204" pitchFamily="18" charset="0"/>
                              <a:ea typeface="Cambria Math" panose="02040503050406030204" pitchFamily="18" charset="0"/>
                            </a:rPr>
                            <m:t>𝟐</m:t>
                          </m:r>
                          <m:r>
                            <a:rPr lang="en-US" altLang="zh-CN" sz="2400" b="1" i="1" smtClean="0">
                              <a:solidFill>
                                <a:srgbClr val="FF0000"/>
                              </a:solidFill>
                              <a:latin typeface="Cambria Math" panose="02040503050406030204" pitchFamily="18" charset="0"/>
                              <a:ea typeface="Cambria Math" panose="02040503050406030204" pitchFamily="18" charset="0"/>
                            </a:rPr>
                            <m:t>,…,</m:t>
                          </m:r>
                          <m:r>
                            <a:rPr lang="en-US" altLang="zh-CN" sz="2400" b="1" i="1" smtClean="0">
                              <a:solidFill>
                                <a:srgbClr val="FF0000"/>
                              </a:solidFill>
                              <a:latin typeface="Cambria Math" panose="02040503050406030204" pitchFamily="18" charset="0"/>
                              <a:ea typeface="Cambria Math" panose="02040503050406030204" pitchFamily="18" charset="0"/>
                            </a:rPr>
                            <m:t>𝒏</m:t>
                          </m:r>
                          <m:r>
                            <a:rPr lang="en-US" altLang="zh-CN" sz="2400" b="1" i="1" smtClean="0">
                              <a:solidFill>
                                <a:srgbClr val="FF0000"/>
                              </a:solidFill>
                              <a:latin typeface="Cambria Math" panose="02040503050406030204" pitchFamily="18" charset="0"/>
                              <a:ea typeface="Cambria Math" panose="02040503050406030204" pitchFamily="18" charset="0"/>
                            </a:rPr>
                            <m:t>)</m:t>
                          </m:r>
                        </m:e>
                      </m:nary>
                    </m:oMath>
                  </m:oMathPara>
                </a14:m>
                <a:endParaRPr lang="zh-CN" altLang="en-US" sz="2400" b="1" i="1" dirty="0"/>
              </a:p>
            </p:txBody>
          </p:sp>
        </mc:Choice>
        <mc:Fallback xmlns="">
          <p:sp>
            <p:nvSpPr>
              <p:cNvPr id="7" name="矩形 6"/>
              <p:cNvSpPr>
                <a:spLocks noRot="1" noChangeAspect="1" noMove="1" noResize="1" noEditPoints="1" noAdjustHandles="1" noChangeArrowheads="1" noChangeShapeType="1" noTextEdit="1"/>
              </p:cNvSpPr>
              <p:nvPr/>
            </p:nvSpPr>
            <p:spPr>
              <a:xfrm>
                <a:off x="1725769" y="3555374"/>
                <a:ext cx="6349285" cy="1222688"/>
              </a:xfrm>
              <a:prstGeom prst="rect">
                <a:avLst/>
              </a:prstGeom>
              <a:blipFill rotWithShape="0">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328549" y="4995163"/>
                <a:ext cx="5143723" cy="57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sSub>
                        <m:sSubPr>
                          <m:ctrlPr>
                            <a:rPr lang="en-US" altLang="zh-CN" sz="2400" b="1" i="1" smtClean="0">
                              <a:solidFill>
                                <a:srgbClr val="0000CC"/>
                              </a:solidFill>
                              <a:latin typeface="Cambria Math" panose="02040503050406030204" pitchFamily="18" charset="0"/>
                            </a:rPr>
                          </m:ctrlPr>
                        </m:sSubPr>
                        <m:e>
                          <m:r>
                            <a:rPr lang="en-US" altLang="zh-CN" sz="2400" b="1" i="1" smtClean="0">
                              <a:solidFill>
                                <a:srgbClr val="0000CC"/>
                              </a:solidFill>
                              <a:latin typeface="Cambria Math" panose="02040503050406030204" pitchFamily="18" charset="0"/>
                            </a:rPr>
                            <m:t>𝒚</m:t>
                          </m:r>
                        </m:e>
                        <m:sub>
                          <m:r>
                            <a:rPr lang="en-US" altLang="zh-CN" sz="2400" b="1" i="1" smtClean="0">
                              <a:solidFill>
                                <a:srgbClr val="0000CC"/>
                              </a:solidFill>
                              <a:latin typeface="Cambria Math" panose="02040503050406030204" pitchFamily="18" charset="0"/>
                            </a:rPr>
                            <m:t>𝒊𝒋</m:t>
                          </m:r>
                        </m:sub>
                      </m:sSub>
                      <m:r>
                        <a:rPr lang="en-US" altLang="zh-CN" sz="2400" b="1" i="1" smtClean="0">
                          <a:solidFill>
                            <a:srgbClr val="0000CC"/>
                          </a:solidFill>
                          <a:latin typeface="Cambria Math" panose="02040503050406030204" pitchFamily="18" charset="0"/>
                          <a:ea typeface="Cambria Math" panose="02040503050406030204" pitchFamily="18" charset="0"/>
                        </a:rPr>
                        <m:t>≥</m:t>
                      </m:r>
                      <m:r>
                        <a:rPr lang="en-US" altLang="zh-CN" sz="2400" b="1" i="1" smtClean="0">
                          <a:solidFill>
                            <a:srgbClr val="0000CC"/>
                          </a:solidFill>
                          <a:latin typeface="Cambria Math" panose="02040503050406030204" pitchFamily="18" charset="0"/>
                          <a:ea typeface="Cambria Math" panose="02040503050406030204" pitchFamily="18" charset="0"/>
                        </a:rPr>
                        <m:t>𝟎</m:t>
                      </m:r>
                      <m:r>
                        <a:rPr lang="en-US" altLang="zh-CN" sz="2400" b="1" i="1" smtClean="0">
                          <a:solidFill>
                            <a:srgbClr val="0000CC"/>
                          </a:solidFill>
                          <a:latin typeface="Cambria Math" panose="02040503050406030204" pitchFamily="18" charset="0"/>
                          <a:ea typeface="Cambria Math" panose="02040503050406030204" pitchFamily="18" charset="0"/>
                        </a:rPr>
                        <m:t>,  </m:t>
                      </m:r>
                      <m:r>
                        <a:rPr lang="en-US" altLang="zh-CN" sz="2400" b="1" i="1" smtClean="0">
                          <a:solidFill>
                            <a:srgbClr val="0000CC"/>
                          </a:solidFill>
                          <a:latin typeface="Cambria Math" panose="02040503050406030204" pitchFamily="18" charset="0"/>
                          <a:ea typeface="Cambria Math" panose="02040503050406030204" pitchFamily="18" charset="0"/>
                        </a:rPr>
                        <m:t>𝟏</m:t>
                      </m:r>
                      <m:r>
                        <a:rPr lang="en-US" altLang="zh-CN" sz="2400" b="1" i="1" smtClean="0">
                          <a:solidFill>
                            <a:srgbClr val="0000CC"/>
                          </a:solidFill>
                          <a:latin typeface="Cambria Math" panose="02040503050406030204" pitchFamily="18" charset="0"/>
                          <a:ea typeface="Cambria Math" panose="02040503050406030204" pitchFamily="18" charset="0"/>
                        </a:rPr>
                        <m:t>≤</m:t>
                      </m:r>
                      <m:r>
                        <a:rPr lang="en-US" altLang="zh-CN" sz="2400" b="1" i="1" smtClean="0">
                          <a:solidFill>
                            <a:srgbClr val="0000CC"/>
                          </a:solidFill>
                          <a:latin typeface="Cambria Math" panose="02040503050406030204" pitchFamily="18" charset="0"/>
                          <a:ea typeface="Cambria Math" panose="02040503050406030204" pitchFamily="18" charset="0"/>
                        </a:rPr>
                        <m:t>𝒊</m:t>
                      </m:r>
                      <m:r>
                        <a:rPr lang="en-US" altLang="zh-CN" sz="2400" b="1" i="1" smtClean="0">
                          <a:solidFill>
                            <a:srgbClr val="0000CC"/>
                          </a:solidFill>
                          <a:latin typeface="Cambria Math" panose="02040503050406030204" pitchFamily="18" charset="0"/>
                          <a:ea typeface="Cambria Math" panose="02040503050406030204" pitchFamily="18" charset="0"/>
                        </a:rPr>
                        <m:t>≤</m:t>
                      </m:r>
                      <m:r>
                        <a:rPr lang="en-US" altLang="zh-CN" sz="2400" b="1" i="1" smtClean="0">
                          <a:solidFill>
                            <a:srgbClr val="0000CC"/>
                          </a:solidFill>
                          <a:latin typeface="Cambria Math" panose="02040503050406030204" pitchFamily="18" charset="0"/>
                          <a:ea typeface="Cambria Math" panose="02040503050406030204" pitchFamily="18" charset="0"/>
                        </a:rPr>
                        <m:t>𝒋</m:t>
                      </m:r>
                      <m:r>
                        <a:rPr lang="en-US" altLang="zh-CN" sz="2400" b="1" i="1" smtClean="0">
                          <a:solidFill>
                            <a:srgbClr val="0000CC"/>
                          </a:solidFill>
                          <a:latin typeface="Cambria Math" panose="02040503050406030204" pitchFamily="18" charset="0"/>
                          <a:ea typeface="Cambria Math" panose="02040503050406030204" pitchFamily="18" charset="0"/>
                        </a:rPr>
                        <m:t>≤</m:t>
                      </m:r>
                      <m:r>
                        <a:rPr lang="en-US" altLang="zh-CN" sz="2400" b="1" i="1" smtClean="0">
                          <a:solidFill>
                            <a:srgbClr val="0000CC"/>
                          </a:solidFill>
                          <a:latin typeface="Cambria Math" panose="02040503050406030204" pitchFamily="18" charset="0"/>
                          <a:ea typeface="Cambria Math" panose="02040503050406030204" pitchFamily="18" charset="0"/>
                        </a:rPr>
                        <m:t>𝒏</m:t>
                      </m:r>
                    </m:oMath>
                  </m:oMathPara>
                </a14:m>
                <a:endParaRPr lang="zh-CN" altLang="en-US" sz="2400" b="1" dirty="0">
                  <a:solidFill>
                    <a:srgbClr val="0000CC"/>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2328549" y="4995163"/>
                <a:ext cx="5143723" cy="571960"/>
              </a:xfrm>
              <a:prstGeom prst="rect">
                <a:avLst/>
              </a:prstGeom>
              <a:blipFill rotWithShape="0">
                <a:blip r:embed="rId4"/>
                <a:stretch>
                  <a:fillRect l="-474" b="-3191"/>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4114881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extLst>
              <p:ext uri="{D42A27DB-BD31-4B8C-83A1-F6EECF244321}">
                <p14:modId xmlns:p14="http://schemas.microsoft.com/office/powerpoint/2010/main" val="585282823"/>
              </p:ext>
            </p:extLst>
          </p:nvPr>
        </p:nvGraphicFramePr>
        <p:xfrm>
          <a:off x="95110" y="2049772"/>
          <a:ext cx="8976576" cy="2286000"/>
        </p:xfrm>
        <a:graphic>
          <a:graphicData uri="http://schemas.openxmlformats.org/drawingml/2006/table">
            <a:tbl>
              <a:tblPr firstRow="1" bandRow="1">
                <a:tableStyleId>{5C22544A-7EE6-4342-B048-85BDC9FD1C3A}</a:tableStyleId>
              </a:tblPr>
              <a:tblGrid>
                <a:gridCol w="2244144">
                  <a:extLst>
                    <a:ext uri="{9D8B030D-6E8A-4147-A177-3AD203B41FA5}">
                      <a16:colId xmlns:a16="http://schemas.microsoft.com/office/drawing/2014/main" val="20000"/>
                    </a:ext>
                  </a:extLst>
                </a:gridCol>
                <a:gridCol w="2244144">
                  <a:extLst>
                    <a:ext uri="{9D8B030D-6E8A-4147-A177-3AD203B41FA5}">
                      <a16:colId xmlns:a16="http://schemas.microsoft.com/office/drawing/2014/main" val="20001"/>
                    </a:ext>
                  </a:extLst>
                </a:gridCol>
                <a:gridCol w="2244144">
                  <a:extLst>
                    <a:ext uri="{9D8B030D-6E8A-4147-A177-3AD203B41FA5}">
                      <a16:colId xmlns:a16="http://schemas.microsoft.com/office/drawing/2014/main" val="20002"/>
                    </a:ext>
                  </a:extLst>
                </a:gridCol>
                <a:gridCol w="2244144">
                  <a:extLst>
                    <a:ext uri="{9D8B030D-6E8A-4147-A177-3AD203B41FA5}">
                      <a16:colId xmlns:a16="http://schemas.microsoft.com/office/drawing/2014/main" val="20003"/>
                    </a:ext>
                  </a:extLst>
                </a:gridCol>
              </a:tblGrid>
              <a:tr h="370840">
                <a:tc>
                  <a:txBody>
                    <a:bodyPr/>
                    <a:lstStyle/>
                    <a:p>
                      <a:pPr algn="ctr"/>
                      <a:r>
                        <a:rPr lang="zh-CN" altLang="en-US" sz="2400" b="1" dirty="0">
                          <a:solidFill>
                            <a:schemeClr val="tx1"/>
                          </a:solidFill>
                        </a:rPr>
                        <a:t>议题</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1" dirty="0">
                          <a:solidFill>
                            <a:schemeClr val="tx1"/>
                          </a:solidFill>
                        </a:rPr>
                        <a:t>市区</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1" dirty="0">
                          <a:solidFill>
                            <a:schemeClr val="tx1"/>
                          </a:solidFill>
                        </a:rPr>
                        <a:t>郊区</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1" dirty="0">
                          <a:solidFill>
                            <a:schemeClr val="tx1"/>
                          </a:solidFill>
                        </a:rPr>
                        <a:t>乡村</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pPr algn="ctr"/>
                      <a:r>
                        <a:rPr lang="zh-CN" altLang="en-US" sz="2400" b="1" dirty="0">
                          <a:solidFill>
                            <a:schemeClr val="tx1"/>
                          </a:solidFill>
                        </a:rPr>
                        <a:t>修路</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1" dirty="0">
                          <a:solidFill>
                            <a:schemeClr val="tx1"/>
                          </a:solidFill>
                        </a:rPr>
                        <a:t>-2</a:t>
                      </a:r>
                      <a:endParaRPr lang="zh-CN" altLang="en-US" sz="2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1" dirty="0">
                          <a:solidFill>
                            <a:schemeClr val="tx1"/>
                          </a:solidFill>
                        </a:rPr>
                        <a:t>5</a:t>
                      </a:r>
                      <a:endParaRPr lang="zh-CN" altLang="en-US" sz="24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1" dirty="0">
                          <a:solidFill>
                            <a:schemeClr val="tx1"/>
                          </a:solidFill>
                        </a:rPr>
                        <a:t>3</a:t>
                      </a:r>
                      <a:endParaRPr lang="zh-CN" altLang="en-US" sz="2400" b="1"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pPr algn="ctr"/>
                      <a:r>
                        <a:rPr lang="zh-CN" altLang="en-US" sz="2400" b="1" dirty="0">
                          <a:solidFill>
                            <a:schemeClr val="tx1"/>
                          </a:solidFill>
                        </a:rPr>
                        <a:t>枪支管理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1" dirty="0">
                          <a:solidFill>
                            <a:schemeClr val="tx1"/>
                          </a:solidFill>
                        </a:rPr>
                        <a:t>8</a:t>
                      </a:r>
                      <a:endParaRPr lang="zh-CN" altLang="en-US" sz="2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1" dirty="0">
                          <a:solidFill>
                            <a:schemeClr val="tx1"/>
                          </a:solidFill>
                        </a:rPr>
                        <a:t>2</a:t>
                      </a:r>
                      <a:endParaRPr lang="zh-CN" altLang="en-US" sz="24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1" dirty="0">
                          <a:solidFill>
                            <a:schemeClr val="tx1"/>
                          </a:solidFill>
                        </a:rPr>
                        <a:t>-5</a:t>
                      </a:r>
                      <a:endParaRPr lang="zh-CN" altLang="en-US" sz="2400" b="1"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pPr algn="ctr"/>
                      <a:r>
                        <a:rPr lang="zh-CN" altLang="en-US" sz="2400" b="1" dirty="0">
                          <a:solidFill>
                            <a:schemeClr val="tx1"/>
                          </a:solidFill>
                        </a:rPr>
                        <a:t>农场补贴</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1" dirty="0">
                          <a:solidFill>
                            <a:schemeClr val="tx1"/>
                          </a:solidFill>
                        </a:rPr>
                        <a:t>0</a:t>
                      </a:r>
                      <a:endParaRPr lang="zh-CN" altLang="en-US" sz="2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1" dirty="0">
                          <a:solidFill>
                            <a:schemeClr val="tx1"/>
                          </a:solidFill>
                        </a:rPr>
                        <a:t>0</a:t>
                      </a:r>
                      <a:endParaRPr lang="zh-CN" altLang="en-US" sz="24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1" dirty="0">
                          <a:solidFill>
                            <a:schemeClr val="tx1"/>
                          </a:solidFill>
                        </a:rPr>
                        <a:t>10</a:t>
                      </a:r>
                      <a:endParaRPr lang="zh-CN" altLang="en-US" sz="2400" b="1"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pPr algn="ctr"/>
                      <a:r>
                        <a:rPr lang="zh-CN" altLang="en-US" sz="2400" b="1" dirty="0">
                          <a:solidFill>
                            <a:schemeClr val="tx1"/>
                          </a:solidFill>
                        </a:rPr>
                        <a:t>增加汽油税</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tx1"/>
                          </a:solidFill>
                        </a:rPr>
                        <a:t>10</a:t>
                      </a:r>
                      <a:endParaRPr lang="zh-CN" altLang="en-US" sz="2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tx1"/>
                          </a:solidFill>
                        </a:rPr>
                        <a:t>0</a:t>
                      </a:r>
                      <a:endParaRPr lang="zh-CN" altLang="en-US" sz="24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chemeClr val="tx1"/>
                          </a:solidFill>
                        </a:rPr>
                        <a:t>-2</a:t>
                      </a:r>
                      <a:endParaRPr lang="zh-CN" altLang="en-US" sz="2400" b="1"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3" name="标题 2"/>
          <p:cNvSpPr>
            <a:spLocks noGrp="1"/>
          </p:cNvSpPr>
          <p:nvPr>
            <p:ph type="title"/>
          </p:nvPr>
        </p:nvSpPr>
        <p:spPr/>
        <p:txBody>
          <a:bodyPr/>
          <a:lstStyle/>
          <a:p>
            <a:pPr algn="ctr"/>
            <a:r>
              <a:rPr lang="zh-CN" altLang="en-US" dirty="0"/>
              <a:t> 政治家选举</a:t>
            </a:r>
          </a:p>
        </p:txBody>
      </p:sp>
      <p:sp>
        <p:nvSpPr>
          <p:cNvPr id="6" name="文本框 5"/>
          <p:cNvSpPr txBox="1"/>
          <p:nvPr/>
        </p:nvSpPr>
        <p:spPr>
          <a:xfrm>
            <a:off x="95110" y="4476909"/>
            <a:ext cx="8881465" cy="1938992"/>
          </a:xfrm>
          <a:prstGeom prst="rect">
            <a:avLst/>
          </a:prstGeom>
          <a:noFill/>
        </p:spPr>
        <p:txBody>
          <a:bodyPr wrap="square" rtlCol="0">
            <a:spAutoFit/>
          </a:bodyPr>
          <a:lstStyle/>
          <a:p>
            <a:pPr marL="342900" lvl="1" indent="-342900">
              <a:buFont typeface="Arial" panose="020B0604020202020204" pitchFamily="34" charset="0"/>
              <a:buChar char="•"/>
            </a:pPr>
            <a:r>
              <a:rPr lang="zh-CN" altLang="en-US" sz="2400" b="1" dirty="0">
                <a:latin typeface="Arial" panose="020B0604020202020204" pitchFamily="34" charset="0"/>
                <a:cs typeface="Arial" panose="020B0604020202020204" pitchFamily="34" charset="0"/>
              </a:rPr>
              <a:t>例如：投入</a:t>
            </a:r>
            <a:r>
              <a:rPr lang="en-US" altLang="zh-CN" sz="2400" b="1" dirty="0">
                <a:latin typeface="Arial" panose="020B0604020202020204" pitchFamily="34" charset="0"/>
                <a:cs typeface="Arial" panose="020B0604020202020204" pitchFamily="34" charset="0"/>
              </a:rPr>
              <a:t>20000</a:t>
            </a:r>
            <a:r>
              <a:rPr lang="zh-CN" altLang="en-US" sz="2400" b="1" dirty="0">
                <a:latin typeface="Arial" panose="020B0604020202020204" pitchFamily="34" charset="0"/>
                <a:cs typeface="Arial" panose="020B0604020202020204" pitchFamily="34" charset="0"/>
              </a:rPr>
              <a:t>美元广告费支持修路，</a:t>
            </a:r>
            <a:r>
              <a:rPr lang="en-US" altLang="zh-CN" sz="2400" b="1" dirty="0">
                <a:latin typeface="Arial" panose="020B0604020202020204" pitchFamily="34" charset="0"/>
                <a:cs typeface="Arial" panose="020B0604020202020204" pitchFamily="34" charset="0"/>
              </a:rPr>
              <a:t>0</a:t>
            </a:r>
            <a:r>
              <a:rPr lang="zh-CN" altLang="en-US" sz="2400" b="1" dirty="0">
                <a:latin typeface="Arial" panose="020B0604020202020204" pitchFamily="34" charset="0"/>
                <a:cs typeface="Arial" panose="020B0604020202020204" pitchFamily="34" charset="0"/>
              </a:rPr>
              <a:t>美元支持枪支管理，</a:t>
            </a:r>
            <a:r>
              <a:rPr lang="en-US" altLang="zh-CN" sz="2400" b="1" dirty="0">
                <a:latin typeface="Arial" panose="020B0604020202020204" pitchFamily="34" charset="0"/>
                <a:cs typeface="Arial" panose="020B0604020202020204" pitchFamily="34" charset="0"/>
              </a:rPr>
              <a:t>4000</a:t>
            </a:r>
            <a:r>
              <a:rPr lang="zh-CN" altLang="en-US" sz="2400" b="1" dirty="0">
                <a:latin typeface="Arial" panose="020B0604020202020204" pitchFamily="34" charset="0"/>
                <a:cs typeface="Arial" panose="020B0604020202020204" pitchFamily="34" charset="0"/>
              </a:rPr>
              <a:t>美元支持农场补贴，</a:t>
            </a:r>
            <a:r>
              <a:rPr lang="en-US" altLang="zh-CN" sz="2400" b="1" dirty="0">
                <a:latin typeface="Arial" panose="020B0604020202020204" pitchFamily="34" charset="0"/>
                <a:cs typeface="Arial" panose="020B0604020202020204" pitchFamily="34" charset="0"/>
              </a:rPr>
              <a:t>9000</a:t>
            </a:r>
            <a:r>
              <a:rPr lang="zh-CN" altLang="en-US" sz="2400" b="1" dirty="0">
                <a:latin typeface="Arial" panose="020B0604020202020204" pitchFamily="34" charset="0"/>
                <a:cs typeface="Arial" panose="020B0604020202020204" pitchFamily="34" charset="0"/>
              </a:rPr>
              <a:t>美元支持增加汽油税。</a:t>
            </a:r>
            <a:endParaRPr lang="en-US" altLang="zh-CN" sz="2400" b="1" dirty="0">
              <a:latin typeface="Arial" panose="020B0604020202020204" pitchFamily="34" charset="0"/>
              <a:cs typeface="Arial" panose="020B0604020202020204" pitchFamily="34" charset="0"/>
            </a:endParaRPr>
          </a:p>
          <a:p>
            <a:pPr marL="342900" lvl="1" indent="-342900">
              <a:buFont typeface="Arial" panose="020B0604020202020204" pitchFamily="34" charset="0"/>
              <a:buChar char="•"/>
            </a:pPr>
            <a:r>
              <a:rPr lang="zh-CN" altLang="en-US" sz="2400" b="1" dirty="0">
                <a:latin typeface="Arial" panose="020B0604020202020204" pitchFamily="34" charset="0"/>
                <a:cs typeface="Arial" panose="020B0604020202020204" pitchFamily="34" charset="0"/>
              </a:rPr>
              <a:t>可以赢得市区：</a:t>
            </a:r>
            <a:r>
              <a:rPr lang="en-US" altLang="zh-CN" sz="2400" b="1" dirty="0">
                <a:latin typeface="Arial" panose="020B0604020202020204" pitchFamily="34" charset="0"/>
                <a:cs typeface="Arial" panose="020B0604020202020204" pitchFamily="34" charset="0"/>
              </a:rPr>
              <a:t>20</a:t>
            </a:r>
            <a:r>
              <a:rPr lang="zh-CN" altLang="en-US" sz="2400" b="1" dirty="0">
                <a:latin typeface="Arial" panose="020B0604020202020204" pitchFamily="34" charset="0"/>
                <a:cs typeface="Arial" panose="020B0604020202020204" pitchFamily="34" charset="0"/>
              </a:rPr>
              <a:t>*</a:t>
            </a:r>
            <a:r>
              <a:rPr lang="en-US" altLang="zh-CN" sz="2400" b="1" dirty="0">
                <a:latin typeface="Arial" panose="020B0604020202020204" pitchFamily="34" charset="0"/>
                <a:cs typeface="Arial" panose="020B0604020202020204" pitchFamily="34" charset="0"/>
              </a:rPr>
              <a:t>(-2)+0*8+4*0+9*10=50</a:t>
            </a:r>
            <a:r>
              <a:rPr lang="zh-CN" altLang="en-US" sz="2400" b="1" dirty="0">
                <a:latin typeface="Arial" panose="020B0604020202020204" pitchFamily="34" charset="0"/>
                <a:cs typeface="Arial" panose="020B0604020202020204" pitchFamily="34" charset="0"/>
              </a:rPr>
              <a:t>千张选票</a:t>
            </a:r>
            <a:endParaRPr lang="en-US" altLang="zh-CN" sz="2400" b="1" dirty="0">
              <a:latin typeface="Arial" panose="020B0604020202020204" pitchFamily="34" charset="0"/>
              <a:cs typeface="Arial" panose="020B0604020202020204" pitchFamily="34" charset="0"/>
            </a:endParaRPr>
          </a:p>
          <a:p>
            <a:pPr marL="342900" lvl="1" indent="-342900">
              <a:buFont typeface="Arial" panose="020B0604020202020204" pitchFamily="34" charset="0"/>
              <a:buChar char="•"/>
            </a:pPr>
            <a:r>
              <a:rPr lang="zh-CN" altLang="en-US" sz="2400" b="1" dirty="0">
                <a:latin typeface="Arial" panose="020B0604020202020204" pitchFamily="34" charset="0"/>
                <a:cs typeface="Arial" panose="020B0604020202020204" pitchFamily="34" charset="0"/>
              </a:rPr>
              <a:t>可以赢得郊区：</a:t>
            </a:r>
            <a:r>
              <a:rPr lang="en-US" altLang="zh-CN" sz="2400" b="1" dirty="0">
                <a:latin typeface="Arial" panose="020B0604020202020204" pitchFamily="34" charset="0"/>
                <a:cs typeface="Arial" panose="020B0604020202020204" pitchFamily="34" charset="0"/>
              </a:rPr>
              <a:t>20</a:t>
            </a:r>
            <a:r>
              <a:rPr lang="zh-CN" altLang="en-US" sz="2400" b="1" dirty="0">
                <a:latin typeface="Arial" panose="020B0604020202020204" pitchFamily="34" charset="0"/>
                <a:cs typeface="Arial" panose="020B0604020202020204" pitchFamily="34" charset="0"/>
              </a:rPr>
              <a:t>*</a:t>
            </a:r>
            <a:r>
              <a:rPr lang="en-US" altLang="zh-CN" sz="2400" b="1" dirty="0">
                <a:latin typeface="Arial" panose="020B0604020202020204" pitchFamily="34" charset="0"/>
                <a:cs typeface="Arial" panose="020B0604020202020204" pitchFamily="34" charset="0"/>
              </a:rPr>
              <a:t>5+0*2+4*0+9*0=100</a:t>
            </a:r>
            <a:r>
              <a:rPr lang="zh-CN" altLang="en-US" sz="2400" b="1" dirty="0">
                <a:latin typeface="Arial" panose="020B0604020202020204" pitchFamily="34" charset="0"/>
                <a:cs typeface="Arial" panose="020B0604020202020204" pitchFamily="34" charset="0"/>
              </a:rPr>
              <a:t>千张选票</a:t>
            </a:r>
            <a:endParaRPr lang="en-US" altLang="zh-CN" sz="2400" b="1" dirty="0">
              <a:latin typeface="Arial" panose="020B0604020202020204" pitchFamily="34" charset="0"/>
              <a:cs typeface="Arial" panose="020B0604020202020204" pitchFamily="34" charset="0"/>
            </a:endParaRPr>
          </a:p>
          <a:p>
            <a:pPr marL="342900" lvl="1" indent="-342900">
              <a:buFont typeface="Arial" panose="020B0604020202020204" pitchFamily="34" charset="0"/>
              <a:buChar char="•"/>
            </a:pPr>
            <a:r>
              <a:rPr lang="zh-CN" altLang="en-US" sz="2400" b="1" dirty="0">
                <a:latin typeface="Arial" panose="020B0604020202020204" pitchFamily="34" charset="0"/>
                <a:cs typeface="Arial" panose="020B0604020202020204" pitchFamily="34" charset="0"/>
              </a:rPr>
              <a:t>可以赢得农村：</a:t>
            </a:r>
            <a:r>
              <a:rPr lang="en-US" altLang="zh-CN" sz="2400" b="1" dirty="0">
                <a:latin typeface="Arial" panose="020B0604020202020204" pitchFamily="34" charset="0"/>
                <a:cs typeface="Arial" panose="020B0604020202020204" pitchFamily="34" charset="0"/>
              </a:rPr>
              <a:t>20</a:t>
            </a:r>
            <a:r>
              <a:rPr lang="zh-CN" altLang="en-US" sz="2400" b="1" dirty="0">
                <a:latin typeface="Arial" panose="020B0604020202020204" pitchFamily="34" charset="0"/>
                <a:cs typeface="Arial" panose="020B0604020202020204" pitchFamily="34" charset="0"/>
              </a:rPr>
              <a:t>*</a:t>
            </a:r>
            <a:r>
              <a:rPr lang="en-US" altLang="zh-CN" sz="2400" b="1" dirty="0">
                <a:latin typeface="Arial" panose="020B0604020202020204" pitchFamily="34" charset="0"/>
                <a:cs typeface="Arial" panose="020B0604020202020204" pitchFamily="34" charset="0"/>
              </a:rPr>
              <a:t>3+0*(-5)+4*10+9*(-2)=82</a:t>
            </a:r>
            <a:r>
              <a:rPr lang="zh-CN" altLang="en-US" sz="2400" b="1" dirty="0">
                <a:latin typeface="Arial" panose="020B0604020202020204" pitchFamily="34" charset="0"/>
                <a:cs typeface="Arial" panose="020B0604020202020204" pitchFamily="34" charset="0"/>
              </a:rPr>
              <a:t>千张选票</a:t>
            </a:r>
            <a:endParaRPr lang="zh-CN" altLang="en-US" dirty="0">
              <a:latin typeface="Arial" panose="020B0604020202020204" pitchFamily="34" charset="0"/>
              <a:cs typeface="Arial" panose="020B0604020202020204" pitchFamily="34" charset="0"/>
            </a:endParaRPr>
          </a:p>
        </p:txBody>
      </p:sp>
      <p:sp>
        <p:nvSpPr>
          <p:cNvPr id="7" name="矩形 6"/>
          <p:cNvSpPr/>
          <p:nvPr/>
        </p:nvSpPr>
        <p:spPr>
          <a:xfrm>
            <a:off x="167423" y="1184856"/>
            <a:ext cx="8719000" cy="830997"/>
          </a:xfrm>
          <a:prstGeom prst="rect">
            <a:avLst/>
          </a:prstGeom>
        </p:spPr>
        <p:txBody>
          <a:bodyPr wrap="square">
            <a:spAutoFit/>
          </a:bodyPr>
          <a:lstStyle/>
          <a:p>
            <a:pPr marL="342900" lvl="1" indent="-342900">
              <a:buFont typeface="Arial" panose="020B0604020202020204" pitchFamily="34" charset="0"/>
              <a:buChar char="•"/>
            </a:pPr>
            <a:r>
              <a:rPr lang="zh-CN" altLang="en-US" sz="2400" b="1" dirty="0">
                <a:latin typeface="Arial" panose="020B0604020202020204" pitchFamily="34" charset="0"/>
                <a:cs typeface="Arial" panose="020B0604020202020204" pitchFamily="34" charset="0"/>
              </a:rPr>
              <a:t>假设可以估算在每项议题上投入</a:t>
            </a:r>
            <a:r>
              <a:rPr lang="en-US" altLang="zh-CN" sz="2400" b="1" dirty="0">
                <a:latin typeface="Arial" panose="020B0604020202020204" pitchFamily="34" charset="0"/>
                <a:cs typeface="Arial" panose="020B0604020202020204" pitchFamily="34" charset="0"/>
              </a:rPr>
              <a:t>1000</a:t>
            </a:r>
            <a:r>
              <a:rPr lang="zh-CN" altLang="en-US" sz="2400" b="1" dirty="0">
                <a:latin typeface="Arial" panose="020B0604020202020204" pitchFamily="34" charset="0"/>
                <a:cs typeface="Arial" panose="020B0604020202020204" pitchFamily="34" charset="0"/>
              </a:rPr>
              <a:t>美元做广告，在每个选区可以赢得或输掉的选票数（千张）。</a:t>
            </a:r>
            <a:endParaRPr lang="en-US" altLang="zh-CN"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28508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FC1739B-39FA-4EE0-98D9-6C79DC27AF2D}"/>
              </a:ext>
            </a:extLst>
          </p:cNvPr>
          <p:cNvSpPr>
            <a:spLocks noGrp="1"/>
          </p:cNvSpPr>
          <p:nvPr>
            <p:ph idx="1"/>
          </p:nvPr>
        </p:nvSpPr>
        <p:spPr/>
        <p:txBody>
          <a:bodyPr>
            <a:normAutofit/>
          </a:bodyPr>
          <a:lstStyle/>
          <a:p>
            <a:pPr>
              <a:lnSpc>
                <a:spcPts val="3800"/>
              </a:lnSpc>
              <a:spcBef>
                <a:spcPts val="0"/>
              </a:spcBef>
              <a:spcAft>
                <a:spcPts val="0"/>
              </a:spcAft>
            </a:pPr>
            <a:r>
              <a:rPr lang="zh-CN" altLang="en-US" dirty="0">
                <a:solidFill>
                  <a:srgbClr val="FF0000"/>
                </a:solidFill>
                <a:latin typeface="Arial" panose="020B0604020202020204" pitchFamily="34" charset="0"/>
                <a:cs typeface="Arial" panose="020B0604020202020204" pitchFamily="34" charset="0"/>
              </a:rPr>
              <a:t>单纯形算法（</a:t>
            </a:r>
            <a:r>
              <a:rPr lang="en-US" altLang="zh-CN" dirty="0">
                <a:latin typeface="Arial" panose="020B0604020202020204" pitchFamily="34" charset="0"/>
                <a:cs typeface="Arial" panose="020B0604020202020204" pitchFamily="34" charset="0"/>
              </a:rPr>
              <a:t>simplex algorithm</a:t>
            </a:r>
            <a:r>
              <a:rPr lang="zh-CN" altLang="en-US" dirty="0">
                <a:solidFill>
                  <a:srgbClr val="FF0000"/>
                </a:solidFill>
                <a:latin typeface="Arial" panose="020B0604020202020204" pitchFamily="34" charset="0"/>
                <a:cs typeface="Arial" panose="020B0604020202020204" pitchFamily="34" charset="0"/>
              </a:rPr>
              <a:t>）</a:t>
            </a:r>
            <a:endParaRPr lang="en-US" altLang="zh-CN" dirty="0">
              <a:solidFill>
                <a:srgbClr val="FF0000"/>
              </a:solidFill>
              <a:latin typeface="Arial" panose="020B0604020202020204" pitchFamily="34" charset="0"/>
              <a:cs typeface="Arial" panose="020B0604020202020204" pitchFamily="34" charset="0"/>
            </a:endParaRPr>
          </a:p>
          <a:p>
            <a:pPr lvl="1">
              <a:lnSpc>
                <a:spcPts val="3800"/>
              </a:lnSpc>
            </a:pPr>
            <a:r>
              <a:rPr lang="zh-CN" altLang="en-US" dirty="0">
                <a:solidFill>
                  <a:srgbClr val="FF0000"/>
                </a:solidFill>
              </a:rPr>
              <a:t>算法基本思想：</a:t>
            </a:r>
            <a:r>
              <a:rPr lang="zh-CN" altLang="en-US" dirty="0"/>
              <a:t>从单纯形的</a:t>
            </a:r>
            <a:r>
              <a:rPr lang="zh-CN" altLang="en-US" dirty="0">
                <a:solidFill>
                  <a:srgbClr val="FF0000"/>
                </a:solidFill>
              </a:rPr>
              <a:t>某个顶点</a:t>
            </a:r>
            <a:r>
              <a:rPr lang="zh-CN" altLang="en-US" dirty="0"/>
              <a:t>开始，执行顺序迭代，在每次迭代中，沿着单纯形的一条边从当前顶点移动到一个目标函数值不小于当前顶点的相邻顶点。</a:t>
            </a:r>
            <a:r>
              <a:rPr lang="zh-CN" altLang="en-US" dirty="0">
                <a:solidFill>
                  <a:srgbClr val="FF0000"/>
                </a:solidFill>
              </a:rPr>
              <a:t>当达到一个局部的最大值，即当前顶点的所有相邻顶点的目标函数值都小于该顶点的目标函数值，则单纯形算法终止，该局部最大值就是最优值。</a:t>
            </a:r>
            <a:endParaRPr lang="en-US" altLang="zh-CN" dirty="0">
              <a:solidFill>
                <a:srgbClr val="FF0000"/>
              </a:solidFill>
            </a:endParaRPr>
          </a:p>
          <a:p>
            <a:pPr marL="0" indent="0">
              <a:buNone/>
            </a:pPr>
            <a:endParaRPr lang="zh-CN" altLang="en-US" dirty="0"/>
          </a:p>
        </p:txBody>
      </p:sp>
      <p:sp>
        <p:nvSpPr>
          <p:cNvPr id="3" name="标题 2">
            <a:extLst>
              <a:ext uri="{FF2B5EF4-FFF2-40B4-BE49-F238E27FC236}">
                <a16:creationId xmlns:a16="http://schemas.microsoft.com/office/drawing/2014/main" id="{5588B1DF-B298-484F-9E31-046B2DB96C94}"/>
              </a:ext>
            </a:extLst>
          </p:cNvPr>
          <p:cNvSpPr>
            <a:spLocks noGrp="1"/>
          </p:cNvSpPr>
          <p:nvPr>
            <p:ph type="title"/>
          </p:nvPr>
        </p:nvSpPr>
        <p:spPr/>
        <p:txBody>
          <a:bodyPr/>
          <a:lstStyle/>
          <a:p>
            <a:pPr algn="ctr"/>
            <a:r>
              <a:rPr lang="zh-CN" altLang="en-US"/>
              <a:t>单纯形算法</a:t>
            </a:r>
          </a:p>
        </p:txBody>
      </p:sp>
      <p:pic>
        <p:nvPicPr>
          <p:cNvPr id="4" name="图片 3">
            <a:extLst>
              <a:ext uri="{FF2B5EF4-FFF2-40B4-BE49-F238E27FC236}">
                <a16:creationId xmlns:a16="http://schemas.microsoft.com/office/drawing/2014/main" id="{ADBB01BE-19E5-4EBF-A3B2-AE028E1712A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57199" y="4910119"/>
            <a:ext cx="8601740" cy="1235499"/>
          </a:xfrm>
          <a:prstGeom prst="rect">
            <a:avLst/>
          </a:prstGeom>
        </p:spPr>
      </p:pic>
    </p:spTree>
    <p:extLst>
      <p:ext uri="{BB962C8B-B14F-4D97-AF65-F5344CB8AC3E}">
        <p14:creationId xmlns:p14="http://schemas.microsoft.com/office/powerpoint/2010/main" val="2936438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单纯形算法</a:t>
            </a:r>
            <a:endParaRPr lang="en-US" altLang="zh-CN" dirty="0"/>
          </a:p>
          <a:p>
            <a:pPr lvl="1"/>
            <a:r>
              <a:rPr lang="zh-CN" altLang="en-US" dirty="0">
                <a:solidFill>
                  <a:srgbClr val="FF0000"/>
                </a:solidFill>
              </a:rPr>
              <a:t>算法基本思想：</a:t>
            </a:r>
            <a:r>
              <a:rPr lang="zh-CN" altLang="en-US" dirty="0"/>
              <a:t>从一个基本可行解出发，进行一系列基本可行解的迭代。在每次迭代中，重新整理线性规划，把一个松弛型线性规划转换成与之完全等价的另一个松弛型线性规划，使得基本可行解有一个</a:t>
            </a:r>
            <a:r>
              <a:rPr lang="zh-CN" altLang="en-US" dirty="0">
                <a:solidFill>
                  <a:srgbClr val="FF0000"/>
                </a:solidFill>
              </a:rPr>
              <a:t>更大的目标函数值</a:t>
            </a:r>
            <a:r>
              <a:rPr lang="zh-CN" altLang="en-US" dirty="0"/>
              <a:t>。</a:t>
            </a:r>
            <a:endParaRPr lang="en-US" altLang="zh-CN" dirty="0"/>
          </a:p>
          <a:p>
            <a:endParaRPr lang="en-US" altLang="zh-CN" dirty="0"/>
          </a:p>
          <a:p>
            <a:pPr lvl="1"/>
            <a:endParaRPr lang="zh-CN" altLang="en-US" dirty="0"/>
          </a:p>
        </p:txBody>
      </p:sp>
      <p:sp>
        <p:nvSpPr>
          <p:cNvPr id="3" name="标题 2"/>
          <p:cNvSpPr>
            <a:spLocks noGrp="1"/>
          </p:cNvSpPr>
          <p:nvPr>
            <p:ph type="title"/>
          </p:nvPr>
        </p:nvSpPr>
        <p:spPr/>
        <p:txBody>
          <a:bodyPr/>
          <a:lstStyle/>
          <a:p>
            <a:pPr algn="ctr"/>
            <a:r>
              <a:rPr lang="zh-CN" altLang="en-US" dirty="0"/>
              <a:t> 单纯形算法</a:t>
            </a:r>
          </a:p>
        </p:txBody>
      </p:sp>
    </p:spTree>
    <p:extLst>
      <p:ext uri="{BB962C8B-B14F-4D97-AF65-F5344CB8AC3E}">
        <p14:creationId xmlns:p14="http://schemas.microsoft.com/office/powerpoint/2010/main" val="126105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normAutofit/>
              </a:bodyPr>
              <a:lstStyle/>
              <a:p>
                <a:pPr marL="457200" lvl="1" indent="0">
                  <a:lnSpc>
                    <a:spcPts val="3500"/>
                  </a:lnSpc>
                  <a:buNone/>
                </a:pPr>
                <a:r>
                  <a:rPr lang="zh-CN" altLang="en-US" dirty="0"/>
                  <a:t>例： 最大化：</a:t>
                </a:r>
                <a:r>
                  <a:rPr lang="en-US" altLang="zh-CN" dirty="0"/>
                  <a:t>3</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i="1">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r>
                      <a:rPr lang="en-US" altLang="zh-CN" i="1">
                        <a:latin typeface="Cambria Math" panose="02040503050406030204" pitchFamily="18" charset="0"/>
                      </a:rPr>
                      <m:t>2</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𝟑</m:t>
                        </m:r>
                      </m:sub>
                    </m:sSub>
                  </m:oMath>
                </a14:m>
                <a:endParaRPr lang="en-US" altLang="zh-CN" dirty="0"/>
              </a:p>
              <a:p>
                <a:pPr marL="457200" lvl="1" indent="0">
                  <a:lnSpc>
                    <a:spcPts val="3500"/>
                  </a:lnSpc>
                  <a:buNone/>
                </a:pPr>
                <a:r>
                  <a:rPr lang="en-US" altLang="zh-CN" dirty="0"/>
                  <a:t>   </a:t>
                </a:r>
                <a:r>
                  <a:rPr lang="zh-CN" altLang="en-US" dirty="0"/>
                  <a:t>满足约束：</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𝟏</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𝟐</m:t>
                        </m:r>
                      </m:sub>
                    </m:sSub>
                    <m:r>
                      <a:rPr lang="en-US" altLang="zh-CN" i="1">
                        <a:latin typeface="Cambria Math" panose="02040503050406030204" pitchFamily="18" charset="0"/>
                      </a:rPr>
                      <m:t>+3</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𝟑</m:t>
                        </m:r>
                      </m:sub>
                    </m:sSub>
                    <m: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3</m:t>
                    </m:r>
                  </m:oMath>
                </a14:m>
                <a:r>
                  <a:rPr lang="en-US" altLang="zh-CN" dirty="0"/>
                  <a:t>0</a:t>
                </a:r>
              </a:p>
              <a:p>
                <a:pPr marL="457200" lvl="1" indent="0">
                  <a:lnSpc>
                    <a:spcPts val="3500"/>
                  </a:lnSpc>
                  <a:buNone/>
                </a:pP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smtClean="0">
                            <a:latin typeface="Cambria Math" panose="02040503050406030204" pitchFamily="18" charset="0"/>
                          </a:rPr>
                          <m:t>2</m:t>
                        </m:r>
                        <m:r>
                          <a:rPr lang="en-US" altLang="zh-CN" i="1">
                            <a:latin typeface="Cambria Math" panose="02040503050406030204" pitchFamily="18" charset="0"/>
                          </a:rPr>
                          <m:t>𝒙</m:t>
                        </m:r>
                      </m:e>
                      <m:sub>
                        <m:r>
                          <a:rPr lang="en-US" altLang="zh-CN" i="1">
                            <a:latin typeface="Cambria Math" panose="02040503050406030204" pitchFamily="18" charset="0"/>
                          </a:rPr>
                          <m:t>𝟏</m:t>
                        </m:r>
                      </m:sub>
                    </m:sSub>
                    <m:r>
                      <a:rPr lang="en-US" altLang="zh-CN" i="1">
                        <a:latin typeface="Cambria Math" panose="02040503050406030204" pitchFamily="18" charset="0"/>
                      </a:rPr>
                      <m:t>+2</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𝟐</m:t>
                        </m:r>
                      </m:sub>
                    </m:sSub>
                    <m:r>
                      <a:rPr lang="en-US" altLang="zh-CN" i="1">
                        <a:latin typeface="Cambria Math" panose="02040503050406030204" pitchFamily="18" charset="0"/>
                      </a:rPr>
                      <m:t>+5</m:t>
                    </m:r>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𝟑</m:t>
                        </m:r>
                      </m:sub>
                    </m:sSub>
                    <m:r>
                      <a:rPr lang="en-US" altLang="zh-CN"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𝟐𝟒</m:t>
                    </m:r>
                  </m:oMath>
                </a14:m>
                <a:endParaRPr lang="en-US" altLang="zh-CN" dirty="0"/>
              </a:p>
              <a:p>
                <a:pPr marL="457200" lvl="1" indent="0">
                  <a:lnSpc>
                    <a:spcPts val="3500"/>
                  </a:lnSpc>
                  <a:buNone/>
                </a:pP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b="1" i="1" smtClean="0">
                            <a:latin typeface="Cambria Math" panose="02040503050406030204" pitchFamily="18" charset="0"/>
                          </a:rPr>
                          <m:t>𝟒</m:t>
                        </m:r>
                        <m:r>
                          <a:rPr lang="en-US" altLang="zh-CN" i="1">
                            <a:latin typeface="Cambria Math" panose="02040503050406030204" pitchFamily="18" charset="0"/>
                          </a:rPr>
                          <m:t>𝒙</m:t>
                        </m:r>
                      </m:e>
                      <m:sub>
                        <m:r>
                          <a:rPr lang="en-US" altLang="zh-CN" i="1">
                            <a:latin typeface="Cambria Math" panose="02040503050406030204" pitchFamily="18" charset="0"/>
                          </a:rPr>
                          <m:t>𝟏</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𝟐</m:t>
                        </m:r>
                      </m:sub>
                    </m:sSub>
                    <m:r>
                      <a:rPr lang="en-US" altLang="zh-CN" i="1">
                        <a:latin typeface="Cambria Math" panose="02040503050406030204" pitchFamily="18" charset="0"/>
                      </a:rPr>
                      <m:t>+</m:t>
                    </m:r>
                    <m:r>
                      <a:rPr lang="en-US" altLang="zh-CN" b="1" i="1" smtClean="0">
                        <a:latin typeface="Cambria Math" panose="02040503050406030204" pitchFamily="18" charset="0"/>
                      </a:rPr>
                      <m:t>𝟐</m:t>
                    </m:r>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𝟑</m:t>
                        </m:r>
                      </m:sub>
                    </m:sSub>
                    <m:r>
                      <a:rPr lang="en-US" altLang="zh-CN"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𝟑𝟔</m:t>
                    </m:r>
                  </m:oMath>
                </a14:m>
                <a:endParaRPr lang="en-US" altLang="zh-CN" b="1" dirty="0">
                  <a:ea typeface="Cambria Math" panose="02040503050406030204" pitchFamily="18" charset="0"/>
                </a:endParaRPr>
              </a:p>
              <a:p>
                <a:pPr marL="457200" lvl="1" indent="0">
                  <a:lnSpc>
                    <a:spcPts val="3500"/>
                  </a:lnSpc>
                  <a:buNone/>
                </a:pP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𝟐</m:t>
                        </m:r>
                      </m:sub>
                    </m:sSub>
                    <m:r>
                      <a:rPr lang="en-US" altLang="zh-CN" b="1"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𝟑</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𝟎</m:t>
                    </m:r>
                  </m:oMath>
                </a14:m>
                <a:endParaRPr lang="en-US" altLang="zh-CN" dirty="0">
                  <a:ea typeface="Cambria Math" panose="02040503050406030204" pitchFamily="18" charset="0"/>
                </a:endParaRPr>
              </a:p>
              <a:p>
                <a:pPr marL="457200" lvl="1" indent="0">
                  <a:lnSpc>
                    <a:spcPts val="3500"/>
                  </a:lnSpc>
                  <a:buNone/>
                </a:pPr>
                <a:endParaRPr lang="en-US" altLang="zh-CN" dirty="0">
                  <a:ea typeface="Cambria Math" panose="02040503050406030204" pitchFamily="18" charset="0"/>
                </a:endParaRPr>
              </a:p>
              <a:p>
                <a:pPr marL="457200" lvl="1" indent="0">
                  <a:lnSpc>
                    <a:spcPts val="3500"/>
                  </a:lnSpc>
                  <a:buNone/>
                </a:pPr>
                <a:r>
                  <a:rPr lang="en-US" altLang="zh-CN" dirty="0">
                    <a:ea typeface="Cambria Math" panose="02040503050406030204" pitchFamily="18" charset="0"/>
                  </a:rPr>
                  <a:t>   </a:t>
                </a:r>
                <a:r>
                  <a:rPr lang="zh-CN" altLang="en-US" dirty="0"/>
                  <a:t>引入松弛变量</a:t>
                </a:r>
                <a:r>
                  <a:rPr lang="zh-CN" altLang="en-US" dirty="0">
                    <a:ea typeface="Cambria Math" panose="02040503050406030204" pitchFamily="18" charset="0"/>
                  </a:rPr>
                  <a:t>：</a:t>
                </a:r>
                <a14:m>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𝒙</m:t>
                        </m:r>
                      </m:e>
                      <m:sub>
                        <m:r>
                          <a:rPr lang="en-US" altLang="zh-CN" i="1">
                            <a:solidFill>
                              <a:srgbClr val="FF0000"/>
                            </a:solidFill>
                            <a:latin typeface="Cambria Math" panose="02040503050406030204" pitchFamily="18" charset="0"/>
                          </a:rPr>
                          <m:t>4</m:t>
                        </m:r>
                      </m:sub>
                    </m:sSub>
                    <m:r>
                      <a:rPr lang="en-US" altLang="zh-CN" i="1">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𝒙</m:t>
                        </m:r>
                      </m:e>
                      <m:sub>
                        <m:r>
                          <a:rPr lang="en-US" altLang="zh-CN" i="1">
                            <a:solidFill>
                              <a:srgbClr val="FF0000"/>
                            </a:solidFill>
                            <a:latin typeface="Cambria Math" panose="02040503050406030204" pitchFamily="18" charset="0"/>
                          </a:rPr>
                          <m:t>5</m:t>
                        </m:r>
                      </m:sub>
                    </m:sSub>
                    <m:r>
                      <a:rPr lang="en-US" altLang="zh-CN" i="1">
                        <a:solidFill>
                          <a:srgbClr val="FF0000"/>
                        </a:solidFill>
                        <a:latin typeface="Cambria Math" panose="02040503050406030204" pitchFamily="18" charset="0"/>
                        <a:ea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𝒙</m:t>
                        </m:r>
                      </m:e>
                      <m:sub>
                        <m:r>
                          <a:rPr lang="en-US" altLang="zh-CN" i="1">
                            <a:solidFill>
                              <a:srgbClr val="FF0000"/>
                            </a:solidFill>
                            <a:latin typeface="Cambria Math" panose="02040503050406030204" pitchFamily="18" charset="0"/>
                          </a:rPr>
                          <m:t>6</m:t>
                        </m:r>
                      </m:sub>
                    </m:sSub>
                  </m:oMath>
                </a14:m>
                <a:r>
                  <a:rPr lang="en-US" altLang="zh-CN" dirty="0">
                    <a:ea typeface="Cambria Math" panose="02040503050406030204" pitchFamily="18" charset="0"/>
                  </a:rPr>
                  <a:t> </a:t>
                </a:r>
                <a:r>
                  <a:rPr lang="zh-CN" altLang="en-US" dirty="0"/>
                  <a:t>变换为松弛型：</a:t>
                </a:r>
                <a:endParaRPr lang="en-US" altLang="zh-CN" dirty="0"/>
              </a:p>
              <a:p>
                <a:pPr marL="457200" lvl="1" indent="0">
                  <a:lnSpc>
                    <a:spcPts val="3500"/>
                  </a:lnSpc>
                  <a:buNone/>
                </a:pPr>
                <a:r>
                  <a:rPr lang="en-US" altLang="zh-CN" dirty="0"/>
                  <a:t>             </a:t>
                </a:r>
                <a14:m>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𝒙</m:t>
                        </m:r>
                      </m:e>
                      <m:sub>
                        <m:r>
                          <a:rPr lang="en-US" altLang="zh-CN" b="1" i="1" smtClean="0">
                            <a:solidFill>
                              <a:srgbClr val="FF0000"/>
                            </a:solidFill>
                            <a:latin typeface="Cambria Math" panose="02040503050406030204" pitchFamily="18" charset="0"/>
                          </a:rPr>
                          <m:t>𝟒</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𝟑𝟎</m:t>
                    </m:r>
                    <m:r>
                      <a:rPr lang="en-US" altLang="zh-CN" b="1"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𝟐</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𝟑</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𝟑</m:t>
                        </m:r>
                      </m:sub>
                    </m:sSub>
                  </m:oMath>
                </a14:m>
                <a:endParaRPr lang="en-US" altLang="zh-CN" dirty="0"/>
              </a:p>
              <a:p>
                <a:pPr marL="457200" lvl="1" indent="0">
                  <a:lnSpc>
                    <a:spcPts val="3500"/>
                  </a:lnSpc>
                  <a:buNone/>
                </a:pPr>
                <a:r>
                  <a:rPr lang="en-US" altLang="zh-CN" dirty="0"/>
                  <a:t>             </a:t>
                </a:r>
                <a14:m>
                  <m:oMath xmlns:m="http://schemas.openxmlformats.org/officeDocument/2006/math">
                    <m:sSub>
                      <m:sSubPr>
                        <m:ctrlPr>
                          <a:rPr lang="en-US" altLang="zh-CN" i="1">
                            <a:latin typeface="Cambria Math" panose="02040503050406030204" pitchFamily="18" charset="0"/>
                          </a:rPr>
                        </m:ctrlPr>
                      </m:sSubPr>
                      <m:e>
                        <m:sSub>
                          <m:sSubPr>
                            <m:ctrlPr>
                              <a:rPr lang="en-US" altLang="zh-CN"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𝒙</m:t>
                            </m:r>
                          </m:e>
                          <m:sub>
                            <m:r>
                              <a:rPr lang="en-US" altLang="zh-CN" b="1" i="1" smtClean="0">
                                <a:solidFill>
                                  <a:srgbClr val="FF0000"/>
                                </a:solidFill>
                                <a:latin typeface="Cambria Math" panose="02040503050406030204" pitchFamily="18" charset="0"/>
                              </a:rPr>
                              <m:t>𝟓</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𝟐𝟒</m:t>
                        </m:r>
                        <m:r>
                          <a:rPr lang="en-US" altLang="zh-CN" b="1" i="1" smtClean="0">
                            <a:latin typeface="Cambria Math" panose="02040503050406030204" pitchFamily="18" charset="0"/>
                          </a:rPr>
                          <m:t>−</m:t>
                        </m:r>
                        <m:r>
                          <a:rPr lang="en-US" altLang="zh-CN" b="1" i="1" smtClean="0">
                            <a:latin typeface="Cambria Math" panose="02040503050406030204" pitchFamily="18" charset="0"/>
                          </a:rPr>
                          <m:t>𝟐</m:t>
                        </m:r>
                        <m:r>
                          <a:rPr lang="en-US" altLang="zh-CN" i="1">
                            <a:latin typeface="Cambria Math" panose="02040503050406030204" pitchFamily="18" charset="0"/>
                          </a:rPr>
                          <m:t>𝒙</m:t>
                        </m:r>
                      </m:e>
                      <m:sub>
                        <m:r>
                          <a:rPr lang="en-US" altLang="zh-CN" i="1">
                            <a:latin typeface="Cambria Math" panose="02040503050406030204" pitchFamily="18" charset="0"/>
                          </a:rPr>
                          <m:t>𝟏</m:t>
                        </m:r>
                      </m:sub>
                    </m:sSub>
                    <m:r>
                      <a:rPr lang="en-US" altLang="zh-CN" i="1">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𝟐</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𝟐</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𝟓</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𝟑</m:t>
                        </m:r>
                      </m:sub>
                    </m:sSub>
                  </m:oMath>
                </a14:m>
                <a:endParaRPr lang="en-US" altLang="zh-CN" dirty="0"/>
              </a:p>
              <a:p>
                <a:pPr marL="457200" lvl="1" indent="0">
                  <a:lnSpc>
                    <a:spcPts val="3500"/>
                  </a:lnSpc>
                  <a:buNone/>
                </a:pPr>
                <a:r>
                  <a:rPr lang="en-US" altLang="zh-CN" dirty="0"/>
                  <a:t>             </a:t>
                </a:r>
                <a14:m>
                  <m:oMath xmlns:m="http://schemas.openxmlformats.org/officeDocument/2006/math">
                    <m:sSub>
                      <m:sSubPr>
                        <m:ctrlPr>
                          <a:rPr lang="en-US" altLang="zh-CN" i="1">
                            <a:latin typeface="Cambria Math" panose="02040503050406030204" pitchFamily="18" charset="0"/>
                          </a:rPr>
                        </m:ctrlPr>
                      </m:sSubPr>
                      <m:e>
                        <m:sSub>
                          <m:sSubPr>
                            <m:ctrlPr>
                              <a:rPr lang="en-US" altLang="zh-CN"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𝒙</m:t>
                            </m:r>
                          </m:e>
                          <m:sub>
                            <m:r>
                              <a:rPr lang="en-US" altLang="zh-CN" b="1" i="1" smtClean="0">
                                <a:solidFill>
                                  <a:srgbClr val="FF0000"/>
                                </a:solidFill>
                                <a:latin typeface="Cambria Math" panose="02040503050406030204" pitchFamily="18" charset="0"/>
                              </a:rPr>
                              <m:t>𝟔</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𝟑𝟔</m:t>
                        </m:r>
                        <m:r>
                          <a:rPr lang="en-US" altLang="zh-CN"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𝟒</m:t>
                        </m:r>
                        <m:r>
                          <a:rPr lang="en-US" altLang="zh-CN" i="1" smtClean="0">
                            <a:latin typeface="Cambria Math" panose="02040503050406030204" pitchFamily="18" charset="0"/>
                          </a:rPr>
                          <m:t>𝒙</m:t>
                        </m:r>
                      </m:e>
                      <m:sub>
                        <m:r>
                          <a:rPr lang="en-US" altLang="zh-CN" i="1">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𝟐</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𝟐</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𝟑</m:t>
                        </m:r>
                      </m:sub>
                    </m:sSub>
                  </m:oMath>
                </a14:m>
                <a:endParaRPr lang="en-US" altLang="zh-CN" dirty="0">
                  <a:ea typeface="Cambria Math" panose="02040503050406030204" pitchFamily="18" charset="0"/>
                </a:endParaRPr>
              </a:p>
              <a:p>
                <a:pPr marL="457200" lvl="1" indent="0">
                  <a:lnSpc>
                    <a:spcPts val="3500"/>
                  </a:lnSpc>
                  <a:buNone/>
                </a:pP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𝟏</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𝟐</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𝟑</m:t>
                        </m:r>
                      </m:sub>
                    </m:sSub>
                    <m:r>
                      <a:rPr lang="en-US" altLang="zh-CN" b="1" i="1" smtClean="0">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𝒙</m:t>
                        </m:r>
                      </m:e>
                      <m:sub>
                        <m:r>
                          <a:rPr lang="en-US" altLang="zh-CN" i="1">
                            <a:solidFill>
                              <a:srgbClr val="FF0000"/>
                            </a:solidFill>
                            <a:latin typeface="Cambria Math" panose="02040503050406030204" pitchFamily="18" charset="0"/>
                          </a:rPr>
                          <m:t>4</m:t>
                        </m:r>
                      </m:sub>
                    </m:sSub>
                    <m:r>
                      <a:rPr lang="en-US" altLang="zh-CN" i="1">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𝒙</m:t>
                        </m:r>
                      </m:e>
                      <m:sub>
                        <m:r>
                          <a:rPr lang="en-US" altLang="zh-CN" i="1">
                            <a:solidFill>
                              <a:srgbClr val="FF0000"/>
                            </a:solidFill>
                            <a:latin typeface="Cambria Math" panose="02040503050406030204" pitchFamily="18" charset="0"/>
                          </a:rPr>
                          <m:t>5</m:t>
                        </m:r>
                      </m:sub>
                    </m:sSub>
                    <m:r>
                      <a:rPr lang="en-US" altLang="zh-CN" i="1">
                        <a:solidFill>
                          <a:srgbClr val="FF0000"/>
                        </a:solidFill>
                        <a:latin typeface="Cambria Math" panose="02040503050406030204" pitchFamily="18" charset="0"/>
                        <a:ea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𝒙</m:t>
                        </m:r>
                      </m:e>
                      <m:sub>
                        <m:r>
                          <a:rPr lang="en-US" altLang="zh-CN" i="1">
                            <a:solidFill>
                              <a:srgbClr val="FF0000"/>
                            </a:solidFill>
                            <a:latin typeface="Cambria Math" panose="02040503050406030204" pitchFamily="18" charset="0"/>
                          </a:rPr>
                          <m:t>6</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𝟎</m:t>
                    </m:r>
                  </m:oMath>
                </a14:m>
                <a:r>
                  <a:rPr lang="en-US" altLang="zh-CN" dirty="0">
                    <a:ea typeface="Cambria Math" panose="02040503050406030204" pitchFamily="18" charset="0"/>
                  </a:rPr>
                  <a:t>    </a:t>
                </a:r>
              </a:p>
              <a:p>
                <a:pPr marL="457200" lvl="1" indent="0">
                  <a:lnSpc>
                    <a:spcPts val="3100"/>
                  </a:lnSpc>
                  <a:buNone/>
                </a:pPr>
                <a:endParaRPr lang="zh-CN" altLang="en-US" dirty="0"/>
              </a:p>
              <a:p>
                <a:pPr marL="457200" lvl="1" indent="0">
                  <a:buNone/>
                </a:pPr>
                <a:endParaRPr lang="zh-CN" altLang="en-US" dirty="0"/>
              </a:p>
              <a:p>
                <a:pPr marL="457200" lvl="1" indent="0">
                  <a:buNone/>
                </a:pPr>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a:blip r:embed="rId2"/>
                <a:stretch>
                  <a:fillRect t="-608"/>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pPr algn="ctr"/>
            <a:r>
              <a:rPr lang="zh-CN" altLang="en-US" dirty="0"/>
              <a:t> 单纯形算法</a:t>
            </a:r>
          </a:p>
        </p:txBody>
      </p:sp>
    </p:spTree>
    <p:extLst>
      <p:ext uri="{BB962C8B-B14F-4D97-AF65-F5344CB8AC3E}">
        <p14:creationId xmlns:p14="http://schemas.microsoft.com/office/powerpoint/2010/main" val="21325544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0" y="1265858"/>
                <a:ext cx="9132026" cy="2984170"/>
              </a:xfrm>
            </p:spPr>
            <p:txBody>
              <a:bodyPr>
                <a:normAutofit/>
              </a:bodyPr>
              <a:lstStyle/>
              <a:p>
                <a:pPr marL="457200" lvl="1" indent="0">
                  <a:lnSpc>
                    <a:spcPts val="3500"/>
                  </a:lnSpc>
                  <a:buNone/>
                </a:pPr>
                <a:r>
                  <a:rPr lang="zh-CN" altLang="en-US" dirty="0"/>
                  <a:t>最大化：</a:t>
                </a:r>
                <a14:m>
                  <m:oMath xmlns:m="http://schemas.openxmlformats.org/officeDocument/2006/math">
                    <m:r>
                      <a:rPr lang="en-US" altLang="zh-CN" b="1" i="0" smtClean="0">
                        <a:solidFill>
                          <a:srgbClr val="FF0000"/>
                        </a:solidFill>
                        <a:latin typeface="Cambria Math" panose="02040503050406030204" pitchFamily="18" charset="0"/>
                      </a:rPr>
                      <m:t>     </m:t>
                    </m:r>
                    <m:r>
                      <a:rPr lang="en-US" altLang="zh-CN" b="1" i="0" smtClean="0">
                        <a:solidFill>
                          <a:srgbClr val="FF0000"/>
                        </a:solidFill>
                        <a:latin typeface="Cambria Math" panose="02040503050406030204" pitchFamily="18" charset="0"/>
                      </a:rPr>
                      <m:t>𝐳</m:t>
                    </m:r>
                    <m:r>
                      <a:rPr lang="en-US" altLang="zh-CN" b="1" i="0" smtClean="0">
                        <a:latin typeface="Cambria Math" panose="02040503050406030204" pitchFamily="18" charset="0"/>
                      </a:rPr>
                      <m:t>=</m:t>
                    </m:r>
                    <m:r>
                      <a:rPr lang="en-US" altLang="zh-CN" i="1">
                        <a:latin typeface="Cambria Math" panose="02040503050406030204" pitchFamily="18" charset="0"/>
                      </a:rPr>
                      <m:t>3</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𝟏</m:t>
                        </m:r>
                      </m:sub>
                    </m:sSub>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𝟐</m:t>
                        </m:r>
                      </m:sub>
                    </m:sSub>
                    <m:r>
                      <a:rPr lang="en-US" altLang="zh-CN" i="1">
                        <a:latin typeface="Cambria Math" panose="02040503050406030204" pitchFamily="18" charset="0"/>
                      </a:rPr>
                      <m:t>+</m:t>
                    </m:r>
                    <m:r>
                      <a:rPr lang="en-US" altLang="zh-CN" i="1" smtClean="0">
                        <a:latin typeface="Cambria Math" panose="02040503050406030204" pitchFamily="18" charset="0"/>
                      </a:rPr>
                      <m:t>2</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𝟑</m:t>
                        </m:r>
                      </m:sub>
                    </m:sSub>
                  </m:oMath>
                </a14:m>
                <a:r>
                  <a:rPr lang="en-US" altLang="zh-CN" dirty="0">
                    <a:ea typeface="Cambria Math" panose="02040503050406030204" pitchFamily="18" charset="0"/>
                  </a:rPr>
                  <a:t>    </a:t>
                </a:r>
                <a:r>
                  <a:rPr lang="zh-CN" altLang="en-US" dirty="0"/>
                  <a:t>目标函数</a:t>
                </a:r>
                <a:endParaRPr lang="en-US" altLang="zh-CN" dirty="0"/>
              </a:p>
              <a:p>
                <a:pPr marL="457200" lvl="1" indent="0">
                  <a:lnSpc>
                    <a:spcPts val="3500"/>
                  </a:lnSpc>
                  <a:buNone/>
                </a:pPr>
                <a:r>
                  <a:rPr lang="zh-CN" altLang="en-US" dirty="0"/>
                  <a:t>满足约束：</a:t>
                </a:r>
                <a:endParaRPr lang="en-US" altLang="zh-CN" dirty="0"/>
              </a:p>
              <a:p>
                <a:pPr marL="457200" lvl="1" indent="0">
                  <a:lnSpc>
                    <a:spcPts val="3500"/>
                  </a:lnSpc>
                  <a:buNone/>
                </a:pPr>
                <a:r>
                  <a:rPr lang="en-US" altLang="zh-CN" dirty="0">
                    <a:solidFill>
                      <a:srgbClr val="FF0000"/>
                    </a:solidFill>
                  </a:rPr>
                  <a:t>           </a:t>
                </a:r>
                <a14:m>
                  <m:oMath xmlns:m="http://schemas.openxmlformats.org/officeDocument/2006/math">
                    <m:sSub>
                      <m:sSubPr>
                        <m:ctrlPr>
                          <a:rPr lang="en-US" altLang="zh-CN" sz="2000" i="1" smtClean="0">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𝒙</m:t>
                        </m:r>
                      </m:e>
                      <m:sub>
                        <m:r>
                          <a:rPr lang="en-US" altLang="zh-CN" sz="2000" i="1">
                            <a:solidFill>
                              <a:srgbClr val="FF0000"/>
                            </a:solidFill>
                            <a:latin typeface="Cambria Math" panose="02040503050406030204" pitchFamily="18" charset="0"/>
                          </a:rPr>
                          <m:t>𝟒</m:t>
                        </m:r>
                      </m:sub>
                    </m:sSub>
                    <m:r>
                      <a:rPr lang="en-US" altLang="zh-CN" sz="2000" i="1">
                        <a:latin typeface="Cambria Math" panose="02040503050406030204" pitchFamily="18" charset="0"/>
                      </a:rPr>
                      <m:t>=</m:t>
                    </m:r>
                    <m:r>
                      <a:rPr lang="en-US" altLang="zh-CN" sz="2000" i="1">
                        <a:latin typeface="Cambria Math" panose="02040503050406030204" pitchFamily="18" charset="0"/>
                      </a:rPr>
                      <m:t>𝟑𝟎</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𝒙</m:t>
                        </m:r>
                      </m:e>
                      <m:sub>
                        <m:r>
                          <a:rPr lang="en-US" altLang="zh-CN" sz="2000" i="1">
                            <a:latin typeface="Cambria Math" panose="02040503050406030204" pitchFamily="18" charset="0"/>
                          </a:rPr>
                          <m:t>𝟏</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𝒙</m:t>
                        </m:r>
                      </m:e>
                      <m:sub>
                        <m:r>
                          <a:rPr lang="en-US" altLang="zh-CN" sz="2000" i="1">
                            <a:latin typeface="Cambria Math" panose="02040503050406030204" pitchFamily="18" charset="0"/>
                          </a:rPr>
                          <m:t>𝟐</m:t>
                        </m:r>
                      </m:sub>
                    </m:sSub>
                    <m:r>
                      <a:rPr lang="en-US" altLang="zh-CN" sz="2000" i="1">
                        <a:latin typeface="Cambria Math" panose="02040503050406030204" pitchFamily="18" charset="0"/>
                      </a:rPr>
                      <m:t>−</m:t>
                    </m:r>
                    <m:r>
                      <a:rPr lang="en-US" altLang="zh-CN" sz="2000" i="1">
                        <a:latin typeface="Cambria Math" panose="02040503050406030204" pitchFamily="18" charset="0"/>
                      </a:rPr>
                      <m:t>𝟑</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𝒙</m:t>
                        </m:r>
                      </m:e>
                      <m:sub>
                        <m:r>
                          <a:rPr lang="en-US" altLang="zh-CN" sz="2000" i="1">
                            <a:latin typeface="Cambria Math" panose="02040503050406030204" pitchFamily="18" charset="0"/>
                          </a:rPr>
                          <m:t>𝟑</m:t>
                        </m:r>
                      </m:sub>
                    </m:sSub>
                  </m:oMath>
                </a14:m>
                <a:endParaRPr lang="en-US" altLang="zh-CN" sz="2000" dirty="0"/>
              </a:p>
              <a:p>
                <a:pPr marL="457200" lvl="1" indent="0">
                  <a:lnSpc>
                    <a:spcPts val="3500"/>
                  </a:lnSpc>
                  <a:buNone/>
                </a:pPr>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sSub>
                          <m:sSubPr>
                            <m:ctrlPr>
                              <a:rPr lang="en-US" altLang="zh-CN" sz="2000" i="1" smtClean="0">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𝒙</m:t>
                            </m:r>
                          </m:e>
                          <m:sub>
                            <m:r>
                              <a:rPr lang="en-US" altLang="zh-CN" sz="2000" i="1">
                                <a:solidFill>
                                  <a:srgbClr val="FF0000"/>
                                </a:solidFill>
                                <a:latin typeface="Cambria Math" panose="02040503050406030204" pitchFamily="18" charset="0"/>
                              </a:rPr>
                              <m:t>𝟓</m:t>
                            </m:r>
                          </m:sub>
                        </m:sSub>
                        <m:r>
                          <a:rPr lang="en-US" altLang="zh-CN" sz="2000" i="1">
                            <a:latin typeface="Cambria Math" panose="02040503050406030204" pitchFamily="18" charset="0"/>
                          </a:rPr>
                          <m:t>=</m:t>
                        </m:r>
                        <m:r>
                          <a:rPr lang="en-US" altLang="zh-CN" sz="2000" i="1">
                            <a:latin typeface="Cambria Math" panose="02040503050406030204" pitchFamily="18" charset="0"/>
                          </a:rPr>
                          <m:t>𝟐𝟒</m:t>
                        </m:r>
                        <m:r>
                          <a:rPr lang="en-US" altLang="zh-CN" sz="2000" i="1">
                            <a:latin typeface="Cambria Math" panose="02040503050406030204" pitchFamily="18" charset="0"/>
                          </a:rPr>
                          <m:t>−</m:t>
                        </m:r>
                        <m:r>
                          <a:rPr lang="en-US" altLang="zh-CN" sz="2000" i="1">
                            <a:latin typeface="Cambria Math" panose="02040503050406030204" pitchFamily="18" charset="0"/>
                          </a:rPr>
                          <m:t>𝟐</m:t>
                        </m:r>
                        <m:r>
                          <a:rPr lang="en-US" altLang="zh-CN" sz="2000" i="1">
                            <a:latin typeface="Cambria Math" panose="02040503050406030204" pitchFamily="18" charset="0"/>
                          </a:rPr>
                          <m:t>𝒙</m:t>
                        </m:r>
                      </m:e>
                      <m:sub>
                        <m:r>
                          <a:rPr lang="en-US" altLang="zh-CN" sz="2000" i="1">
                            <a:latin typeface="Cambria Math" panose="02040503050406030204" pitchFamily="18" charset="0"/>
                          </a:rPr>
                          <m:t>𝟏</m:t>
                        </m:r>
                      </m:sub>
                    </m:sSub>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𝟐</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𝒙</m:t>
                        </m:r>
                      </m:e>
                      <m:sub>
                        <m:r>
                          <a:rPr lang="en-US" altLang="zh-CN" sz="2000" i="1">
                            <a:latin typeface="Cambria Math" panose="02040503050406030204" pitchFamily="18" charset="0"/>
                          </a:rPr>
                          <m:t>𝟐</m:t>
                        </m:r>
                      </m:sub>
                    </m:sSub>
                    <m:r>
                      <a:rPr lang="en-US" altLang="zh-CN" sz="2000" i="1">
                        <a:latin typeface="Cambria Math" panose="02040503050406030204" pitchFamily="18" charset="0"/>
                      </a:rPr>
                      <m:t>−</m:t>
                    </m:r>
                    <m:r>
                      <a:rPr lang="en-US" altLang="zh-CN" sz="2000" i="1">
                        <a:latin typeface="Cambria Math" panose="02040503050406030204" pitchFamily="18" charset="0"/>
                      </a:rPr>
                      <m:t>𝟓</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𝒙</m:t>
                        </m:r>
                      </m:e>
                      <m:sub>
                        <m:r>
                          <a:rPr lang="en-US" altLang="zh-CN" sz="2000" i="1">
                            <a:latin typeface="Cambria Math" panose="02040503050406030204" pitchFamily="18" charset="0"/>
                          </a:rPr>
                          <m:t>𝟑</m:t>
                        </m:r>
                      </m:sub>
                    </m:sSub>
                  </m:oMath>
                </a14:m>
                <a:endParaRPr lang="en-US" altLang="zh-CN" sz="2000" dirty="0"/>
              </a:p>
              <a:p>
                <a:pPr marL="457200" lvl="1" indent="0">
                  <a:lnSpc>
                    <a:spcPts val="3500"/>
                  </a:lnSpc>
                  <a:buNone/>
                </a:pPr>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sSub>
                          <m:sSubPr>
                            <m:ctrlPr>
                              <a:rPr lang="en-US" altLang="zh-CN" sz="2000" i="1" smtClean="0">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𝒙</m:t>
                            </m:r>
                          </m:e>
                          <m:sub>
                            <m:r>
                              <a:rPr lang="en-US" altLang="zh-CN" sz="2000" i="1">
                                <a:solidFill>
                                  <a:srgbClr val="FF0000"/>
                                </a:solidFill>
                                <a:latin typeface="Cambria Math" panose="02040503050406030204" pitchFamily="18" charset="0"/>
                              </a:rPr>
                              <m:t>𝟔</m:t>
                            </m:r>
                          </m:sub>
                        </m:sSub>
                        <m:r>
                          <a:rPr lang="en-US" altLang="zh-CN" sz="2000" i="1">
                            <a:latin typeface="Cambria Math" panose="02040503050406030204" pitchFamily="18" charset="0"/>
                          </a:rPr>
                          <m:t>=</m:t>
                        </m:r>
                        <m:r>
                          <a:rPr lang="en-US" altLang="zh-CN" sz="2000" i="1">
                            <a:latin typeface="Cambria Math" panose="02040503050406030204" pitchFamily="18" charset="0"/>
                          </a:rPr>
                          <m:t>𝟑𝟔</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𝟒</m:t>
                        </m:r>
                        <m:r>
                          <a:rPr lang="en-US" altLang="zh-CN" sz="2000" i="1">
                            <a:latin typeface="Cambria Math" panose="02040503050406030204" pitchFamily="18" charset="0"/>
                          </a:rPr>
                          <m:t>𝒙</m:t>
                        </m:r>
                      </m:e>
                      <m:sub>
                        <m:r>
                          <a:rPr lang="en-US" altLang="zh-CN" sz="2000" i="1">
                            <a:latin typeface="Cambria Math" panose="02040503050406030204" pitchFamily="18" charset="0"/>
                          </a:rPr>
                          <m:t>𝟏</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𝒙</m:t>
                        </m:r>
                      </m:e>
                      <m:sub>
                        <m:r>
                          <a:rPr lang="en-US" altLang="zh-CN" sz="2000" i="1">
                            <a:latin typeface="Cambria Math" panose="02040503050406030204" pitchFamily="18" charset="0"/>
                          </a:rPr>
                          <m:t>𝟐</m:t>
                        </m:r>
                      </m:sub>
                    </m:sSub>
                    <m:r>
                      <a:rPr lang="en-US" altLang="zh-CN" sz="2000" i="1">
                        <a:latin typeface="Cambria Math" panose="02040503050406030204" pitchFamily="18" charset="0"/>
                      </a:rPr>
                      <m:t>−</m:t>
                    </m:r>
                    <m:r>
                      <a:rPr lang="en-US" altLang="zh-CN" sz="2000" i="1">
                        <a:latin typeface="Cambria Math" panose="02040503050406030204" pitchFamily="18" charset="0"/>
                      </a:rPr>
                      <m:t>𝟐</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𝒙</m:t>
                        </m:r>
                      </m:e>
                      <m:sub>
                        <m:r>
                          <a:rPr lang="en-US" altLang="zh-CN" sz="2000" i="1">
                            <a:latin typeface="Cambria Math" panose="02040503050406030204" pitchFamily="18" charset="0"/>
                          </a:rPr>
                          <m:t>𝟑</m:t>
                        </m:r>
                      </m:sub>
                    </m:sSub>
                  </m:oMath>
                </a14:m>
                <a:endParaRPr lang="en-US" altLang="zh-CN" sz="2000" dirty="0">
                  <a:ea typeface="Cambria Math" panose="02040503050406030204" pitchFamily="18" charset="0"/>
                </a:endParaRPr>
              </a:p>
              <a:p>
                <a:pPr marL="457200" lvl="1" indent="0">
                  <a:lnSpc>
                    <a:spcPts val="3500"/>
                  </a:lnSpc>
                  <a:buNone/>
                </a:pP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𝟏</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𝟐</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𝟑</m:t>
                        </m:r>
                      </m:sub>
                    </m:sSub>
                    <m:r>
                      <a:rPr lang="en-US" altLang="zh-CN" b="1" i="1" smtClean="0">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𝒙</m:t>
                        </m:r>
                      </m:e>
                      <m:sub>
                        <m:r>
                          <a:rPr lang="en-US" altLang="zh-CN" i="1">
                            <a:solidFill>
                              <a:srgbClr val="FF0000"/>
                            </a:solidFill>
                            <a:latin typeface="Cambria Math" panose="02040503050406030204" pitchFamily="18" charset="0"/>
                          </a:rPr>
                          <m:t>4</m:t>
                        </m:r>
                      </m:sub>
                    </m:sSub>
                    <m:r>
                      <a:rPr lang="en-US" altLang="zh-CN" i="1">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𝒙</m:t>
                        </m:r>
                      </m:e>
                      <m:sub>
                        <m:r>
                          <a:rPr lang="en-US" altLang="zh-CN" i="1">
                            <a:solidFill>
                              <a:srgbClr val="FF0000"/>
                            </a:solidFill>
                            <a:latin typeface="Cambria Math" panose="02040503050406030204" pitchFamily="18" charset="0"/>
                          </a:rPr>
                          <m:t>5</m:t>
                        </m:r>
                      </m:sub>
                    </m:sSub>
                    <m:r>
                      <a:rPr lang="en-US" altLang="zh-CN" i="1">
                        <a:solidFill>
                          <a:srgbClr val="FF0000"/>
                        </a:solidFill>
                        <a:latin typeface="Cambria Math" panose="02040503050406030204" pitchFamily="18" charset="0"/>
                        <a:ea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𝒙</m:t>
                        </m:r>
                      </m:e>
                      <m:sub>
                        <m:r>
                          <a:rPr lang="en-US" altLang="zh-CN" i="1">
                            <a:solidFill>
                              <a:srgbClr val="FF0000"/>
                            </a:solidFill>
                            <a:latin typeface="Cambria Math" panose="02040503050406030204" pitchFamily="18" charset="0"/>
                          </a:rPr>
                          <m:t>6</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𝟎</m:t>
                    </m:r>
                  </m:oMath>
                </a14:m>
                <a:r>
                  <a:rPr lang="en-US" altLang="zh-CN" dirty="0">
                    <a:ea typeface="Cambria Math" panose="02040503050406030204" pitchFamily="18" charset="0"/>
                  </a:rPr>
                  <a:t>    </a:t>
                </a:r>
              </a:p>
              <a:p>
                <a:pPr marL="457200" lvl="1" indent="0">
                  <a:lnSpc>
                    <a:spcPts val="3100"/>
                  </a:lnSpc>
                  <a:buNone/>
                </a:pPr>
                <a:endParaRPr lang="zh-CN" altLang="en-US" dirty="0"/>
              </a:p>
              <a:p>
                <a:pPr marL="457200" lvl="1" indent="0">
                  <a:buNone/>
                </a:pPr>
                <a:endParaRPr lang="zh-CN" altLang="en-US" dirty="0"/>
              </a:p>
              <a:p>
                <a:pPr marL="457200" lvl="1" indent="0">
                  <a:buNone/>
                </a:pPr>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0" y="1265858"/>
                <a:ext cx="9132026" cy="2984170"/>
              </a:xfrm>
              <a:blipFill>
                <a:blip r:embed="rId2"/>
                <a:stretch>
                  <a:fillRect t="-1022"/>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pPr algn="ctr"/>
            <a:r>
              <a:rPr lang="zh-CN" altLang="en-US" dirty="0"/>
              <a:t> 单纯形算法</a:t>
            </a:r>
          </a:p>
        </p:txBody>
      </p:sp>
      <p:sp>
        <p:nvSpPr>
          <p:cNvPr id="4" name="右大括号 3"/>
          <p:cNvSpPr/>
          <p:nvPr/>
        </p:nvSpPr>
        <p:spPr>
          <a:xfrm>
            <a:off x="5434885" y="2411929"/>
            <a:ext cx="417660" cy="978795"/>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p:cNvSpPr txBox="1"/>
              <p:nvPr/>
            </p:nvSpPr>
            <p:spPr>
              <a:xfrm>
                <a:off x="6127125" y="2085718"/>
                <a:ext cx="2910624" cy="1631216"/>
              </a:xfrm>
              <a:prstGeom prst="rect">
                <a:avLst/>
              </a:prstGeom>
              <a:noFill/>
            </p:spPr>
            <p:txBody>
              <a:bodyPr wrap="square" rtlCol="0">
                <a:spAutoFit/>
              </a:bodyPr>
              <a:lstStyle/>
              <a:p>
                <a:r>
                  <a:rPr lang="zh-CN" altLang="en-US" sz="2000" b="1" dirty="0"/>
                  <a:t>每个等式右边有相同的变量集合，并且这些变量是目标函数中仅有的变量，称：</a:t>
                </a:r>
                <a:r>
                  <a:rPr lang="zh-CN" altLang="en-US" sz="2000" b="1" dirty="0">
                    <a:solidFill>
                      <a:srgbClr val="0000CC"/>
                    </a:solidFill>
                  </a:rPr>
                  <a:t>等式右边</a:t>
                </a:r>
                <a14:m>
                  <m:oMath xmlns:m="http://schemas.openxmlformats.org/officeDocument/2006/math">
                    <m:r>
                      <a:rPr lang="zh-CN" altLang="en-US" sz="2000" b="1" i="1">
                        <a:solidFill>
                          <a:srgbClr val="0000CC"/>
                        </a:solidFill>
                        <a:latin typeface="Cambria Math" panose="02040503050406030204" pitchFamily="18" charset="0"/>
                      </a:rPr>
                      <m:t>的</m:t>
                    </m:r>
                    <m:sSub>
                      <m:sSubPr>
                        <m:ctrlPr>
                          <a:rPr lang="en-US" altLang="zh-CN" sz="2000" b="1" i="1">
                            <a:solidFill>
                              <a:srgbClr val="0000CC"/>
                            </a:solidFill>
                            <a:latin typeface="Cambria Math" panose="02040503050406030204" pitchFamily="18" charset="0"/>
                          </a:rPr>
                        </m:ctrlPr>
                      </m:sSubPr>
                      <m:e>
                        <m:r>
                          <a:rPr lang="en-US" altLang="zh-CN" sz="2000" b="1" i="1">
                            <a:solidFill>
                              <a:srgbClr val="0000CC"/>
                            </a:solidFill>
                            <a:latin typeface="Cambria Math" panose="02040503050406030204" pitchFamily="18" charset="0"/>
                          </a:rPr>
                          <m:t>𝒙</m:t>
                        </m:r>
                      </m:e>
                      <m:sub>
                        <m:r>
                          <a:rPr lang="en-US" altLang="zh-CN" sz="2000" b="1" i="1">
                            <a:solidFill>
                              <a:srgbClr val="0000CC"/>
                            </a:solidFill>
                            <a:latin typeface="Cambria Math" panose="02040503050406030204" pitchFamily="18" charset="0"/>
                          </a:rPr>
                          <m:t>𝟏</m:t>
                        </m:r>
                      </m:sub>
                    </m:sSub>
                    <m:r>
                      <a:rPr lang="en-US" altLang="zh-CN" sz="2000" b="1" i="1">
                        <a:solidFill>
                          <a:srgbClr val="0000CC"/>
                        </a:solidFill>
                        <a:latin typeface="Cambria Math" panose="02040503050406030204" pitchFamily="18" charset="0"/>
                      </a:rPr>
                      <m:t>,</m:t>
                    </m:r>
                    <m:sSub>
                      <m:sSubPr>
                        <m:ctrlPr>
                          <a:rPr lang="en-US" altLang="zh-CN" sz="2000" b="1" i="1">
                            <a:solidFill>
                              <a:srgbClr val="0000CC"/>
                            </a:solidFill>
                            <a:latin typeface="Cambria Math" panose="02040503050406030204" pitchFamily="18" charset="0"/>
                          </a:rPr>
                        </m:ctrlPr>
                      </m:sSubPr>
                      <m:e>
                        <m:r>
                          <a:rPr lang="en-US" altLang="zh-CN" sz="2000" b="1" i="1">
                            <a:solidFill>
                              <a:srgbClr val="0000CC"/>
                            </a:solidFill>
                            <a:latin typeface="Cambria Math" panose="02040503050406030204" pitchFamily="18" charset="0"/>
                          </a:rPr>
                          <m:t>𝒙</m:t>
                        </m:r>
                      </m:e>
                      <m:sub>
                        <m:r>
                          <a:rPr lang="en-US" altLang="zh-CN" sz="2000" b="1" i="1">
                            <a:solidFill>
                              <a:srgbClr val="0000CC"/>
                            </a:solidFill>
                            <a:latin typeface="Cambria Math" panose="02040503050406030204" pitchFamily="18" charset="0"/>
                          </a:rPr>
                          <m:t>𝟐</m:t>
                        </m:r>
                      </m:sub>
                    </m:sSub>
                    <m:r>
                      <a:rPr lang="en-US" altLang="zh-CN" sz="2000" b="1" i="1">
                        <a:solidFill>
                          <a:srgbClr val="0000CC"/>
                        </a:solidFill>
                        <a:latin typeface="Cambria Math" panose="02040503050406030204" pitchFamily="18" charset="0"/>
                        <a:ea typeface="Cambria Math" panose="02040503050406030204" pitchFamily="18" charset="0"/>
                      </a:rPr>
                      <m:t>,</m:t>
                    </m:r>
                    <m:sSub>
                      <m:sSubPr>
                        <m:ctrlPr>
                          <a:rPr lang="en-US" altLang="zh-CN" sz="2000" b="1" i="1">
                            <a:solidFill>
                              <a:srgbClr val="0000CC"/>
                            </a:solidFill>
                            <a:latin typeface="Cambria Math" panose="02040503050406030204" pitchFamily="18" charset="0"/>
                          </a:rPr>
                        </m:ctrlPr>
                      </m:sSubPr>
                      <m:e>
                        <m:r>
                          <a:rPr lang="en-US" altLang="zh-CN" sz="2000" b="1" i="1">
                            <a:solidFill>
                              <a:srgbClr val="0000CC"/>
                            </a:solidFill>
                            <a:latin typeface="Cambria Math" panose="02040503050406030204" pitchFamily="18" charset="0"/>
                          </a:rPr>
                          <m:t>𝒙</m:t>
                        </m:r>
                      </m:e>
                      <m:sub>
                        <m:r>
                          <a:rPr lang="en-US" altLang="zh-CN" sz="2000" b="1" i="1">
                            <a:solidFill>
                              <a:srgbClr val="0000CC"/>
                            </a:solidFill>
                            <a:latin typeface="Cambria Math" panose="02040503050406030204" pitchFamily="18" charset="0"/>
                          </a:rPr>
                          <m:t>𝟑</m:t>
                        </m:r>
                      </m:sub>
                    </m:sSub>
                  </m:oMath>
                </a14:m>
                <a:r>
                  <a:rPr lang="zh-CN" altLang="en-US" sz="2000" b="1" dirty="0">
                    <a:solidFill>
                      <a:srgbClr val="0000CC"/>
                    </a:solidFill>
                  </a:rPr>
                  <a:t>为非基本变量</a:t>
                </a:r>
              </a:p>
            </p:txBody>
          </p:sp>
        </mc:Choice>
        <mc:Fallback xmlns="">
          <p:sp>
            <p:nvSpPr>
              <p:cNvPr id="5" name="文本框 4"/>
              <p:cNvSpPr txBox="1">
                <a:spLocks noRot="1" noChangeAspect="1" noMove="1" noResize="1" noEditPoints="1" noAdjustHandles="1" noChangeArrowheads="1" noChangeShapeType="1" noTextEdit="1"/>
              </p:cNvSpPr>
              <p:nvPr/>
            </p:nvSpPr>
            <p:spPr>
              <a:xfrm>
                <a:off x="6127125" y="2085718"/>
                <a:ext cx="2910624" cy="1631216"/>
              </a:xfrm>
              <a:prstGeom prst="rect">
                <a:avLst/>
              </a:prstGeom>
              <a:blipFill rotWithShape="0">
                <a:blip r:embed="rId3"/>
                <a:stretch>
                  <a:fillRect l="-2092" t="-1866" b="-44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128788" y="2428388"/>
                <a:ext cx="1725770" cy="1015663"/>
              </a:xfrm>
              <a:prstGeom prst="rect">
                <a:avLst/>
              </a:prstGeom>
              <a:noFill/>
            </p:spPr>
            <p:txBody>
              <a:bodyPr wrap="square" rtlCol="0">
                <a:spAutoFit/>
              </a:bodyPr>
              <a:lstStyle/>
              <a:p>
                <a:r>
                  <a:rPr lang="zh-CN" altLang="en-US" sz="2000" b="1" dirty="0"/>
                  <a:t>称：</a:t>
                </a:r>
                <a:r>
                  <a:rPr lang="zh-CN" altLang="en-US" sz="2000" b="1" dirty="0">
                    <a:solidFill>
                      <a:srgbClr val="FF0000"/>
                    </a:solidFill>
                  </a:rPr>
                  <a:t>等式左边</a:t>
                </a:r>
                <a14:m>
                  <m:oMath xmlns:m="http://schemas.openxmlformats.org/officeDocument/2006/math">
                    <m:r>
                      <a:rPr lang="zh-CN" altLang="en-US" sz="2000" b="1" i="1">
                        <a:solidFill>
                          <a:srgbClr val="FF0000"/>
                        </a:solidFill>
                        <a:latin typeface="Cambria Math" panose="02040503050406030204" pitchFamily="18" charset="0"/>
                      </a:rPr>
                      <m:t>的</m:t>
                    </m:r>
                    <m:sSub>
                      <m:sSubPr>
                        <m:ctrlPr>
                          <a:rPr lang="en-US" altLang="zh-CN" sz="2000" b="1" i="1">
                            <a:solidFill>
                              <a:srgbClr val="FF0000"/>
                            </a:solidFill>
                            <a:latin typeface="Cambria Math" panose="02040503050406030204" pitchFamily="18" charset="0"/>
                          </a:rPr>
                        </m:ctrlPr>
                      </m:sSubPr>
                      <m:e>
                        <m:r>
                          <a:rPr lang="en-US" altLang="zh-CN" sz="2000" b="1" i="1">
                            <a:solidFill>
                              <a:srgbClr val="FF0000"/>
                            </a:solidFill>
                            <a:latin typeface="Cambria Math" panose="02040503050406030204" pitchFamily="18" charset="0"/>
                          </a:rPr>
                          <m:t>𝒙</m:t>
                        </m:r>
                      </m:e>
                      <m:sub>
                        <m:r>
                          <a:rPr lang="en-US" altLang="zh-CN" sz="2000" b="1" i="1">
                            <a:solidFill>
                              <a:srgbClr val="FF0000"/>
                            </a:solidFill>
                            <a:latin typeface="Cambria Math" panose="02040503050406030204" pitchFamily="18" charset="0"/>
                          </a:rPr>
                          <m:t>4</m:t>
                        </m:r>
                      </m:sub>
                    </m:sSub>
                    <m:r>
                      <a:rPr lang="en-US" altLang="zh-CN" sz="2000" b="1" i="1">
                        <a:solidFill>
                          <a:srgbClr val="FF0000"/>
                        </a:solidFill>
                        <a:latin typeface="Cambria Math" panose="02040503050406030204" pitchFamily="18" charset="0"/>
                      </a:rPr>
                      <m:t>,</m:t>
                    </m:r>
                    <m:sSub>
                      <m:sSubPr>
                        <m:ctrlPr>
                          <a:rPr lang="en-US" altLang="zh-CN" sz="2000" b="1" i="1">
                            <a:solidFill>
                              <a:srgbClr val="FF0000"/>
                            </a:solidFill>
                            <a:latin typeface="Cambria Math" panose="02040503050406030204" pitchFamily="18" charset="0"/>
                          </a:rPr>
                        </m:ctrlPr>
                      </m:sSubPr>
                      <m:e>
                        <m:r>
                          <a:rPr lang="en-US" altLang="zh-CN" sz="2000" b="1" i="1">
                            <a:solidFill>
                              <a:srgbClr val="FF0000"/>
                            </a:solidFill>
                            <a:latin typeface="Cambria Math" panose="02040503050406030204" pitchFamily="18" charset="0"/>
                          </a:rPr>
                          <m:t>𝒙</m:t>
                        </m:r>
                      </m:e>
                      <m:sub>
                        <m:r>
                          <a:rPr lang="en-US" altLang="zh-CN" sz="2000" b="1" i="1">
                            <a:solidFill>
                              <a:srgbClr val="FF0000"/>
                            </a:solidFill>
                            <a:latin typeface="Cambria Math" panose="02040503050406030204" pitchFamily="18" charset="0"/>
                          </a:rPr>
                          <m:t>5</m:t>
                        </m:r>
                      </m:sub>
                    </m:sSub>
                    <m:r>
                      <a:rPr lang="en-US" altLang="zh-CN" sz="2000" b="1" i="1">
                        <a:solidFill>
                          <a:srgbClr val="FF0000"/>
                        </a:solidFill>
                        <a:latin typeface="Cambria Math" panose="02040503050406030204" pitchFamily="18" charset="0"/>
                        <a:ea typeface="Cambria Math" panose="02040503050406030204" pitchFamily="18" charset="0"/>
                      </a:rPr>
                      <m:t>,</m:t>
                    </m:r>
                    <m:sSub>
                      <m:sSubPr>
                        <m:ctrlPr>
                          <a:rPr lang="en-US" altLang="zh-CN" sz="2000" b="1" i="1">
                            <a:solidFill>
                              <a:srgbClr val="FF0000"/>
                            </a:solidFill>
                            <a:latin typeface="Cambria Math" panose="02040503050406030204" pitchFamily="18" charset="0"/>
                          </a:rPr>
                        </m:ctrlPr>
                      </m:sSubPr>
                      <m:e>
                        <m:r>
                          <a:rPr lang="en-US" altLang="zh-CN" sz="2000" b="1" i="1">
                            <a:solidFill>
                              <a:srgbClr val="FF0000"/>
                            </a:solidFill>
                            <a:latin typeface="Cambria Math" panose="02040503050406030204" pitchFamily="18" charset="0"/>
                          </a:rPr>
                          <m:t>𝒙</m:t>
                        </m:r>
                      </m:e>
                      <m:sub>
                        <m:r>
                          <a:rPr lang="en-US" altLang="zh-CN" sz="2000" b="1" i="1">
                            <a:solidFill>
                              <a:srgbClr val="FF0000"/>
                            </a:solidFill>
                            <a:latin typeface="Cambria Math" panose="02040503050406030204" pitchFamily="18" charset="0"/>
                          </a:rPr>
                          <m:t>6</m:t>
                        </m:r>
                      </m:sub>
                    </m:sSub>
                  </m:oMath>
                </a14:m>
                <a:r>
                  <a:rPr lang="zh-CN" altLang="en-US" sz="2000" b="1" dirty="0">
                    <a:solidFill>
                      <a:srgbClr val="FF0000"/>
                    </a:solidFill>
                  </a:rPr>
                  <a:t>为基本变量</a:t>
                </a:r>
              </a:p>
            </p:txBody>
          </p:sp>
        </mc:Choice>
        <mc:Fallback xmlns="">
          <p:sp>
            <p:nvSpPr>
              <p:cNvPr id="6" name="文本框 5"/>
              <p:cNvSpPr txBox="1">
                <a:spLocks noRot="1" noChangeAspect="1" noMove="1" noResize="1" noEditPoints="1" noAdjustHandles="1" noChangeArrowheads="1" noChangeShapeType="1" noTextEdit="1"/>
              </p:cNvSpPr>
              <p:nvPr/>
            </p:nvSpPr>
            <p:spPr>
              <a:xfrm>
                <a:off x="128788" y="2428388"/>
                <a:ext cx="1725770" cy="1015663"/>
              </a:xfrm>
              <a:prstGeom prst="rect">
                <a:avLst/>
              </a:prstGeom>
              <a:blipFill rotWithShape="0">
                <a:blip r:embed="rId4"/>
                <a:stretch>
                  <a:fillRect l="-3534" t="-2994" r="-3887" b="-7784"/>
                </a:stretch>
              </a:blipFill>
            </p:spPr>
            <p:txBody>
              <a:bodyPr/>
              <a:lstStyle/>
              <a:p>
                <a:r>
                  <a:rPr lang="zh-CN" altLang="en-US">
                    <a:noFill/>
                  </a:rPr>
                  <a:t> </a:t>
                </a:r>
              </a:p>
            </p:txBody>
          </p:sp>
        </mc:Fallback>
      </mc:AlternateContent>
      <p:sp>
        <p:nvSpPr>
          <p:cNvPr id="7" name="左大括号 6"/>
          <p:cNvSpPr/>
          <p:nvPr/>
        </p:nvSpPr>
        <p:spPr>
          <a:xfrm>
            <a:off x="1854558" y="2411929"/>
            <a:ext cx="167425" cy="978795"/>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 name="文本框 7"/>
              <p:cNvSpPr txBox="1"/>
              <p:nvPr/>
            </p:nvSpPr>
            <p:spPr>
              <a:xfrm>
                <a:off x="161245" y="3967022"/>
                <a:ext cx="8876504" cy="2205732"/>
              </a:xfrm>
              <a:prstGeom prst="rect">
                <a:avLst/>
              </a:prstGeom>
              <a:noFill/>
            </p:spPr>
            <p:txBody>
              <a:bodyPr wrap="square" rtlCol="0">
                <a:spAutoFit/>
              </a:bodyPr>
              <a:lstStyle/>
              <a:p>
                <a:r>
                  <a:rPr lang="zh-CN" altLang="en-US" sz="2400" b="1" dirty="0">
                    <a:solidFill>
                      <a:srgbClr val="FF0000"/>
                    </a:solidFill>
                  </a:rPr>
                  <a:t>基本解（</a:t>
                </a:r>
                <a14:m>
                  <m:oMath xmlns:m="http://schemas.openxmlformats.org/officeDocument/2006/math">
                    <m:sSub>
                      <m:sSubPr>
                        <m:ctrlPr>
                          <a:rPr lang="en-US" altLang="zh-CN" sz="2400" i="1" smtClean="0">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𝟏</m:t>
                        </m:r>
                      </m:sub>
                    </m:sSub>
                    <m:r>
                      <a:rPr lang="en-US" altLang="zh-CN" sz="2400" i="1">
                        <a:solidFill>
                          <a:srgbClr val="FF0000"/>
                        </a:solidFill>
                        <a:latin typeface="Cambria Math" panose="02040503050406030204" pitchFamily="18" charset="0"/>
                      </a:rPr>
                      <m:t>,</m:t>
                    </m:r>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𝟐</m:t>
                        </m:r>
                      </m:sub>
                    </m:sSub>
                    <m:r>
                      <a:rPr lang="en-US" altLang="zh-CN" sz="2400" i="1">
                        <a:solidFill>
                          <a:srgbClr val="FF0000"/>
                        </a:solidFill>
                        <a:latin typeface="Cambria Math" panose="02040503050406030204" pitchFamily="18" charset="0"/>
                        <a:ea typeface="Cambria Math" panose="02040503050406030204" pitchFamily="18" charset="0"/>
                      </a:rPr>
                      <m:t>,</m:t>
                    </m:r>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𝟑</m:t>
                        </m:r>
                      </m:sub>
                    </m:sSub>
                    <m:r>
                      <a:rPr lang="en-US" altLang="zh-CN" sz="2400" b="1" i="1">
                        <a:solidFill>
                          <a:srgbClr val="FF0000"/>
                        </a:solidFill>
                        <a:latin typeface="Cambria Math" panose="02040503050406030204" pitchFamily="18" charset="0"/>
                      </a:rPr>
                      <m:t>,</m:t>
                    </m:r>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4</m:t>
                        </m:r>
                      </m:sub>
                    </m:sSub>
                    <m:r>
                      <a:rPr lang="en-US" altLang="zh-CN" sz="2400" i="1">
                        <a:solidFill>
                          <a:srgbClr val="FF0000"/>
                        </a:solidFill>
                        <a:latin typeface="Cambria Math" panose="02040503050406030204" pitchFamily="18" charset="0"/>
                      </a:rPr>
                      <m:t>,</m:t>
                    </m:r>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5</m:t>
                        </m:r>
                      </m:sub>
                    </m:sSub>
                    <m:r>
                      <a:rPr lang="en-US" altLang="zh-CN" sz="2400" i="1">
                        <a:solidFill>
                          <a:srgbClr val="FF0000"/>
                        </a:solidFill>
                        <a:latin typeface="Cambria Math" panose="02040503050406030204" pitchFamily="18" charset="0"/>
                        <a:ea typeface="Cambria Math" panose="02040503050406030204" pitchFamily="18" charset="0"/>
                      </a:rPr>
                      <m:t>,</m:t>
                    </m:r>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6</m:t>
                        </m:r>
                      </m:sub>
                    </m:sSub>
                  </m:oMath>
                </a14:m>
                <a:r>
                  <a:rPr lang="zh-CN" altLang="en-US" sz="2400" b="1" dirty="0">
                    <a:solidFill>
                      <a:srgbClr val="FF0000"/>
                    </a:solidFill>
                  </a:rPr>
                  <a:t>）：</a:t>
                </a:r>
                <a:endParaRPr lang="en-US" altLang="zh-CN" sz="2400" b="1" dirty="0">
                  <a:solidFill>
                    <a:srgbClr val="FF0000"/>
                  </a:solidFill>
                </a:endParaRPr>
              </a:p>
              <a:p>
                <a:pPr marL="360000" lvl="1" indent="-285750">
                  <a:lnSpc>
                    <a:spcPts val="3400"/>
                  </a:lnSpc>
                  <a:buFont typeface="Wingdings" panose="05000000000000000000" pitchFamily="2" charset="2"/>
                  <a:buChar char="Ø"/>
                </a:pPr>
                <a:r>
                  <a:rPr lang="zh-CN" altLang="en-US" sz="2400" b="1" dirty="0"/>
                  <a:t>把线性等式右边所有非基本变量设为</a:t>
                </a:r>
                <a:r>
                  <a:rPr lang="en-US" altLang="zh-CN" sz="2400" b="1" dirty="0"/>
                  <a:t>0</a:t>
                </a:r>
                <a:r>
                  <a:rPr lang="zh-CN" altLang="en-US" sz="2400" b="1" dirty="0"/>
                  <a:t>，然后计算等式左边基本变量的值。</a:t>
                </a:r>
                <a:endParaRPr lang="en-US" altLang="zh-CN" sz="2400" b="1" dirty="0"/>
              </a:p>
              <a:p>
                <a:pPr marL="360000" lvl="1" indent="-285750">
                  <a:lnSpc>
                    <a:spcPts val="3400"/>
                  </a:lnSpc>
                  <a:buFont typeface="Wingdings" panose="05000000000000000000" pitchFamily="2" charset="2"/>
                  <a:buChar char="Ø"/>
                </a:pPr>
                <a:r>
                  <a:rPr lang="zh-CN" altLang="en-US" sz="2400" b="1" dirty="0"/>
                  <a:t>上面例子中的基本解为：</a:t>
                </a:r>
                <a:r>
                  <a:rPr lang="en-US" altLang="zh-CN" sz="2400" b="1" dirty="0"/>
                  <a:t>(0,0,0,30,24,36)</a:t>
                </a:r>
                <a:r>
                  <a:rPr lang="zh-CN" altLang="en-US" sz="2400" b="1" dirty="0"/>
                  <a:t>，此时目标函数值</a:t>
                </a:r>
                <a:r>
                  <a:rPr lang="en-US" altLang="zh-CN" sz="2400" b="1" dirty="0"/>
                  <a:t>z=0</a:t>
                </a:r>
              </a:p>
              <a:p>
                <a:pPr marL="360000" lvl="1" indent="-285750">
                  <a:lnSpc>
                    <a:spcPts val="3400"/>
                  </a:lnSpc>
                  <a:buFont typeface="Wingdings" panose="05000000000000000000" pitchFamily="2" charset="2"/>
                  <a:buChar char="Ø"/>
                </a:pPr>
                <a:r>
                  <a:rPr lang="zh-CN" altLang="en-US" sz="2400" b="1" dirty="0"/>
                  <a:t>一个基本解是可行的，则称该基本解为基本可行解。</a:t>
                </a:r>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161245" y="3967022"/>
                <a:ext cx="8876504" cy="2205732"/>
              </a:xfrm>
              <a:prstGeom prst="rect">
                <a:avLst/>
              </a:prstGeom>
              <a:blipFill rotWithShape="0">
                <a:blip r:embed="rId5"/>
                <a:stretch>
                  <a:fillRect l="-1030" t="-3315" b="-30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240644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0" y="1208397"/>
                <a:ext cx="9002331" cy="2815756"/>
              </a:xfrm>
            </p:spPr>
            <p:txBody>
              <a:bodyPr>
                <a:normAutofit/>
              </a:bodyPr>
              <a:lstStyle/>
              <a:p>
                <a:pPr marL="457200" lvl="1" indent="0">
                  <a:lnSpc>
                    <a:spcPts val="3500"/>
                  </a:lnSpc>
                  <a:buNone/>
                </a:pPr>
                <a:r>
                  <a:rPr lang="zh-CN" altLang="en-US" dirty="0"/>
                  <a:t>最大化：</a:t>
                </a:r>
                <a14:m>
                  <m:oMath xmlns:m="http://schemas.openxmlformats.org/officeDocument/2006/math">
                    <m:r>
                      <a:rPr lang="en-US" altLang="zh-CN" b="1" i="0" smtClean="0">
                        <a:solidFill>
                          <a:srgbClr val="FF0000"/>
                        </a:solidFill>
                        <a:latin typeface="Cambria Math" panose="02040503050406030204" pitchFamily="18" charset="0"/>
                      </a:rPr>
                      <m:t>     </m:t>
                    </m:r>
                    <m:r>
                      <a:rPr lang="en-US" altLang="zh-CN" b="1" i="0" smtClean="0">
                        <a:solidFill>
                          <a:srgbClr val="FF0000"/>
                        </a:solidFill>
                        <a:latin typeface="Cambria Math" panose="02040503050406030204" pitchFamily="18" charset="0"/>
                      </a:rPr>
                      <m:t>𝐳</m:t>
                    </m:r>
                    <m:r>
                      <a:rPr lang="en-US" altLang="zh-CN" b="1" i="0" smtClean="0">
                        <a:latin typeface="Cambria Math" panose="02040503050406030204" pitchFamily="18" charset="0"/>
                      </a:rPr>
                      <m:t>=</m:t>
                    </m:r>
                    <m:r>
                      <a:rPr lang="en-US" altLang="zh-CN" i="1">
                        <a:latin typeface="Cambria Math" panose="02040503050406030204" pitchFamily="18" charset="0"/>
                      </a:rPr>
                      <m:t>3</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𝟏</m:t>
                        </m:r>
                      </m:sub>
                    </m:sSub>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𝟐</m:t>
                        </m:r>
                      </m:sub>
                    </m:sSub>
                    <m:r>
                      <a:rPr lang="en-US" altLang="zh-CN" i="1">
                        <a:latin typeface="Cambria Math" panose="02040503050406030204" pitchFamily="18" charset="0"/>
                      </a:rPr>
                      <m:t>+</m:t>
                    </m:r>
                    <m:r>
                      <a:rPr lang="en-US" altLang="zh-CN" i="1" smtClean="0">
                        <a:latin typeface="Cambria Math" panose="02040503050406030204" pitchFamily="18" charset="0"/>
                      </a:rPr>
                      <m:t>2</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𝟑</m:t>
                        </m:r>
                      </m:sub>
                    </m:sSub>
                  </m:oMath>
                </a14:m>
                <a:endParaRPr lang="en-US" altLang="zh-CN" dirty="0">
                  <a:ea typeface="Cambria Math" panose="02040503050406030204" pitchFamily="18" charset="0"/>
                </a:endParaRPr>
              </a:p>
              <a:p>
                <a:pPr marL="457200" lvl="1" indent="0">
                  <a:lnSpc>
                    <a:spcPts val="3500"/>
                  </a:lnSpc>
                  <a:buNone/>
                </a:pPr>
                <a:r>
                  <a:rPr lang="zh-CN" altLang="en-US" dirty="0"/>
                  <a:t>满足约束：</a:t>
                </a:r>
                <a:endParaRPr lang="en-US" altLang="zh-CN" dirty="0"/>
              </a:p>
              <a:p>
                <a:pPr marL="457200" lvl="1" indent="0">
                  <a:lnSpc>
                    <a:spcPts val="3500"/>
                  </a:lnSpc>
                  <a:buNone/>
                </a:pPr>
                <a:r>
                  <a:rPr lang="en-US" altLang="zh-CN" dirty="0">
                    <a:solidFill>
                      <a:srgbClr val="FF0000"/>
                    </a:solidFill>
                  </a:rPr>
                  <a:t>           </a:t>
                </a:r>
                <a14:m>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𝒙</m:t>
                        </m:r>
                      </m:e>
                      <m:sub>
                        <m:r>
                          <a:rPr lang="en-US" altLang="zh-CN" i="1">
                            <a:solidFill>
                              <a:srgbClr val="FF0000"/>
                            </a:solidFill>
                            <a:latin typeface="Cambria Math" panose="02040503050406030204" pitchFamily="18" charset="0"/>
                          </a:rPr>
                          <m:t>𝟒</m:t>
                        </m:r>
                      </m:sub>
                    </m:sSub>
                    <m:r>
                      <a:rPr lang="en-US" altLang="zh-CN" i="1">
                        <a:latin typeface="Cambria Math" panose="02040503050406030204" pitchFamily="18" charset="0"/>
                      </a:rPr>
                      <m:t>=</m:t>
                    </m:r>
                    <m:r>
                      <a:rPr lang="en-US" altLang="zh-CN" i="1">
                        <a:latin typeface="Cambria Math" panose="02040503050406030204" pitchFamily="18" charset="0"/>
                      </a:rPr>
                      <m:t>𝟑𝟎</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𝟏</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𝟐</m:t>
                        </m:r>
                      </m:sub>
                    </m:sSub>
                    <m:r>
                      <a:rPr lang="en-US" altLang="zh-CN" i="1">
                        <a:latin typeface="Cambria Math" panose="02040503050406030204" pitchFamily="18" charset="0"/>
                      </a:rPr>
                      <m:t>−</m:t>
                    </m:r>
                    <m:r>
                      <a:rPr lang="en-US" altLang="zh-CN" i="1">
                        <a:latin typeface="Cambria Math" panose="02040503050406030204" pitchFamily="18" charset="0"/>
                      </a:rPr>
                      <m:t>𝟑</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𝟑</m:t>
                        </m:r>
                      </m:sub>
                    </m:sSub>
                  </m:oMath>
                </a14:m>
                <a:endParaRPr lang="en-US" altLang="zh-CN" dirty="0"/>
              </a:p>
              <a:p>
                <a:pPr marL="457200" lvl="1" indent="0">
                  <a:lnSpc>
                    <a:spcPts val="3500"/>
                  </a:lnSpc>
                  <a:buNone/>
                </a:pPr>
                <a:r>
                  <a:rPr lang="en-US" altLang="zh-CN" dirty="0"/>
                  <a:t>           </a:t>
                </a:r>
                <a14:m>
                  <m:oMath xmlns:m="http://schemas.openxmlformats.org/officeDocument/2006/math">
                    <m:sSub>
                      <m:sSubPr>
                        <m:ctrlPr>
                          <a:rPr lang="en-US" altLang="zh-CN" i="1">
                            <a:latin typeface="Cambria Math" panose="02040503050406030204" pitchFamily="18" charset="0"/>
                          </a:rPr>
                        </m:ctrlPr>
                      </m:sSubPr>
                      <m:e>
                        <m:sSub>
                          <m:sSubPr>
                            <m:ctrlPr>
                              <a:rPr lang="en-US" altLang="zh-CN" i="1" smtClean="0">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𝒙</m:t>
                            </m:r>
                          </m:e>
                          <m:sub>
                            <m:r>
                              <a:rPr lang="en-US" altLang="zh-CN" i="1">
                                <a:solidFill>
                                  <a:srgbClr val="FF0000"/>
                                </a:solidFill>
                                <a:latin typeface="Cambria Math" panose="02040503050406030204" pitchFamily="18" charset="0"/>
                              </a:rPr>
                              <m:t>𝟓</m:t>
                            </m:r>
                          </m:sub>
                        </m:sSub>
                        <m:r>
                          <a:rPr lang="en-US" altLang="zh-CN" i="1">
                            <a:latin typeface="Cambria Math" panose="02040503050406030204" pitchFamily="18" charset="0"/>
                          </a:rPr>
                          <m:t>=</m:t>
                        </m:r>
                        <m:r>
                          <a:rPr lang="en-US" altLang="zh-CN" i="1">
                            <a:latin typeface="Cambria Math" panose="02040503050406030204" pitchFamily="18" charset="0"/>
                          </a:rPr>
                          <m:t>𝟐𝟒</m:t>
                        </m:r>
                        <m:r>
                          <a:rPr lang="en-US" altLang="zh-CN" i="1">
                            <a:latin typeface="Cambria Math" panose="02040503050406030204" pitchFamily="18" charset="0"/>
                          </a:rPr>
                          <m:t>−</m:t>
                        </m:r>
                        <m:r>
                          <a:rPr lang="en-US" altLang="zh-CN" i="1">
                            <a:latin typeface="Cambria Math" panose="02040503050406030204" pitchFamily="18" charset="0"/>
                          </a:rPr>
                          <m:t>𝟐</m:t>
                        </m:r>
                        <m:r>
                          <a:rPr lang="en-US" altLang="zh-CN" i="1">
                            <a:latin typeface="Cambria Math" panose="02040503050406030204" pitchFamily="18" charset="0"/>
                          </a:rPr>
                          <m:t>𝒙</m:t>
                        </m:r>
                      </m:e>
                      <m:sub>
                        <m:r>
                          <a:rPr lang="en-US" altLang="zh-CN" i="1">
                            <a:latin typeface="Cambria Math" panose="02040503050406030204" pitchFamily="18" charset="0"/>
                          </a:rPr>
                          <m:t>𝟏</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𝟐</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𝟐</m:t>
                        </m:r>
                      </m:sub>
                    </m:sSub>
                    <m:r>
                      <a:rPr lang="en-US" altLang="zh-CN" i="1">
                        <a:latin typeface="Cambria Math" panose="02040503050406030204" pitchFamily="18" charset="0"/>
                      </a:rPr>
                      <m:t>−</m:t>
                    </m:r>
                    <m:r>
                      <a:rPr lang="en-US" altLang="zh-CN" i="1">
                        <a:latin typeface="Cambria Math" panose="02040503050406030204" pitchFamily="18" charset="0"/>
                      </a:rPr>
                      <m:t>𝟓</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𝟑</m:t>
                        </m:r>
                      </m:sub>
                    </m:sSub>
                  </m:oMath>
                </a14:m>
                <a:endParaRPr lang="en-US" altLang="zh-CN" dirty="0"/>
              </a:p>
              <a:p>
                <a:pPr marL="457200" lvl="1" indent="0">
                  <a:lnSpc>
                    <a:spcPts val="3500"/>
                  </a:lnSpc>
                  <a:buNone/>
                </a:pPr>
                <a:r>
                  <a:rPr lang="en-US" altLang="zh-CN" dirty="0"/>
                  <a:t>           </a:t>
                </a:r>
                <a14:m>
                  <m:oMath xmlns:m="http://schemas.openxmlformats.org/officeDocument/2006/math">
                    <m:sSub>
                      <m:sSubPr>
                        <m:ctrlPr>
                          <a:rPr lang="en-US" altLang="zh-CN" i="1">
                            <a:latin typeface="Cambria Math" panose="02040503050406030204" pitchFamily="18" charset="0"/>
                          </a:rPr>
                        </m:ctrlPr>
                      </m:sSubPr>
                      <m:e>
                        <m:sSub>
                          <m:sSubPr>
                            <m:ctrlPr>
                              <a:rPr lang="en-US" altLang="zh-CN" i="1" smtClean="0">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𝒙</m:t>
                            </m:r>
                          </m:e>
                          <m:sub>
                            <m:r>
                              <a:rPr lang="en-US" altLang="zh-CN" i="1">
                                <a:solidFill>
                                  <a:srgbClr val="FF0000"/>
                                </a:solidFill>
                                <a:latin typeface="Cambria Math" panose="02040503050406030204" pitchFamily="18" charset="0"/>
                              </a:rPr>
                              <m:t>𝟔</m:t>
                            </m:r>
                          </m:sub>
                        </m:sSub>
                        <m:r>
                          <a:rPr lang="en-US" altLang="zh-CN" i="1">
                            <a:latin typeface="Cambria Math" panose="02040503050406030204" pitchFamily="18" charset="0"/>
                          </a:rPr>
                          <m:t>=</m:t>
                        </m:r>
                        <m:r>
                          <a:rPr lang="en-US" altLang="zh-CN" i="1">
                            <a:latin typeface="Cambria Math" panose="02040503050406030204" pitchFamily="18" charset="0"/>
                          </a:rPr>
                          <m:t>𝟑𝟔</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𝟒</m:t>
                        </m:r>
                        <m:r>
                          <a:rPr lang="en-US" altLang="zh-CN" i="1">
                            <a:latin typeface="Cambria Math" panose="02040503050406030204" pitchFamily="18" charset="0"/>
                          </a:rPr>
                          <m:t>𝒙</m:t>
                        </m:r>
                      </m:e>
                      <m:sub>
                        <m:r>
                          <a:rPr lang="en-US" altLang="zh-CN" i="1">
                            <a:latin typeface="Cambria Math" panose="02040503050406030204" pitchFamily="18" charset="0"/>
                          </a:rPr>
                          <m:t>𝟏</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𝟐</m:t>
                        </m:r>
                      </m:sub>
                    </m:sSub>
                    <m:r>
                      <a:rPr lang="en-US" altLang="zh-CN" i="1">
                        <a:latin typeface="Cambria Math" panose="02040503050406030204" pitchFamily="18" charset="0"/>
                      </a:rPr>
                      <m:t>−</m:t>
                    </m:r>
                    <m:r>
                      <a:rPr lang="en-US" altLang="zh-CN" i="1">
                        <a:latin typeface="Cambria Math" panose="02040503050406030204" pitchFamily="18" charset="0"/>
                      </a:rPr>
                      <m:t>𝟐</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𝟑</m:t>
                        </m:r>
                      </m:sub>
                    </m:sSub>
                  </m:oMath>
                </a14:m>
                <a:endParaRPr lang="en-US" altLang="zh-CN" dirty="0">
                  <a:ea typeface="Cambria Math" panose="02040503050406030204" pitchFamily="18" charset="0"/>
                </a:endParaRPr>
              </a:p>
              <a:p>
                <a:pPr marL="457200" lvl="1" indent="0">
                  <a:lnSpc>
                    <a:spcPts val="3500"/>
                  </a:lnSpc>
                  <a:buNone/>
                </a:pP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𝟏</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𝟐</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𝟑</m:t>
                        </m:r>
                      </m:sub>
                    </m:sSub>
                    <m:r>
                      <a:rPr lang="en-US" altLang="zh-CN" b="1" i="1" smtClean="0">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𝒙</m:t>
                        </m:r>
                      </m:e>
                      <m:sub>
                        <m:r>
                          <a:rPr lang="en-US" altLang="zh-CN" i="1">
                            <a:solidFill>
                              <a:srgbClr val="FF0000"/>
                            </a:solidFill>
                            <a:latin typeface="Cambria Math" panose="02040503050406030204" pitchFamily="18" charset="0"/>
                          </a:rPr>
                          <m:t>4</m:t>
                        </m:r>
                      </m:sub>
                    </m:sSub>
                    <m:r>
                      <a:rPr lang="en-US" altLang="zh-CN" i="1">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𝒙</m:t>
                        </m:r>
                      </m:e>
                      <m:sub>
                        <m:r>
                          <a:rPr lang="en-US" altLang="zh-CN" i="1">
                            <a:solidFill>
                              <a:srgbClr val="FF0000"/>
                            </a:solidFill>
                            <a:latin typeface="Cambria Math" panose="02040503050406030204" pitchFamily="18" charset="0"/>
                          </a:rPr>
                          <m:t>5</m:t>
                        </m:r>
                      </m:sub>
                    </m:sSub>
                    <m:r>
                      <a:rPr lang="en-US" altLang="zh-CN" i="1">
                        <a:solidFill>
                          <a:srgbClr val="FF0000"/>
                        </a:solidFill>
                        <a:latin typeface="Cambria Math" panose="02040503050406030204" pitchFamily="18" charset="0"/>
                        <a:ea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𝒙</m:t>
                        </m:r>
                      </m:e>
                      <m:sub>
                        <m:r>
                          <a:rPr lang="en-US" altLang="zh-CN" i="1">
                            <a:solidFill>
                              <a:srgbClr val="FF0000"/>
                            </a:solidFill>
                            <a:latin typeface="Cambria Math" panose="02040503050406030204" pitchFamily="18" charset="0"/>
                          </a:rPr>
                          <m:t>6</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𝟎</m:t>
                    </m:r>
                  </m:oMath>
                </a14:m>
                <a:r>
                  <a:rPr lang="en-US" altLang="zh-CN" dirty="0">
                    <a:ea typeface="Cambria Math" panose="02040503050406030204" pitchFamily="18" charset="0"/>
                  </a:rPr>
                  <a:t>    </a:t>
                </a:r>
              </a:p>
              <a:p>
                <a:pPr marL="457200" lvl="1" indent="0">
                  <a:lnSpc>
                    <a:spcPts val="3100"/>
                  </a:lnSpc>
                  <a:buNone/>
                </a:pPr>
                <a:endParaRPr lang="zh-CN" altLang="en-US" dirty="0"/>
              </a:p>
              <a:p>
                <a:pPr marL="457200" lvl="1" indent="0">
                  <a:buNone/>
                </a:pPr>
                <a:endParaRPr lang="zh-CN" altLang="en-US" dirty="0"/>
              </a:p>
              <a:p>
                <a:pPr marL="457200" lvl="1" indent="0">
                  <a:buNone/>
                </a:pPr>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0" y="1208397"/>
                <a:ext cx="9002331" cy="2815756"/>
              </a:xfrm>
              <a:blipFill rotWithShape="0">
                <a:blip r:embed="rId2"/>
                <a:stretch>
                  <a:fillRect t="-1082"/>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pPr algn="ctr"/>
            <a:r>
              <a:rPr lang="zh-CN" altLang="en-US" dirty="0"/>
              <a:t> 单纯形算法</a:t>
            </a:r>
          </a:p>
        </p:txBody>
      </p:sp>
      <mc:AlternateContent xmlns:mc="http://schemas.openxmlformats.org/markup-compatibility/2006" xmlns:a14="http://schemas.microsoft.com/office/drawing/2010/main">
        <mc:Choice Requires="a14">
          <p:sp>
            <p:nvSpPr>
              <p:cNvPr id="9" name="文本框 8"/>
              <p:cNvSpPr txBox="1"/>
              <p:nvPr/>
            </p:nvSpPr>
            <p:spPr>
              <a:xfrm>
                <a:off x="48554" y="4024153"/>
                <a:ext cx="8953777" cy="2336537"/>
              </a:xfrm>
              <a:prstGeom prst="rect">
                <a:avLst/>
              </a:prstGeom>
              <a:noFill/>
            </p:spPr>
            <p:txBody>
              <a:bodyPr wrap="square" rtlCol="0">
                <a:spAutoFit/>
              </a:bodyPr>
              <a:lstStyle/>
              <a:p>
                <a:pPr marL="457200" indent="-457200">
                  <a:lnSpc>
                    <a:spcPts val="3500"/>
                  </a:lnSpc>
                  <a:buFont typeface="+mj-lt"/>
                  <a:buAutoNum type="arabicPeriod"/>
                </a:pPr>
                <a:r>
                  <a:rPr lang="zh-CN" altLang="en-US" sz="2400" b="1" dirty="0"/>
                  <a:t>选择在目标函数中系数为正的非基本变量</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𝒆</m:t>
                        </m:r>
                      </m:sub>
                    </m:sSub>
                    <m:r>
                      <a:rPr lang="zh-CN" altLang="en-US" sz="2400" b="1" i="1">
                        <a:latin typeface="Cambria Math" panose="02040503050406030204" pitchFamily="18" charset="0"/>
                      </a:rPr>
                      <m:t>，</m:t>
                    </m:r>
                  </m:oMath>
                </a14:m>
                <a:r>
                  <a:rPr lang="zh-CN" altLang="en-US" sz="2400" b="1" dirty="0"/>
                  <a:t>尽可能增加</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𝒆</m:t>
                        </m:r>
                      </m:sub>
                    </m:sSub>
                  </m:oMath>
                </a14:m>
                <a:r>
                  <a:rPr lang="zh-CN" altLang="en-US" sz="2400" b="1" dirty="0"/>
                  <a:t>的值而不违反任何约束。找到最紧的约束</a:t>
                </a:r>
                <a:r>
                  <a:rPr lang="en-US" altLang="zh-CN" sz="2400" b="1" dirty="0"/>
                  <a:t>, </a:t>
                </a:r>
                <a:r>
                  <a:rPr lang="zh-CN" altLang="en-US" sz="2400" b="1" dirty="0"/>
                  <a:t>其基本变量</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𝒍</m:t>
                        </m:r>
                      </m:sub>
                    </m:sSub>
                  </m:oMath>
                </a14:m>
                <a:endParaRPr lang="en-US" altLang="zh-CN" sz="2400" b="1" dirty="0"/>
              </a:p>
              <a:p>
                <a:pPr lvl="1">
                  <a:lnSpc>
                    <a:spcPts val="3500"/>
                  </a:lnSpc>
                </a:pPr>
                <a:r>
                  <a:rPr lang="zh-CN" altLang="en-US" sz="2400" b="1" dirty="0"/>
                  <a:t>例如：选定</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𝟏</m:t>
                        </m:r>
                      </m:sub>
                    </m:sSub>
                    <m:r>
                      <a:rPr lang="en-US" altLang="zh-CN" sz="2400" b="0" i="1" smtClean="0">
                        <a:latin typeface="Cambria Math" panose="02040503050406030204" pitchFamily="18" charset="0"/>
                      </a:rPr>
                      <m:t>,</m:t>
                    </m:r>
                  </m:oMath>
                </a14:m>
                <a:r>
                  <a:rPr lang="zh-CN" altLang="en-US" sz="2400" b="1" dirty="0"/>
                  <a:t>增加</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𝟏</m:t>
                        </m:r>
                      </m:sub>
                    </m:sSub>
                    <m:r>
                      <a:rPr lang="en-US" altLang="zh-CN" sz="2400" b="1" i="0" smtClean="0">
                        <a:latin typeface="Cambria Math" panose="02040503050406030204" pitchFamily="18" charset="0"/>
                      </a:rPr>
                      <m:t>;</m:t>
                    </m:r>
                  </m:oMath>
                </a14:m>
                <a:endParaRPr lang="en-US" altLang="zh-CN" sz="2400" b="1" dirty="0"/>
              </a:p>
              <a:p>
                <a:pPr lvl="1">
                  <a:lnSpc>
                    <a:spcPts val="3500"/>
                  </a:lnSpc>
                </a:pPr>
                <a:r>
                  <a:rPr lang="en-US" altLang="zh-CN" sz="2400" dirty="0">
                    <a:ea typeface="Cambria Math" panose="02040503050406030204" pitchFamily="18" charset="0"/>
                  </a:rPr>
                  <a:t> </a:t>
                </a:r>
                <a:r>
                  <a:rPr lang="zh-CN" altLang="en-US" sz="2400" dirty="0">
                    <a:ea typeface="Cambria Math" panose="02040503050406030204" pitchFamily="18" charset="0"/>
                  </a:rPr>
                  <a:t>当</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𝟏</m:t>
                        </m:r>
                      </m:sub>
                    </m:sSub>
                    <m:r>
                      <a:rPr lang="en-US" altLang="zh-CN" sz="2400" b="1" i="1">
                        <a:latin typeface="Cambria Math" panose="02040503050406030204" pitchFamily="18" charset="0"/>
                        <a:ea typeface="Cambria Math" panose="02040503050406030204" pitchFamily="18" charset="0"/>
                      </a:rPr>
                      <m:t>&gt;</m:t>
                    </m:r>
                    <m:r>
                      <a:rPr lang="en-US" altLang="zh-CN" sz="2400" b="1" i="1">
                        <a:latin typeface="Cambria Math" panose="02040503050406030204" pitchFamily="18" charset="0"/>
                        <a:ea typeface="Cambria Math" panose="02040503050406030204" pitchFamily="18" charset="0"/>
                      </a:rPr>
                      <m:t>𝟗</m:t>
                    </m:r>
                    <m:r>
                      <a:rPr lang="en-US" altLang="zh-CN" sz="2400" b="1" i="0" smtClean="0">
                        <a:latin typeface="Cambria Math" panose="02040503050406030204" pitchFamily="18" charset="0"/>
                        <a:ea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𝟔</m:t>
                        </m:r>
                      </m:sub>
                    </m:sSub>
                    <m:r>
                      <a:rPr lang="en-US" altLang="zh-CN" sz="2400" b="1" i="1">
                        <a:latin typeface="Cambria Math" panose="02040503050406030204" pitchFamily="18" charset="0"/>
                        <a:ea typeface="Cambria Math" panose="02040503050406030204" pitchFamily="18" charset="0"/>
                      </a:rPr>
                      <m:t>&lt;</m:t>
                    </m:r>
                    <m:r>
                      <a:rPr lang="en-US" altLang="zh-CN" sz="2400" b="1" i="1">
                        <a:latin typeface="Cambria Math" panose="02040503050406030204" pitchFamily="18" charset="0"/>
                        <a:ea typeface="Cambria Math" panose="02040503050406030204" pitchFamily="18" charset="0"/>
                      </a:rPr>
                      <m:t>𝟎</m:t>
                    </m:r>
                  </m:oMath>
                </a14:m>
                <a:r>
                  <a:rPr lang="en-US" altLang="zh-CN" sz="2400" b="1" dirty="0"/>
                  <a:t>,  </a:t>
                </a:r>
                <a14:m>
                  <m:oMath xmlns:m="http://schemas.openxmlformats.org/officeDocument/2006/math">
                    <m:sSub>
                      <m:sSubPr>
                        <m:ctrlPr>
                          <a:rPr lang="en-US" altLang="zh-CN" sz="2400" i="1">
                            <a:latin typeface="Cambria Math" panose="02040503050406030204" pitchFamily="18" charset="0"/>
                          </a:rPr>
                        </m:ctrlPr>
                      </m:sSubPr>
                      <m:e>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𝟔</m:t>
                            </m:r>
                          </m:sub>
                        </m:sSub>
                        <m:r>
                          <a:rPr lang="en-US" altLang="zh-CN" sz="2400" i="1">
                            <a:latin typeface="Cambria Math" panose="02040503050406030204" pitchFamily="18" charset="0"/>
                          </a:rPr>
                          <m:t>=</m:t>
                        </m:r>
                        <m:r>
                          <a:rPr lang="en-US" altLang="zh-CN" sz="2400" i="1">
                            <a:latin typeface="Cambria Math" panose="02040503050406030204" pitchFamily="18" charset="0"/>
                          </a:rPr>
                          <m:t>𝟑𝟔</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𝟒</m:t>
                        </m:r>
                        <m:r>
                          <a:rPr lang="en-US" altLang="zh-CN" sz="2400" i="1">
                            <a:latin typeface="Cambria Math" panose="02040503050406030204" pitchFamily="18" charset="0"/>
                          </a:rPr>
                          <m:t>𝒙</m:t>
                        </m:r>
                      </m:e>
                      <m:sub>
                        <m:r>
                          <a:rPr lang="en-US" altLang="zh-CN" sz="2400" i="1">
                            <a:latin typeface="Cambria Math" panose="02040503050406030204" pitchFamily="18" charset="0"/>
                          </a:rPr>
                          <m:t>𝟏</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𝟐</m:t>
                        </m:r>
                      </m:sub>
                    </m:sSub>
                    <m:r>
                      <a:rPr lang="en-US" altLang="zh-CN" sz="2400" i="1">
                        <a:latin typeface="Cambria Math" panose="02040503050406030204" pitchFamily="18" charset="0"/>
                      </a:rPr>
                      <m:t>−</m:t>
                    </m:r>
                    <m:r>
                      <a:rPr lang="en-US" altLang="zh-CN" sz="2400" i="1">
                        <a:latin typeface="Cambria Math" panose="02040503050406030204" pitchFamily="18" charset="0"/>
                      </a:rPr>
                      <m:t>𝟐</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𝟑</m:t>
                        </m:r>
                      </m:sub>
                    </m:sSub>
                  </m:oMath>
                </a14:m>
                <a:r>
                  <a:rPr lang="zh-CN" altLang="en-US" sz="2400" b="1" dirty="0"/>
                  <a:t> 是最紧的约束，它限制了可以将</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𝟏</m:t>
                        </m:r>
                      </m:sub>
                    </m:sSub>
                  </m:oMath>
                </a14:m>
                <a:r>
                  <a:rPr lang="zh-CN" altLang="en-US" sz="2400" b="1" dirty="0"/>
                  <a:t>的值增加多少。</a:t>
                </a:r>
              </a:p>
            </p:txBody>
          </p:sp>
        </mc:Choice>
        <mc:Fallback xmlns="">
          <p:sp>
            <p:nvSpPr>
              <p:cNvPr id="9" name="文本框 8"/>
              <p:cNvSpPr txBox="1">
                <a:spLocks noRot="1" noChangeAspect="1" noMove="1" noResize="1" noEditPoints="1" noAdjustHandles="1" noChangeArrowheads="1" noChangeShapeType="1" noTextEdit="1"/>
              </p:cNvSpPr>
              <p:nvPr/>
            </p:nvSpPr>
            <p:spPr>
              <a:xfrm>
                <a:off x="48554" y="4024153"/>
                <a:ext cx="8953777" cy="2336537"/>
              </a:xfrm>
              <a:prstGeom prst="rect">
                <a:avLst/>
              </a:prstGeom>
              <a:blipFill rotWithShape="0">
                <a:blip r:embed="rId3"/>
                <a:stretch>
                  <a:fillRect l="-1089" t="-1305" r="-817" b="-23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830014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ctr"/>
            <a:r>
              <a:rPr lang="zh-CN" altLang="en-US" dirty="0"/>
              <a:t>单纯形算法</a:t>
            </a:r>
          </a:p>
        </p:txBody>
      </p:sp>
      <mc:AlternateContent xmlns:mc="http://schemas.openxmlformats.org/markup-compatibility/2006" xmlns:a14="http://schemas.microsoft.com/office/drawing/2010/main">
        <mc:Choice Requires="a14">
          <p:sp>
            <p:nvSpPr>
              <p:cNvPr id="9" name="文本框 8"/>
              <p:cNvSpPr txBox="1"/>
              <p:nvPr/>
            </p:nvSpPr>
            <p:spPr>
              <a:xfrm>
                <a:off x="0" y="1177921"/>
                <a:ext cx="9144000" cy="5568191"/>
              </a:xfrm>
              <a:prstGeom prst="rect">
                <a:avLst/>
              </a:prstGeom>
              <a:solidFill>
                <a:schemeClr val="bg1"/>
              </a:solidFill>
            </p:spPr>
            <p:txBody>
              <a:bodyPr wrap="square" rtlCol="0">
                <a:spAutoFit/>
              </a:bodyPr>
              <a:lstStyle/>
              <a:p>
                <a:pPr marL="457200" indent="-457200">
                  <a:lnSpc>
                    <a:spcPts val="3500"/>
                  </a:lnSpc>
                  <a:buFont typeface="+mj-lt"/>
                  <a:buAutoNum type="arabicPeriod" startAt="2"/>
                </a:pPr>
                <a:r>
                  <a:rPr lang="zh-CN" altLang="en-US" sz="2400" b="1" dirty="0"/>
                  <a:t>互换</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b="0" i="1" smtClean="0">
                            <a:latin typeface="Cambria Math" panose="02040503050406030204" pitchFamily="18" charset="0"/>
                          </a:rPr>
                          <m:t>𝑒</m:t>
                        </m:r>
                      </m:sub>
                    </m:sSub>
                  </m:oMath>
                </a14:m>
                <a:r>
                  <a:rPr lang="zh-CN" altLang="en-US" sz="2400" b="1" dirty="0"/>
                  <a:t>和</a:t>
                </a:r>
                <a14:m>
                  <m:oMath xmlns:m="http://schemas.openxmlformats.org/officeDocument/2006/math">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b="0" i="1" smtClean="0">
                            <a:solidFill>
                              <a:srgbClr val="FF0000"/>
                            </a:solidFill>
                            <a:latin typeface="Cambria Math" panose="02040503050406030204" pitchFamily="18" charset="0"/>
                          </a:rPr>
                          <m:t>𝑙</m:t>
                        </m:r>
                      </m:sub>
                    </m:sSub>
                  </m:oMath>
                </a14:m>
                <a:r>
                  <a:rPr lang="zh-CN" altLang="en-US" sz="2400" b="1" dirty="0"/>
                  <a:t>，将非基本变量</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𝒆</m:t>
                        </m:r>
                      </m:sub>
                    </m:sSub>
                    <m:r>
                      <a:rPr lang="zh-CN" altLang="en-US" sz="2400" b="1" i="1" smtClean="0">
                        <a:latin typeface="Cambria Math" panose="02040503050406030204" pitchFamily="18" charset="0"/>
                      </a:rPr>
                      <m:t>变</m:t>
                    </m:r>
                  </m:oMath>
                </a14:m>
                <a:r>
                  <a:rPr lang="zh-CN" altLang="en-US" sz="2400" b="1" dirty="0"/>
                  <a:t>成基本变量，而基本变量</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𝒍</m:t>
                        </m:r>
                      </m:sub>
                    </m:sSub>
                    <m:r>
                      <a:rPr lang="zh-CN" altLang="en-US" sz="2400" b="1" i="1" smtClean="0">
                        <a:latin typeface="Cambria Math" panose="02040503050406030204" pitchFamily="18" charset="0"/>
                      </a:rPr>
                      <m:t>变成</m:t>
                    </m:r>
                  </m:oMath>
                </a14:m>
                <a:r>
                  <a:rPr lang="zh-CN" altLang="en-US" sz="2400" b="1" dirty="0"/>
                  <a:t>非基本变量。重新整理线性规划。</a:t>
                </a:r>
                <a:endParaRPr lang="en-US" altLang="zh-CN" sz="2400" b="1" dirty="0"/>
              </a:p>
              <a:p>
                <a:pPr lvl="1">
                  <a:lnSpc>
                    <a:spcPts val="3500"/>
                  </a:lnSpc>
                </a:pPr>
                <a:r>
                  <a:rPr lang="zh-CN" altLang="en-US" sz="2400" b="1" dirty="0"/>
                  <a:t>互换</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𝟏</m:t>
                        </m:r>
                      </m:sub>
                    </m:sSub>
                  </m:oMath>
                </a14:m>
                <a:r>
                  <a:rPr lang="zh-CN" altLang="en-US" sz="2400" b="1" dirty="0"/>
                  <a:t>和</a:t>
                </a:r>
                <a14:m>
                  <m:oMath xmlns:m="http://schemas.openxmlformats.org/officeDocument/2006/math">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𝟔</m:t>
                        </m:r>
                      </m:sub>
                    </m:sSub>
                  </m:oMath>
                </a14:m>
                <a:r>
                  <a:rPr lang="zh-CN" altLang="en-US" sz="2400" b="1" dirty="0"/>
                  <a:t>，重新整理线性规划：</a:t>
                </a:r>
                <a:endParaRPr lang="en-US" altLang="zh-CN" sz="2400" b="1" dirty="0"/>
              </a:p>
              <a:p>
                <a:pPr lvl="1">
                  <a:lnSpc>
                    <a:spcPts val="3500"/>
                  </a:lnSpc>
                  <a:spcBef>
                    <a:spcPts val="600"/>
                  </a:spcBef>
                </a:pPr>
                <a:r>
                  <a:rPr lang="en-US" altLang="zh-CN" sz="2400" b="1" dirty="0">
                    <a:solidFill>
                      <a:srgbClr val="FF0000"/>
                    </a:solidFill>
                  </a:rPr>
                  <a:t>  </a:t>
                </a:r>
                <a14:m>
                  <m:oMath xmlns:m="http://schemas.openxmlformats.org/officeDocument/2006/math">
                    <m:sSub>
                      <m:sSubPr>
                        <m:ctrlPr>
                          <a:rPr lang="en-US" altLang="zh-CN" sz="2400" b="1" i="1">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𝒙</m:t>
                        </m:r>
                      </m:e>
                      <m:sub>
                        <m:r>
                          <a:rPr lang="en-US" altLang="zh-CN" sz="2400" b="1" i="1">
                            <a:solidFill>
                              <a:srgbClr val="FF0000"/>
                            </a:solidFill>
                            <a:latin typeface="Cambria Math" panose="02040503050406030204" pitchFamily="18" charset="0"/>
                          </a:rPr>
                          <m:t>𝟏</m:t>
                        </m:r>
                      </m:sub>
                    </m:sSub>
                    <m:r>
                      <a:rPr lang="en-US" altLang="zh-CN" sz="2400" b="1" i="1">
                        <a:latin typeface="Cambria Math" panose="02040503050406030204" pitchFamily="18" charset="0"/>
                      </a:rPr>
                      <m:t>=</m:t>
                    </m:r>
                    <m:r>
                      <a:rPr lang="en-US" altLang="zh-CN" sz="2400" b="1" i="1">
                        <a:latin typeface="Cambria Math" panose="02040503050406030204" pitchFamily="18" charset="0"/>
                      </a:rPr>
                      <m:t>𝟗</m:t>
                    </m:r>
                    <m:r>
                      <a:rPr lang="en-US" altLang="zh-CN" sz="2400" b="1" i="1">
                        <a:latin typeface="Cambria Math" panose="02040503050406030204" pitchFamily="18" charset="0"/>
                        <a:ea typeface="Cambria Math" panose="02040503050406030204" pitchFamily="18" charset="0"/>
                      </a:rPr>
                      <m:t>−</m:t>
                    </m:r>
                    <m:f>
                      <m:fPr>
                        <m:ctrlPr>
                          <a:rPr lang="en-US" altLang="zh-CN" sz="2400" b="1" i="1">
                            <a:latin typeface="Cambria Math" panose="02040503050406030204" pitchFamily="18" charset="0"/>
                            <a:ea typeface="Cambria Math" panose="02040503050406030204" pitchFamily="18" charset="0"/>
                          </a:rPr>
                        </m:ctrlPr>
                      </m:fPr>
                      <m:num>
                        <m:sSub>
                          <m:sSubPr>
                            <m:ctrlPr>
                              <a:rPr lang="en-US" altLang="zh-CN" sz="2400" b="1" i="1">
                                <a:latin typeface="Cambria Math" panose="02040503050406030204" pitchFamily="18" charset="0"/>
                                <a:ea typeface="Cambria Math" panose="02040503050406030204" pitchFamily="18" charset="0"/>
                              </a:rPr>
                            </m:ctrlPr>
                          </m:sSubPr>
                          <m:e>
                            <m:r>
                              <a:rPr lang="en-US" altLang="zh-CN" sz="2400" b="1" i="1">
                                <a:latin typeface="Cambria Math" panose="02040503050406030204" pitchFamily="18" charset="0"/>
                                <a:ea typeface="Cambria Math" panose="02040503050406030204" pitchFamily="18" charset="0"/>
                              </a:rPr>
                              <m:t> </m:t>
                            </m:r>
                            <m:r>
                              <a:rPr lang="en-US" altLang="zh-CN" sz="2400" b="1" i="1">
                                <a:latin typeface="Cambria Math" panose="02040503050406030204" pitchFamily="18" charset="0"/>
                                <a:ea typeface="Cambria Math" panose="02040503050406030204" pitchFamily="18" charset="0"/>
                              </a:rPr>
                              <m:t>𝒙</m:t>
                            </m:r>
                          </m:e>
                          <m:sub>
                            <m:r>
                              <a:rPr lang="en-US" altLang="zh-CN" sz="2400" b="1" i="1">
                                <a:latin typeface="Cambria Math" panose="02040503050406030204" pitchFamily="18" charset="0"/>
                                <a:ea typeface="Cambria Math" panose="02040503050406030204" pitchFamily="18" charset="0"/>
                              </a:rPr>
                              <m:t>𝟐</m:t>
                            </m:r>
                          </m:sub>
                        </m:sSub>
                      </m:num>
                      <m:den>
                        <m:r>
                          <a:rPr lang="en-US" altLang="zh-CN" sz="2400" b="1" i="1">
                            <a:latin typeface="Cambria Math" panose="02040503050406030204" pitchFamily="18" charset="0"/>
                            <a:ea typeface="Cambria Math" panose="02040503050406030204" pitchFamily="18" charset="0"/>
                          </a:rPr>
                          <m:t>𝟒</m:t>
                        </m:r>
                      </m:den>
                    </m:f>
                    <m:r>
                      <a:rPr lang="en-US" altLang="zh-CN" sz="2400" b="1" i="1">
                        <a:latin typeface="Cambria Math" panose="02040503050406030204" pitchFamily="18" charset="0"/>
                      </a:rPr>
                      <m:t>−</m:t>
                    </m:r>
                    <m:f>
                      <m:fPr>
                        <m:ctrlPr>
                          <a:rPr lang="en-US" altLang="zh-CN" sz="2400" b="1" i="1" smtClean="0">
                            <a:latin typeface="Cambria Math" panose="02040503050406030204" pitchFamily="18" charset="0"/>
                          </a:rPr>
                        </m:ctrlPr>
                      </m:fPr>
                      <m:num>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𝟑</m:t>
                            </m:r>
                          </m:sub>
                        </m:sSub>
                      </m:num>
                      <m:den>
                        <m:r>
                          <a:rPr lang="en-US" altLang="zh-CN" sz="2400" b="1" i="1" smtClean="0">
                            <a:latin typeface="Cambria Math" panose="02040503050406030204" pitchFamily="18" charset="0"/>
                          </a:rPr>
                          <m:t>𝟐</m:t>
                        </m:r>
                      </m:den>
                    </m:f>
                    <m:r>
                      <a:rPr lang="en-US" altLang="zh-CN" sz="2400" b="1" i="1">
                        <a:latin typeface="Cambria Math" panose="02040503050406030204" pitchFamily="18" charset="0"/>
                      </a:rPr>
                      <m:t>−</m:t>
                    </m:r>
                    <m:f>
                      <m:fPr>
                        <m:ctrlPr>
                          <a:rPr lang="en-US" altLang="zh-CN" sz="2400" b="1" i="1" smtClean="0">
                            <a:latin typeface="Cambria Math" panose="02040503050406030204" pitchFamily="18" charset="0"/>
                          </a:rPr>
                        </m:ctrlPr>
                      </m:fPr>
                      <m:num>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𝟔</m:t>
                            </m:r>
                          </m:sub>
                        </m:sSub>
                      </m:num>
                      <m:den>
                        <m:r>
                          <a:rPr lang="en-US" altLang="zh-CN" sz="2400" b="1" i="1" smtClean="0">
                            <a:latin typeface="Cambria Math" panose="02040503050406030204" pitchFamily="18" charset="0"/>
                          </a:rPr>
                          <m:t>𝟒</m:t>
                        </m:r>
                      </m:den>
                    </m:f>
                  </m:oMath>
                </a14:m>
                <a:endParaRPr lang="en-US" altLang="zh-CN" sz="2400" b="1" dirty="0"/>
              </a:p>
              <a:p>
                <a:pPr lvl="1">
                  <a:lnSpc>
                    <a:spcPts val="3500"/>
                  </a:lnSpc>
                  <a:spcBef>
                    <a:spcPts val="600"/>
                  </a:spcBef>
                </a:pPr>
                <a:r>
                  <a:rPr lang="en-US" altLang="zh-CN" sz="2000" b="1" dirty="0"/>
                  <a:t>   </a:t>
                </a:r>
                <a14:m>
                  <m:oMath xmlns:m="http://schemas.openxmlformats.org/officeDocument/2006/math">
                    <m:sSub>
                      <m:sSubPr>
                        <m:ctrlPr>
                          <a:rPr lang="en-US" altLang="zh-CN" sz="2000" b="1" i="1">
                            <a:solidFill>
                              <a:srgbClr val="FF0000"/>
                            </a:solidFill>
                            <a:latin typeface="Cambria Math" panose="02040503050406030204" pitchFamily="18" charset="0"/>
                          </a:rPr>
                        </m:ctrlPr>
                      </m:sSubPr>
                      <m:e>
                        <m:r>
                          <a:rPr lang="en-US" altLang="zh-CN" sz="2000" b="1" i="1">
                            <a:solidFill>
                              <a:srgbClr val="FF0000"/>
                            </a:solidFill>
                            <a:latin typeface="Cambria Math" panose="02040503050406030204" pitchFamily="18" charset="0"/>
                          </a:rPr>
                          <m:t>𝒙</m:t>
                        </m:r>
                      </m:e>
                      <m:sub>
                        <m:r>
                          <a:rPr lang="en-US" altLang="zh-CN" sz="2000" b="1" i="1">
                            <a:solidFill>
                              <a:srgbClr val="FF0000"/>
                            </a:solidFill>
                            <a:latin typeface="Cambria Math" panose="02040503050406030204" pitchFamily="18" charset="0"/>
                          </a:rPr>
                          <m:t>𝟒</m:t>
                        </m:r>
                      </m:sub>
                    </m:sSub>
                    <m:r>
                      <a:rPr lang="en-US" altLang="zh-CN" sz="2000" b="1" i="1">
                        <a:latin typeface="Cambria Math" panose="02040503050406030204" pitchFamily="18" charset="0"/>
                      </a:rPr>
                      <m:t>=</m:t>
                    </m:r>
                    <m:r>
                      <a:rPr lang="en-US" altLang="zh-CN" sz="2000" b="1" i="1">
                        <a:latin typeface="Cambria Math" panose="02040503050406030204" pitchFamily="18" charset="0"/>
                      </a:rPr>
                      <m:t>𝟑𝟎</m:t>
                    </m:r>
                    <m:r>
                      <a:rPr lang="en-US" altLang="zh-CN" sz="2000" b="1" i="1">
                        <a:latin typeface="Cambria Math" panose="02040503050406030204" pitchFamily="18" charset="0"/>
                      </a:rPr>
                      <m:t>−</m:t>
                    </m:r>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𝒙</m:t>
                        </m:r>
                      </m:e>
                      <m:sub>
                        <m:r>
                          <a:rPr lang="en-US" altLang="zh-CN" sz="2000" b="1" i="1">
                            <a:latin typeface="Cambria Math" panose="02040503050406030204" pitchFamily="18" charset="0"/>
                          </a:rPr>
                          <m:t>𝟏</m:t>
                        </m:r>
                      </m:sub>
                    </m:sSub>
                    <m:r>
                      <a:rPr lang="en-US" altLang="zh-CN" sz="2000" b="1" i="1">
                        <a:latin typeface="Cambria Math" panose="02040503050406030204" pitchFamily="18" charset="0"/>
                      </a:rPr>
                      <m:t>−</m:t>
                    </m:r>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𝒙</m:t>
                        </m:r>
                      </m:e>
                      <m:sub>
                        <m:r>
                          <a:rPr lang="en-US" altLang="zh-CN" sz="2000" b="1" i="1">
                            <a:latin typeface="Cambria Math" panose="02040503050406030204" pitchFamily="18" charset="0"/>
                          </a:rPr>
                          <m:t>𝟐</m:t>
                        </m:r>
                      </m:sub>
                    </m:sSub>
                    <m:r>
                      <a:rPr lang="en-US" altLang="zh-CN" sz="2000" b="1" i="1">
                        <a:latin typeface="Cambria Math" panose="02040503050406030204" pitchFamily="18" charset="0"/>
                      </a:rPr>
                      <m:t>−</m:t>
                    </m:r>
                    <m:r>
                      <a:rPr lang="en-US" altLang="zh-CN" sz="2000" b="1" i="1">
                        <a:latin typeface="Cambria Math" panose="02040503050406030204" pitchFamily="18" charset="0"/>
                      </a:rPr>
                      <m:t>𝟑</m:t>
                    </m:r>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𝒙</m:t>
                        </m:r>
                      </m:e>
                      <m:sub>
                        <m:r>
                          <a:rPr lang="en-US" altLang="zh-CN" sz="2000" b="1" i="1">
                            <a:latin typeface="Cambria Math" panose="02040503050406030204" pitchFamily="18" charset="0"/>
                          </a:rPr>
                          <m:t>𝟑</m:t>
                        </m:r>
                      </m:sub>
                    </m:sSub>
                    <m:r>
                      <a:rPr lang="en-US" altLang="zh-CN" sz="2000" b="1" i="1">
                        <a:latin typeface="Cambria Math" panose="02040503050406030204" pitchFamily="18" charset="0"/>
                      </a:rPr>
                      <m:t>=</m:t>
                    </m:r>
                    <m:r>
                      <a:rPr lang="en-US" altLang="zh-CN" sz="2000" b="1" i="1">
                        <a:latin typeface="Cambria Math" panose="02040503050406030204" pitchFamily="18" charset="0"/>
                      </a:rPr>
                      <m:t>𝟑𝟎</m:t>
                    </m:r>
                    <m:r>
                      <a:rPr lang="en-US" altLang="zh-CN" sz="2000" b="1" i="1">
                        <a:latin typeface="Cambria Math" panose="02040503050406030204" pitchFamily="18" charset="0"/>
                        <a:ea typeface="Cambria Math" panose="02040503050406030204" pitchFamily="18" charset="0"/>
                      </a:rPr>
                      <m:t>−</m:t>
                    </m:r>
                    <m:d>
                      <m:dPr>
                        <m:ctrlPr>
                          <a:rPr lang="en-US" altLang="zh-CN" sz="2000" b="1" i="1" smtClean="0">
                            <a:latin typeface="Cambria Math" panose="02040503050406030204" pitchFamily="18" charset="0"/>
                            <a:ea typeface="Cambria Math" panose="02040503050406030204" pitchFamily="18" charset="0"/>
                          </a:rPr>
                        </m:ctrlPr>
                      </m:dPr>
                      <m:e>
                        <m:r>
                          <a:rPr lang="en-US" altLang="zh-CN" sz="2000" b="1" i="1">
                            <a:latin typeface="Cambria Math" panose="02040503050406030204" pitchFamily="18" charset="0"/>
                          </a:rPr>
                          <m:t>𝟗</m:t>
                        </m:r>
                        <m:r>
                          <a:rPr lang="en-US" altLang="zh-CN" sz="2000" b="1" i="1">
                            <a:latin typeface="Cambria Math" panose="02040503050406030204" pitchFamily="18" charset="0"/>
                            <a:ea typeface="Cambria Math" panose="02040503050406030204" pitchFamily="18" charset="0"/>
                          </a:rPr>
                          <m:t>−</m:t>
                        </m:r>
                        <m:f>
                          <m:fPr>
                            <m:ctrlPr>
                              <a:rPr lang="en-US" altLang="zh-CN" sz="2000" b="1" i="1">
                                <a:latin typeface="Cambria Math" panose="02040503050406030204" pitchFamily="18" charset="0"/>
                                <a:ea typeface="Cambria Math" panose="02040503050406030204" pitchFamily="18" charset="0"/>
                              </a:rPr>
                            </m:ctrlPr>
                          </m:fPr>
                          <m:num>
                            <m:sSub>
                              <m:sSubPr>
                                <m:ctrlPr>
                                  <a:rPr lang="en-US" altLang="zh-CN" sz="2000" b="1" i="1">
                                    <a:latin typeface="Cambria Math" panose="02040503050406030204" pitchFamily="18" charset="0"/>
                                    <a:ea typeface="Cambria Math" panose="02040503050406030204" pitchFamily="18" charset="0"/>
                                  </a:rPr>
                                </m:ctrlPr>
                              </m:sSubPr>
                              <m:e>
                                <m:r>
                                  <a:rPr lang="en-US" altLang="zh-CN" sz="2000" b="1" i="1">
                                    <a:latin typeface="Cambria Math" panose="02040503050406030204" pitchFamily="18" charset="0"/>
                                    <a:ea typeface="Cambria Math" panose="02040503050406030204" pitchFamily="18" charset="0"/>
                                  </a:rPr>
                                  <m:t> </m:t>
                                </m:r>
                                <m:r>
                                  <a:rPr lang="en-US" altLang="zh-CN" sz="2000" b="1" i="1">
                                    <a:latin typeface="Cambria Math" panose="02040503050406030204" pitchFamily="18" charset="0"/>
                                    <a:ea typeface="Cambria Math" panose="02040503050406030204" pitchFamily="18" charset="0"/>
                                  </a:rPr>
                                  <m:t>𝒙</m:t>
                                </m:r>
                              </m:e>
                              <m:sub>
                                <m:r>
                                  <a:rPr lang="en-US" altLang="zh-CN" sz="2000" b="1" i="1">
                                    <a:latin typeface="Cambria Math" panose="02040503050406030204" pitchFamily="18" charset="0"/>
                                    <a:ea typeface="Cambria Math" panose="02040503050406030204" pitchFamily="18" charset="0"/>
                                  </a:rPr>
                                  <m:t>𝟐</m:t>
                                </m:r>
                              </m:sub>
                            </m:sSub>
                          </m:num>
                          <m:den>
                            <m:r>
                              <a:rPr lang="en-US" altLang="zh-CN" sz="2000" b="1" i="1">
                                <a:latin typeface="Cambria Math" panose="02040503050406030204" pitchFamily="18" charset="0"/>
                                <a:ea typeface="Cambria Math" panose="02040503050406030204" pitchFamily="18" charset="0"/>
                              </a:rPr>
                              <m:t>𝟒</m:t>
                            </m:r>
                          </m:den>
                        </m:f>
                        <m:r>
                          <a:rPr lang="en-US" altLang="zh-CN" sz="2000" b="1" i="1">
                            <a:latin typeface="Cambria Math" panose="02040503050406030204" pitchFamily="18" charset="0"/>
                          </a:rPr>
                          <m:t>−</m:t>
                        </m:r>
                        <m:f>
                          <m:fPr>
                            <m:ctrlPr>
                              <a:rPr lang="en-US" altLang="zh-CN" sz="2000" b="1" i="1">
                                <a:latin typeface="Cambria Math" panose="02040503050406030204" pitchFamily="18" charset="0"/>
                              </a:rPr>
                            </m:ctrlPr>
                          </m:fPr>
                          <m:num>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𝒙</m:t>
                                </m:r>
                              </m:e>
                              <m:sub>
                                <m:r>
                                  <a:rPr lang="en-US" altLang="zh-CN" sz="2000" b="1" i="1">
                                    <a:latin typeface="Cambria Math" panose="02040503050406030204" pitchFamily="18" charset="0"/>
                                  </a:rPr>
                                  <m:t>𝟑</m:t>
                                </m:r>
                              </m:sub>
                            </m:sSub>
                          </m:num>
                          <m:den>
                            <m:r>
                              <a:rPr lang="en-US" altLang="zh-CN" sz="2000" b="1" i="1">
                                <a:latin typeface="Cambria Math" panose="02040503050406030204" pitchFamily="18" charset="0"/>
                              </a:rPr>
                              <m:t>𝟐</m:t>
                            </m:r>
                          </m:den>
                        </m:f>
                        <m:r>
                          <a:rPr lang="en-US" altLang="zh-CN" sz="2000" b="1" i="1">
                            <a:latin typeface="Cambria Math" panose="02040503050406030204" pitchFamily="18" charset="0"/>
                          </a:rPr>
                          <m:t>−</m:t>
                        </m:r>
                        <m:f>
                          <m:fPr>
                            <m:ctrlPr>
                              <a:rPr lang="en-US" altLang="zh-CN" sz="2000" b="1" i="1">
                                <a:latin typeface="Cambria Math" panose="02040503050406030204" pitchFamily="18" charset="0"/>
                              </a:rPr>
                            </m:ctrlPr>
                          </m:fPr>
                          <m:num>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𝒙</m:t>
                                </m:r>
                              </m:e>
                              <m:sub>
                                <m:r>
                                  <a:rPr lang="en-US" altLang="zh-CN" sz="2000" b="1" i="1">
                                    <a:latin typeface="Cambria Math" panose="02040503050406030204" pitchFamily="18" charset="0"/>
                                  </a:rPr>
                                  <m:t>𝟔</m:t>
                                </m:r>
                              </m:sub>
                            </m:sSub>
                          </m:num>
                          <m:den>
                            <m:r>
                              <a:rPr lang="en-US" altLang="zh-CN" sz="2000" b="1" i="1">
                                <a:latin typeface="Cambria Math" panose="02040503050406030204" pitchFamily="18" charset="0"/>
                              </a:rPr>
                              <m:t>𝟒</m:t>
                            </m:r>
                          </m:den>
                        </m:f>
                      </m:e>
                    </m:d>
                    <m:r>
                      <a:rPr lang="en-US" altLang="zh-CN" sz="2000" b="1" i="1">
                        <a:latin typeface="Cambria Math" panose="02040503050406030204" pitchFamily="18" charset="0"/>
                      </a:rPr>
                      <m:t>−</m:t>
                    </m:r>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𝒙</m:t>
                        </m:r>
                      </m:e>
                      <m:sub>
                        <m:r>
                          <a:rPr lang="en-US" altLang="zh-CN" sz="2000" b="1" i="1">
                            <a:latin typeface="Cambria Math" panose="02040503050406030204" pitchFamily="18" charset="0"/>
                          </a:rPr>
                          <m:t>𝟐</m:t>
                        </m:r>
                      </m:sub>
                    </m:sSub>
                    <m:r>
                      <a:rPr lang="en-US" altLang="zh-CN" sz="2000" b="1" i="1">
                        <a:latin typeface="Cambria Math" panose="02040503050406030204" pitchFamily="18" charset="0"/>
                      </a:rPr>
                      <m:t>−</m:t>
                    </m:r>
                    <m:r>
                      <a:rPr lang="en-US" altLang="zh-CN" sz="2000" b="1" i="1">
                        <a:latin typeface="Cambria Math" panose="02040503050406030204" pitchFamily="18" charset="0"/>
                      </a:rPr>
                      <m:t>𝟑</m:t>
                    </m:r>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𝒙</m:t>
                        </m:r>
                      </m:e>
                      <m:sub>
                        <m:r>
                          <a:rPr lang="en-US" altLang="zh-CN" sz="2000" b="1" i="1">
                            <a:latin typeface="Cambria Math" panose="02040503050406030204" pitchFamily="18" charset="0"/>
                          </a:rPr>
                          <m:t>𝟑</m:t>
                        </m:r>
                      </m:sub>
                    </m:sSub>
                  </m:oMath>
                </a14:m>
                <a:endParaRPr lang="en-US" altLang="zh-CN" sz="2000" b="1" i="1" dirty="0">
                  <a:latin typeface="Cambria Math" panose="02040503050406030204" pitchFamily="18" charset="0"/>
                </a:endParaRPr>
              </a:p>
              <a:p>
                <a:pPr lvl="1">
                  <a:lnSpc>
                    <a:spcPts val="3500"/>
                  </a:lnSpc>
                  <a:spcBef>
                    <a:spcPts val="600"/>
                  </a:spcBef>
                </a:pPr>
                <a:r>
                  <a:rPr lang="en-US" altLang="zh-CN" sz="2000" b="1" dirty="0"/>
                  <a:t>         </a:t>
                </a:r>
                <a14:m>
                  <m:oMath xmlns:m="http://schemas.openxmlformats.org/officeDocument/2006/math">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𝟐𝟏</m:t>
                    </m:r>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𝟑</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num>
                      <m:den>
                        <m:r>
                          <a:rPr lang="en-US" altLang="zh-CN" sz="2400" b="1" i="1" smtClean="0">
                            <a:latin typeface="Cambria Math" panose="02040503050406030204" pitchFamily="18" charset="0"/>
                          </a:rPr>
                          <m:t>𝟒</m:t>
                        </m:r>
                      </m:den>
                    </m:f>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𝟓</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𝟑</m:t>
                            </m:r>
                          </m:sub>
                        </m:sSub>
                      </m:num>
                      <m:den>
                        <m:r>
                          <a:rPr lang="en-US" altLang="zh-CN" sz="2400" b="1" i="1" smtClean="0">
                            <a:latin typeface="Cambria Math" panose="02040503050406030204" pitchFamily="18" charset="0"/>
                          </a:rPr>
                          <m:t>𝟐</m:t>
                        </m:r>
                      </m:den>
                    </m:f>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𝟔</m:t>
                            </m:r>
                          </m:sub>
                        </m:sSub>
                      </m:num>
                      <m:den>
                        <m:r>
                          <a:rPr lang="en-US" altLang="zh-CN" sz="2400" b="1" i="1" smtClean="0">
                            <a:latin typeface="Cambria Math" panose="02040503050406030204" pitchFamily="18" charset="0"/>
                          </a:rPr>
                          <m:t>𝟒</m:t>
                        </m:r>
                      </m:den>
                    </m:f>
                  </m:oMath>
                </a14:m>
                <a:endParaRPr lang="en-US" altLang="zh-CN" sz="2400" b="1" dirty="0"/>
              </a:p>
              <a:p>
                <a:pPr lvl="1">
                  <a:lnSpc>
                    <a:spcPts val="3500"/>
                  </a:lnSpc>
                  <a:spcBef>
                    <a:spcPts val="600"/>
                  </a:spcBef>
                </a:pPr>
                <a:r>
                  <a:rPr lang="en-US" altLang="zh-CN" sz="2400" b="1" dirty="0">
                    <a:solidFill>
                      <a:srgbClr val="FF0000"/>
                    </a:solidFill>
                  </a:rPr>
                  <a:t>  </a:t>
                </a:r>
                <a14:m>
                  <m:oMath xmlns:m="http://schemas.openxmlformats.org/officeDocument/2006/math">
                    <m:sSub>
                      <m:sSubPr>
                        <m:ctrlPr>
                          <a:rPr lang="en-US" altLang="zh-CN" sz="2400" b="1" i="1">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𝒙</m:t>
                        </m:r>
                      </m:e>
                      <m:sub>
                        <m:r>
                          <a:rPr lang="en-US" altLang="zh-CN" sz="2400" b="1" i="1" smtClean="0">
                            <a:solidFill>
                              <a:srgbClr val="FF0000"/>
                            </a:solidFill>
                            <a:latin typeface="Cambria Math" panose="02040503050406030204" pitchFamily="18" charset="0"/>
                          </a:rPr>
                          <m:t>𝟓</m:t>
                        </m:r>
                      </m:sub>
                    </m:sSub>
                    <m:r>
                      <a:rPr lang="en-US" altLang="zh-CN" sz="2400" b="1" i="1">
                        <a:latin typeface="Cambria Math" panose="02040503050406030204" pitchFamily="18" charset="0"/>
                      </a:rPr>
                      <m:t>=</m:t>
                    </m:r>
                    <m:r>
                      <a:rPr lang="en-US" altLang="zh-CN" sz="2400" b="1" i="1" smtClean="0">
                        <a:latin typeface="Cambria Math" panose="02040503050406030204" pitchFamily="18" charset="0"/>
                      </a:rPr>
                      <m:t>𝟔</m:t>
                    </m:r>
                    <m:r>
                      <a:rPr lang="en-US" altLang="zh-CN" sz="2400" b="1" i="1">
                        <a:latin typeface="Cambria Math" panose="02040503050406030204" pitchFamily="18" charset="0"/>
                        <a:ea typeface="Cambria Math" panose="02040503050406030204" pitchFamily="18" charset="0"/>
                      </a:rPr>
                      <m:t>−</m:t>
                    </m:r>
                    <m:f>
                      <m:fPr>
                        <m:ctrlPr>
                          <a:rPr lang="en-US" altLang="zh-CN" sz="2400" b="1" i="1">
                            <a:latin typeface="Cambria Math" panose="02040503050406030204" pitchFamily="18" charset="0"/>
                            <a:ea typeface="Cambria Math" panose="02040503050406030204" pitchFamily="18" charset="0"/>
                          </a:rPr>
                        </m:ctrlPr>
                      </m:fPr>
                      <m:num>
                        <m:sSub>
                          <m:sSubPr>
                            <m:ctrlPr>
                              <a:rPr lang="en-US" altLang="zh-CN" sz="2400" b="1" i="1">
                                <a:latin typeface="Cambria Math" panose="02040503050406030204" pitchFamily="18" charset="0"/>
                                <a:ea typeface="Cambria Math" panose="02040503050406030204" pitchFamily="18" charset="0"/>
                              </a:rPr>
                            </m:ctrlPr>
                          </m:sSubPr>
                          <m:e>
                            <m:r>
                              <a:rPr lang="en-US" altLang="zh-CN" sz="2400" b="1" i="1">
                                <a:latin typeface="Cambria Math" panose="02040503050406030204" pitchFamily="18" charset="0"/>
                                <a:ea typeface="Cambria Math" panose="02040503050406030204" pitchFamily="18" charset="0"/>
                              </a:rPr>
                              <m:t> </m:t>
                            </m:r>
                            <m:r>
                              <a:rPr lang="en-US" altLang="zh-CN" sz="2400" b="1" i="1" smtClean="0">
                                <a:latin typeface="Cambria Math" panose="02040503050406030204" pitchFamily="18" charset="0"/>
                                <a:ea typeface="Cambria Math" panose="02040503050406030204" pitchFamily="18" charset="0"/>
                              </a:rPr>
                              <m:t>𝟑</m:t>
                            </m:r>
                            <m:r>
                              <a:rPr lang="en-US" altLang="zh-CN" sz="2400" b="1" i="1">
                                <a:latin typeface="Cambria Math" panose="02040503050406030204" pitchFamily="18" charset="0"/>
                                <a:ea typeface="Cambria Math" panose="02040503050406030204" pitchFamily="18" charset="0"/>
                              </a:rPr>
                              <m:t>𝒙</m:t>
                            </m:r>
                          </m:e>
                          <m:sub>
                            <m:r>
                              <a:rPr lang="en-US" altLang="zh-CN" sz="2400" b="1" i="1">
                                <a:latin typeface="Cambria Math" panose="02040503050406030204" pitchFamily="18" charset="0"/>
                                <a:ea typeface="Cambria Math" panose="02040503050406030204" pitchFamily="18" charset="0"/>
                              </a:rPr>
                              <m:t>𝟐</m:t>
                            </m:r>
                          </m:sub>
                        </m:sSub>
                      </m:num>
                      <m:den>
                        <m:r>
                          <a:rPr lang="en-US" altLang="zh-CN" sz="2400" b="1" i="1" smtClean="0">
                            <a:latin typeface="Cambria Math" panose="02040503050406030204" pitchFamily="18" charset="0"/>
                            <a:ea typeface="Cambria Math" panose="02040503050406030204" pitchFamily="18" charset="0"/>
                          </a:rPr>
                          <m:t>𝟐</m:t>
                        </m:r>
                      </m:den>
                    </m:f>
                    <m:r>
                      <a:rPr lang="en-US" altLang="zh-CN" sz="2400" b="1" i="1">
                        <a:latin typeface="Cambria Math" panose="02040503050406030204" pitchFamily="18" charset="0"/>
                      </a:rPr>
                      <m:t>−</m:t>
                    </m:r>
                    <m:r>
                      <a:rPr lang="en-US" altLang="zh-CN" sz="2400" b="1" i="1" smtClean="0">
                        <a:latin typeface="Cambria Math" panose="02040503050406030204" pitchFamily="18" charset="0"/>
                      </a:rPr>
                      <m:t>𝟒</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𝟑</m:t>
                        </m:r>
                      </m:sub>
                    </m:sSub>
                    <m:r>
                      <a:rPr lang="en-US" altLang="zh-CN" sz="2400" b="1" i="1" smtClean="0">
                        <a:latin typeface="Cambria Math" panose="02040503050406030204" pitchFamily="18" charset="0"/>
                      </a:rPr>
                      <m:t>+</m:t>
                    </m:r>
                    <m:f>
                      <m:fPr>
                        <m:ctrlPr>
                          <a:rPr lang="en-US" altLang="zh-CN" sz="2400" b="1" i="1">
                            <a:latin typeface="Cambria Math" panose="02040503050406030204" pitchFamily="18" charset="0"/>
                          </a:rPr>
                        </m:ctrlPr>
                      </m:fPr>
                      <m:num>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𝟔</m:t>
                            </m:r>
                          </m:sub>
                        </m:sSub>
                      </m:num>
                      <m:den>
                        <m:r>
                          <a:rPr lang="en-US" altLang="zh-CN" sz="2400" b="1" i="1" smtClean="0">
                            <a:latin typeface="Cambria Math" panose="02040503050406030204" pitchFamily="18" charset="0"/>
                          </a:rPr>
                          <m:t>𝟐</m:t>
                        </m:r>
                      </m:den>
                    </m:f>
                  </m:oMath>
                </a14:m>
                <a:endParaRPr lang="en-US" altLang="zh-CN" sz="2400" b="1" dirty="0"/>
              </a:p>
              <a:p>
                <a:pPr lvl="1">
                  <a:lnSpc>
                    <a:spcPts val="3500"/>
                  </a:lnSpc>
                  <a:spcBef>
                    <a:spcPts val="600"/>
                  </a:spcBef>
                </a:pPr>
                <a:r>
                  <a:rPr lang="en-US" altLang="zh-CN" sz="2400" b="1" dirty="0"/>
                  <a:t> </a:t>
                </a:r>
                <a:r>
                  <a:rPr lang="zh-CN" altLang="en-US" sz="2400" b="1" dirty="0"/>
                  <a:t>目标函数：</a:t>
                </a:r>
                <a:endParaRPr lang="en-US" altLang="zh-CN" sz="2400" b="1" dirty="0"/>
              </a:p>
              <a:p>
                <a:pPr lvl="1">
                  <a:lnSpc>
                    <a:spcPts val="3500"/>
                  </a:lnSpc>
                </a:pPr>
                <a:r>
                  <a:rPr lang="en-US" altLang="zh-CN" sz="2800" b="1" dirty="0"/>
                  <a:t>               </a:t>
                </a:r>
                <a:r>
                  <a:rPr lang="en-US" altLang="zh-CN" sz="2800" b="1" dirty="0">
                    <a:solidFill>
                      <a:srgbClr val="FF0000"/>
                    </a:solidFill>
                  </a:rPr>
                  <a:t>z</a:t>
                </a:r>
                <a14:m>
                  <m:oMath xmlns:m="http://schemas.openxmlformats.org/officeDocument/2006/math">
                    <m:r>
                      <a:rPr lang="en-US" altLang="zh-CN" sz="2800" b="1" i="1">
                        <a:solidFill>
                          <a:srgbClr val="FF0000"/>
                        </a:solidFill>
                        <a:latin typeface="Cambria Math" panose="02040503050406030204" pitchFamily="18" charset="0"/>
                      </a:rPr>
                      <m:t>=</m:t>
                    </m:r>
                    <m:r>
                      <a:rPr lang="en-US" altLang="zh-CN" sz="2800" b="1" i="1" smtClean="0">
                        <a:solidFill>
                          <a:srgbClr val="FF0000"/>
                        </a:solidFill>
                        <a:latin typeface="Cambria Math" panose="02040503050406030204" pitchFamily="18" charset="0"/>
                      </a:rPr>
                      <m:t>𝟐𝟕</m:t>
                    </m:r>
                    <m:r>
                      <a:rPr lang="en-US" altLang="zh-CN" sz="2800" b="1" i="1" smtClean="0">
                        <a:solidFill>
                          <a:srgbClr val="FF0000"/>
                        </a:solidFill>
                        <a:latin typeface="Cambria Math" panose="02040503050406030204" pitchFamily="18" charset="0"/>
                      </a:rPr>
                      <m:t>+</m:t>
                    </m:r>
                    <m:f>
                      <m:fPr>
                        <m:ctrlPr>
                          <a:rPr lang="en-US" altLang="zh-CN" sz="2800" b="1" i="1">
                            <a:solidFill>
                              <a:srgbClr val="FF0000"/>
                            </a:solidFill>
                            <a:latin typeface="Cambria Math" panose="02040503050406030204" pitchFamily="18" charset="0"/>
                            <a:ea typeface="Cambria Math" panose="02040503050406030204" pitchFamily="18" charset="0"/>
                          </a:rPr>
                        </m:ctrlPr>
                      </m:fPr>
                      <m:num>
                        <m:sSub>
                          <m:sSubPr>
                            <m:ctrlPr>
                              <a:rPr lang="en-US" altLang="zh-CN" sz="2800" b="1" i="1">
                                <a:solidFill>
                                  <a:srgbClr val="FF0000"/>
                                </a:solidFill>
                                <a:latin typeface="Cambria Math" panose="02040503050406030204" pitchFamily="18" charset="0"/>
                                <a:ea typeface="Cambria Math" panose="02040503050406030204" pitchFamily="18" charset="0"/>
                              </a:rPr>
                            </m:ctrlPr>
                          </m:sSubPr>
                          <m:e>
                            <m:r>
                              <a:rPr lang="en-US" altLang="zh-CN" sz="2800" b="1" i="1">
                                <a:solidFill>
                                  <a:srgbClr val="FF0000"/>
                                </a:solidFill>
                                <a:latin typeface="Cambria Math" panose="02040503050406030204" pitchFamily="18" charset="0"/>
                                <a:ea typeface="Cambria Math" panose="02040503050406030204" pitchFamily="18" charset="0"/>
                              </a:rPr>
                              <m:t> </m:t>
                            </m:r>
                            <m:r>
                              <a:rPr lang="en-US" altLang="zh-CN" sz="2800" b="1" i="1">
                                <a:solidFill>
                                  <a:srgbClr val="FF0000"/>
                                </a:solidFill>
                                <a:latin typeface="Cambria Math" panose="02040503050406030204" pitchFamily="18" charset="0"/>
                                <a:ea typeface="Cambria Math" panose="02040503050406030204" pitchFamily="18" charset="0"/>
                              </a:rPr>
                              <m:t>𝒙</m:t>
                            </m:r>
                          </m:e>
                          <m:sub>
                            <m:r>
                              <a:rPr lang="en-US" altLang="zh-CN" sz="2800" b="1" i="1">
                                <a:solidFill>
                                  <a:srgbClr val="FF0000"/>
                                </a:solidFill>
                                <a:latin typeface="Cambria Math" panose="02040503050406030204" pitchFamily="18" charset="0"/>
                                <a:ea typeface="Cambria Math" panose="02040503050406030204" pitchFamily="18" charset="0"/>
                              </a:rPr>
                              <m:t>𝟐</m:t>
                            </m:r>
                          </m:sub>
                        </m:sSub>
                      </m:num>
                      <m:den>
                        <m:r>
                          <a:rPr lang="en-US" altLang="zh-CN" sz="2800" b="1" i="1" smtClean="0">
                            <a:solidFill>
                              <a:srgbClr val="FF0000"/>
                            </a:solidFill>
                            <a:latin typeface="Cambria Math" panose="02040503050406030204" pitchFamily="18" charset="0"/>
                            <a:ea typeface="Cambria Math" panose="02040503050406030204" pitchFamily="18" charset="0"/>
                          </a:rPr>
                          <m:t>𝟒</m:t>
                        </m:r>
                      </m:den>
                    </m:f>
                    <m:r>
                      <a:rPr lang="en-US" altLang="zh-CN" sz="2800" b="1" i="1" smtClean="0">
                        <a:solidFill>
                          <a:srgbClr val="FF0000"/>
                        </a:solidFill>
                        <a:latin typeface="Cambria Math" panose="02040503050406030204" pitchFamily="18" charset="0"/>
                      </a:rPr>
                      <m:t>+</m:t>
                    </m:r>
                    <m:f>
                      <m:fPr>
                        <m:ctrlPr>
                          <a:rPr lang="en-US" altLang="zh-CN" sz="2800" b="1" i="1" smtClean="0">
                            <a:solidFill>
                              <a:srgbClr val="FF0000"/>
                            </a:solidFill>
                            <a:latin typeface="Cambria Math" panose="02040503050406030204" pitchFamily="18" charset="0"/>
                          </a:rPr>
                        </m:ctrlPr>
                      </m:fPr>
                      <m:num>
                        <m:sSub>
                          <m:sSubPr>
                            <m:ctrlPr>
                              <a:rPr lang="en-US" altLang="zh-CN" sz="2800" b="1" i="1" smtClean="0">
                                <a:solidFill>
                                  <a:srgbClr val="FF0000"/>
                                </a:solidFill>
                                <a:latin typeface="Cambria Math" panose="02040503050406030204" pitchFamily="18" charset="0"/>
                              </a:rPr>
                            </m:ctrlPr>
                          </m:sSubPr>
                          <m:e>
                            <m:r>
                              <a:rPr lang="en-US" altLang="zh-CN" sz="2800" b="1" i="1" smtClean="0">
                                <a:solidFill>
                                  <a:srgbClr val="FF0000"/>
                                </a:solidFill>
                                <a:latin typeface="Cambria Math" panose="02040503050406030204" pitchFamily="18" charset="0"/>
                              </a:rPr>
                              <m:t>𝒙</m:t>
                            </m:r>
                          </m:e>
                          <m:sub>
                            <m:r>
                              <a:rPr lang="en-US" altLang="zh-CN" sz="2800" b="1" i="1" smtClean="0">
                                <a:solidFill>
                                  <a:srgbClr val="FF0000"/>
                                </a:solidFill>
                                <a:latin typeface="Cambria Math" panose="02040503050406030204" pitchFamily="18" charset="0"/>
                              </a:rPr>
                              <m:t>𝟑</m:t>
                            </m:r>
                          </m:sub>
                        </m:sSub>
                      </m:num>
                      <m:den>
                        <m:r>
                          <a:rPr lang="en-US" altLang="zh-CN" sz="2800" b="1" i="1" smtClean="0">
                            <a:solidFill>
                              <a:srgbClr val="FF0000"/>
                            </a:solidFill>
                            <a:latin typeface="Cambria Math" panose="02040503050406030204" pitchFamily="18" charset="0"/>
                          </a:rPr>
                          <m:t>𝟐</m:t>
                        </m:r>
                      </m:den>
                    </m:f>
                    <m:r>
                      <a:rPr lang="en-US" altLang="zh-CN" sz="2800" b="1" i="1" smtClean="0">
                        <a:solidFill>
                          <a:srgbClr val="FF0000"/>
                        </a:solidFill>
                        <a:latin typeface="Cambria Math" panose="02040503050406030204" pitchFamily="18" charset="0"/>
                      </a:rPr>
                      <m:t>−</m:t>
                    </m:r>
                    <m:f>
                      <m:fPr>
                        <m:ctrlPr>
                          <a:rPr lang="en-US" altLang="zh-CN" sz="2800" b="1" i="1">
                            <a:solidFill>
                              <a:srgbClr val="FF0000"/>
                            </a:solidFill>
                            <a:latin typeface="Cambria Math" panose="02040503050406030204" pitchFamily="18" charset="0"/>
                          </a:rPr>
                        </m:ctrlPr>
                      </m:fPr>
                      <m:num>
                        <m:sSub>
                          <m:sSubPr>
                            <m:ctrlPr>
                              <a:rPr lang="en-US" altLang="zh-CN" sz="2800" b="1" i="1">
                                <a:solidFill>
                                  <a:srgbClr val="FF0000"/>
                                </a:solidFill>
                                <a:latin typeface="Cambria Math" panose="02040503050406030204" pitchFamily="18" charset="0"/>
                              </a:rPr>
                            </m:ctrlPr>
                          </m:sSubPr>
                          <m:e>
                            <m:r>
                              <a:rPr lang="en-US" altLang="zh-CN" sz="2800" b="1" i="1" smtClean="0">
                                <a:solidFill>
                                  <a:srgbClr val="FF0000"/>
                                </a:solidFill>
                                <a:latin typeface="Cambria Math" panose="02040503050406030204" pitchFamily="18" charset="0"/>
                              </a:rPr>
                              <m:t>𝟑</m:t>
                            </m:r>
                            <m:r>
                              <a:rPr lang="en-US" altLang="zh-CN" sz="2800" b="1" i="1">
                                <a:solidFill>
                                  <a:srgbClr val="FF0000"/>
                                </a:solidFill>
                                <a:latin typeface="Cambria Math" panose="02040503050406030204" pitchFamily="18" charset="0"/>
                              </a:rPr>
                              <m:t>𝒙</m:t>
                            </m:r>
                          </m:e>
                          <m:sub>
                            <m:r>
                              <a:rPr lang="en-US" altLang="zh-CN" sz="2800" b="1" i="1">
                                <a:solidFill>
                                  <a:srgbClr val="FF0000"/>
                                </a:solidFill>
                                <a:latin typeface="Cambria Math" panose="02040503050406030204" pitchFamily="18" charset="0"/>
                              </a:rPr>
                              <m:t>𝟔</m:t>
                            </m:r>
                          </m:sub>
                        </m:sSub>
                      </m:num>
                      <m:den>
                        <m:r>
                          <a:rPr lang="en-US" altLang="zh-CN" sz="2800" b="1" i="1" smtClean="0">
                            <a:solidFill>
                              <a:srgbClr val="FF0000"/>
                            </a:solidFill>
                            <a:latin typeface="Cambria Math" panose="02040503050406030204" pitchFamily="18" charset="0"/>
                          </a:rPr>
                          <m:t>𝟒</m:t>
                        </m:r>
                      </m:den>
                    </m:f>
                  </m:oMath>
                </a14:m>
                <a:endParaRPr lang="en-US" altLang="zh-CN" sz="2800" b="1" dirty="0"/>
              </a:p>
              <a:p>
                <a:pPr lvl="1">
                  <a:lnSpc>
                    <a:spcPts val="3500"/>
                  </a:lnSpc>
                  <a:spcBef>
                    <a:spcPts val="600"/>
                  </a:spcBef>
                </a:pP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𝑒</m:t>
                        </m:r>
                      </m:sub>
                    </m:sSub>
                  </m:oMath>
                </a14:m>
                <a:r>
                  <a:rPr lang="zh-CN" altLang="en-US" sz="2400" b="1" dirty="0">
                    <a:latin typeface="Arial" panose="020B0604020202020204" pitchFamily="34" charset="0"/>
                    <a:cs typeface="Arial" panose="020B0604020202020204" pitchFamily="34" charset="0"/>
                  </a:rPr>
                  <a:t>为入基变量</a:t>
                </a:r>
                <a:r>
                  <a:rPr lang="en-US" altLang="zh-CN" sz="2400" b="1" dirty="0">
                    <a:latin typeface="Arial" panose="020B0604020202020204" pitchFamily="34" charset="0"/>
                    <a:cs typeface="Arial" panose="020B0604020202020204" pitchFamily="34" charset="0"/>
                  </a:rPr>
                  <a:t>(entering variable)</a:t>
                </a:r>
              </a:p>
              <a:p>
                <a:pPr lvl="1">
                  <a:lnSpc>
                    <a:spcPts val="3500"/>
                  </a:lnSpc>
                  <a:spcBef>
                    <a:spcPts val="600"/>
                  </a:spcBef>
                </a:pPr>
                <a14:m>
                  <m:oMath xmlns:m="http://schemas.openxmlformats.org/officeDocument/2006/math">
                    <m:sSub>
                      <m:sSubPr>
                        <m:ctrlPr>
                          <a:rPr lang="en-US" altLang="zh-CN" sz="2400" i="1" smtClean="0">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𝑥</m:t>
                        </m:r>
                      </m:e>
                      <m:sub>
                        <m:r>
                          <a:rPr lang="en-US" altLang="zh-CN" sz="2400" i="1">
                            <a:solidFill>
                              <a:srgbClr val="FF0000"/>
                            </a:solidFill>
                            <a:latin typeface="Cambria Math" panose="02040503050406030204" pitchFamily="18" charset="0"/>
                          </a:rPr>
                          <m:t>𝑙</m:t>
                        </m:r>
                      </m:sub>
                    </m:sSub>
                  </m:oMath>
                </a14:m>
                <a:r>
                  <a:rPr lang="zh-CN" altLang="en-US" sz="2400" b="1" dirty="0">
                    <a:latin typeface="Arial" panose="020B0604020202020204" pitchFamily="34" charset="0"/>
                    <a:cs typeface="Arial" panose="020B0604020202020204" pitchFamily="34" charset="0"/>
                  </a:rPr>
                  <a:t>为离基变量</a:t>
                </a:r>
                <a:r>
                  <a:rPr lang="en-US" altLang="zh-CN" sz="2400" b="1" dirty="0">
                    <a:latin typeface="Arial" panose="020B0604020202020204" pitchFamily="34" charset="0"/>
                    <a:cs typeface="Arial" panose="020B0604020202020204" pitchFamily="34" charset="0"/>
                  </a:rPr>
                  <a:t>(leaving variable)</a:t>
                </a:r>
                <a:endParaRPr lang="en-US" altLang="zh-CN" sz="2800" b="1" dirty="0"/>
              </a:p>
            </p:txBody>
          </p:sp>
        </mc:Choice>
        <mc:Fallback xmlns="">
          <p:sp>
            <p:nvSpPr>
              <p:cNvPr id="9" name="文本框 8"/>
              <p:cNvSpPr txBox="1">
                <a:spLocks noRot="1" noChangeAspect="1" noMove="1" noResize="1" noEditPoints="1" noAdjustHandles="1" noChangeArrowheads="1" noChangeShapeType="1" noTextEdit="1"/>
              </p:cNvSpPr>
              <p:nvPr/>
            </p:nvSpPr>
            <p:spPr>
              <a:xfrm>
                <a:off x="0" y="1177921"/>
                <a:ext cx="9144000" cy="5568191"/>
              </a:xfrm>
              <a:prstGeom prst="rect">
                <a:avLst/>
              </a:prstGeom>
              <a:blipFill rotWithShape="0">
                <a:blip r:embed="rId2"/>
                <a:stretch>
                  <a:fillRect l="-1067" t="-547" b="-766"/>
                </a:stretch>
              </a:blipFill>
            </p:spPr>
            <p:txBody>
              <a:bodyPr/>
              <a:lstStyle/>
              <a:p>
                <a:r>
                  <a:rPr lang="zh-CN" altLang="en-US">
                    <a:noFill/>
                  </a:rPr>
                  <a:t> </a:t>
                </a:r>
              </a:p>
            </p:txBody>
          </p:sp>
        </mc:Fallback>
      </mc:AlternateContent>
      <p:sp>
        <p:nvSpPr>
          <p:cNvPr id="2" name="矩形 1"/>
          <p:cNvSpPr/>
          <p:nvPr/>
        </p:nvSpPr>
        <p:spPr>
          <a:xfrm>
            <a:off x="5145111" y="3856839"/>
            <a:ext cx="3773510" cy="656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0000CC"/>
                </a:solidFill>
                <a:latin typeface="Arial" panose="020B0604020202020204" pitchFamily="34" charset="0"/>
                <a:cs typeface="Arial" panose="020B0604020202020204" pitchFamily="34" charset="0"/>
              </a:rPr>
              <a:t>该操作称为一次转动</a:t>
            </a:r>
            <a:r>
              <a:rPr lang="en-US" altLang="zh-CN" sz="2400" b="1" dirty="0">
                <a:solidFill>
                  <a:srgbClr val="0000CC"/>
                </a:solidFill>
                <a:latin typeface="Arial" panose="020B0604020202020204" pitchFamily="34" charset="0"/>
                <a:cs typeface="Arial" panose="020B0604020202020204" pitchFamily="34" charset="0"/>
              </a:rPr>
              <a:t>(pivot)</a:t>
            </a:r>
            <a:endParaRPr lang="zh-CN" altLang="en-US" sz="2400" dirty="0">
              <a:solidFill>
                <a:srgbClr val="0000CC"/>
              </a:solidFill>
            </a:endParaRPr>
          </a:p>
        </p:txBody>
      </p:sp>
      <p:sp>
        <p:nvSpPr>
          <p:cNvPr id="5" name="矩形 4"/>
          <p:cNvSpPr/>
          <p:nvPr/>
        </p:nvSpPr>
        <p:spPr>
          <a:xfrm>
            <a:off x="5370490" y="4533821"/>
            <a:ext cx="3773510" cy="14737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a:solidFill>
                  <a:srgbClr val="0000CC"/>
                </a:solidFill>
                <a:latin typeface="Arial" panose="020B0604020202020204" pitchFamily="34" charset="0"/>
                <a:cs typeface="Arial" panose="020B0604020202020204" pitchFamily="34" charset="0"/>
              </a:rPr>
              <a:t>一次转动就是选取一个入基变量和一个离基变量，替换二者的角色。</a:t>
            </a:r>
            <a:endParaRPr lang="zh-CN" altLang="en-US" sz="2400" dirty="0">
              <a:solidFill>
                <a:srgbClr val="0000CC"/>
              </a:solidFill>
            </a:endParaRPr>
          </a:p>
        </p:txBody>
      </p:sp>
    </p:spTree>
    <p:extLst>
      <p:ext uri="{BB962C8B-B14F-4D97-AF65-F5344CB8AC3E}">
        <p14:creationId xmlns:p14="http://schemas.microsoft.com/office/powerpoint/2010/main" val="30797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0" y="1208397"/>
                <a:ext cx="5358684" cy="2642386"/>
              </a:xfrm>
              <a:ln w="22225">
                <a:solidFill>
                  <a:schemeClr val="accent1">
                    <a:shade val="50000"/>
                  </a:schemeClr>
                </a:solidFill>
              </a:ln>
            </p:spPr>
            <p:txBody>
              <a:bodyPr>
                <a:normAutofit fontScale="85000" lnSpcReduction="10000"/>
              </a:bodyPr>
              <a:lstStyle/>
              <a:p>
                <a:pPr marL="23400" indent="0">
                  <a:lnSpc>
                    <a:spcPts val="3200"/>
                  </a:lnSpc>
                  <a:buNone/>
                </a:pPr>
                <a:r>
                  <a:rPr lang="zh-CN" altLang="en-US" dirty="0"/>
                  <a:t>初始的松弛型：</a:t>
                </a:r>
                <a14:m>
                  <m:oMath xmlns:m="http://schemas.openxmlformats.org/officeDocument/2006/math">
                    <m:r>
                      <a:rPr lang="en-US" altLang="zh-CN" b="1" i="0" smtClean="0">
                        <a:solidFill>
                          <a:srgbClr val="FF0000"/>
                        </a:solidFill>
                        <a:latin typeface="Cambria Math" panose="02040503050406030204" pitchFamily="18" charset="0"/>
                      </a:rPr>
                      <m:t> </m:t>
                    </m:r>
                    <m:r>
                      <a:rPr lang="en-US" altLang="zh-CN" b="1" i="0" smtClean="0">
                        <a:solidFill>
                          <a:srgbClr val="FF0000"/>
                        </a:solidFill>
                        <a:latin typeface="Cambria Math" panose="02040503050406030204" pitchFamily="18" charset="0"/>
                      </a:rPr>
                      <m:t>𝐳</m:t>
                    </m:r>
                    <m:r>
                      <a:rPr lang="en-US" altLang="zh-CN" b="1" i="0" smtClean="0">
                        <a:latin typeface="Cambria Math" panose="02040503050406030204" pitchFamily="18" charset="0"/>
                      </a:rPr>
                      <m:t>=</m:t>
                    </m:r>
                    <m:r>
                      <a:rPr lang="en-US" altLang="zh-CN" i="1">
                        <a:latin typeface="Cambria Math" panose="02040503050406030204" pitchFamily="18" charset="0"/>
                      </a:rPr>
                      <m:t>3</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𝟏</m:t>
                        </m:r>
                      </m:sub>
                    </m:sSub>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𝟐</m:t>
                        </m:r>
                      </m:sub>
                    </m:sSub>
                    <m:r>
                      <a:rPr lang="en-US" altLang="zh-CN" i="1">
                        <a:latin typeface="Cambria Math" panose="02040503050406030204" pitchFamily="18" charset="0"/>
                      </a:rPr>
                      <m:t>+</m:t>
                    </m:r>
                    <m:r>
                      <a:rPr lang="en-US" altLang="zh-CN" i="1" smtClean="0">
                        <a:latin typeface="Cambria Math" panose="02040503050406030204" pitchFamily="18" charset="0"/>
                      </a:rPr>
                      <m:t>2</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𝟑</m:t>
                        </m:r>
                      </m:sub>
                    </m:sSub>
                  </m:oMath>
                </a14:m>
                <a:endParaRPr lang="en-US" altLang="zh-CN" dirty="0">
                  <a:ea typeface="Cambria Math" panose="02040503050406030204" pitchFamily="18" charset="0"/>
                </a:endParaRPr>
              </a:p>
              <a:p>
                <a:pPr marL="457200" lvl="1" indent="0">
                  <a:lnSpc>
                    <a:spcPts val="3200"/>
                  </a:lnSpc>
                  <a:buNone/>
                </a:pPr>
                <a:r>
                  <a:rPr lang="zh-CN" altLang="en-US" sz="2800" dirty="0"/>
                  <a:t>满足约束：</a:t>
                </a:r>
                <a:endParaRPr lang="en-US" altLang="zh-CN" sz="2800" dirty="0"/>
              </a:p>
              <a:p>
                <a:pPr marL="457200" lvl="1" indent="0">
                  <a:lnSpc>
                    <a:spcPts val="3200"/>
                  </a:lnSpc>
                  <a:buNone/>
                </a:pPr>
                <a:r>
                  <a:rPr lang="en-US" altLang="zh-CN" sz="2800" dirty="0">
                    <a:solidFill>
                      <a:srgbClr val="FF0000"/>
                    </a:solidFill>
                  </a:rPr>
                  <a:t>    </a:t>
                </a:r>
                <a14:m>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𝒙</m:t>
                        </m:r>
                      </m:e>
                      <m:sub>
                        <m:r>
                          <a:rPr lang="en-US" altLang="zh-CN" sz="2800" i="1">
                            <a:solidFill>
                              <a:srgbClr val="FF0000"/>
                            </a:solidFill>
                            <a:latin typeface="Cambria Math" panose="02040503050406030204" pitchFamily="18" charset="0"/>
                          </a:rPr>
                          <m:t>𝟒</m:t>
                        </m:r>
                      </m:sub>
                    </m:sSub>
                    <m:r>
                      <a:rPr lang="en-US" altLang="zh-CN" sz="2800" i="1">
                        <a:latin typeface="Cambria Math" panose="02040503050406030204" pitchFamily="18" charset="0"/>
                      </a:rPr>
                      <m:t>=</m:t>
                    </m:r>
                    <m:r>
                      <a:rPr lang="en-US" altLang="zh-CN" sz="2800" i="1">
                        <a:latin typeface="Cambria Math" panose="02040503050406030204" pitchFamily="18" charset="0"/>
                      </a:rPr>
                      <m:t>𝟑𝟎</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𝒙</m:t>
                        </m:r>
                      </m:e>
                      <m:sub>
                        <m:r>
                          <a:rPr lang="en-US" altLang="zh-CN" sz="2800" i="1">
                            <a:latin typeface="Cambria Math" panose="02040503050406030204" pitchFamily="18" charset="0"/>
                          </a:rPr>
                          <m:t>𝟏</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𝒙</m:t>
                        </m:r>
                      </m:e>
                      <m:sub>
                        <m:r>
                          <a:rPr lang="en-US" altLang="zh-CN" sz="2800" i="1">
                            <a:latin typeface="Cambria Math" panose="02040503050406030204" pitchFamily="18" charset="0"/>
                          </a:rPr>
                          <m:t>𝟐</m:t>
                        </m:r>
                      </m:sub>
                    </m:sSub>
                    <m:r>
                      <a:rPr lang="en-US" altLang="zh-CN" sz="2800" i="1">
                        <a:latin typeface="Cambria Math" panose="02040503050406030204" pitchFamily="18" charset="0"/>
                      </a:rPr>
                      <m:t>−</m:t>
                    </m:r>
                    <m:r>
                      <a:rPr lang="en-US" altLang="zh-CN" sz="2800" i="1">
                        <a:latin typeface="Cambria Math" panose="02040503050406030204" pitchFamily="18" charset="0"/>
                      </a:rPr>
                      <m:t>𝟑</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𝒙</m:t>
                        </m:r>
                      </m:e>
                      <m:sub>
                        <m:r>
                          <a:rPr lang="en-US" altLang="zh-CN" sz="2800" i="1">
                            <a:latin typeface="Cambria Math" panose="02040503050406030204" pitchFamily="18" charset="0"/>
                          </a:rPr>
                          <m:t>𝟑</m:t>
                        </m:r>
                      </m:sub>
                    </m:sSub>
                  </m:oMath>
                </a14:m>
                <a:endParaRPr lang="en-US" altLang="zh-CN" sz="2800" dirty="0"/>
              </a:p>
              <a:p>
                <a:pPr marL="457200" lvl="1" indent="0">
                  <a:lnSpc>
                    <a:spcPts val="3200"/>
                  </a:lnSpc>
                  <a:buNone/>
                </a:pPr>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sSub>
                          <m:sSubPr>
                            <m:ctrlPr>
                              <a:rPr lang="en-US" altLang="zh-CN" sz="2800" i="1" smtClean="0">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𝒙</m:t>
                            </m:r>
                          </m:e>
                          <m:sub>
                            <m:r>
                              <a:rPr lang="en-US" altLang="zh-CN" sz="2800" i="1">
                                <a:solidFill>
                                  <a:srgbClr val="FF0000"/>
                                </a:solidFill>
                                <a:latin typeface="Cambria Math" panose="02040503050406030204" pitchFamily="18" charset="0"/>
                              </a:rPr>
                              <m:t>𝟓</m:t>
                            </m:r>
                          </m:sub>
                        </m:sSub>
                        <m:r>
                          <a:rPr lang="en-US" altLang="zh-CN" sz="2800" i="1">
                            <a:latin typeface="Cambria Math" panose="02040503050406030204" pitchFamily="18" charset="0"/>
                          </a:rPr>
                          <m:t>=</m:t>
                        </m:r>
                        <m:r>
                          <a:rPr lang="en-US" altLang="zh-CN" sz="2800" i="1">
                            <a:latin typeface="Cambria Math" panose="02040503050406030204" pitchFamily="18" charset="0"/>
                          </a:rPr>
                          <m:t>𝟐𝟒</m:t>
                        </m:r>
                        <m:r>
                          <a:rPr lang="en-US" altLang="zh-CN" sz="2800" i="1">
                            <a:latin typeface="Cambria Math" panose="02040503050406030204" pitchFamily="18" charset="0"/>
                          </a:rPr>
                          <m:t>−</m:t>
                        </m:r>
                        <m:r>
                          <a:rPr lang="en-US" altLang="zh-CN" sz="2800" i="1">
                            <a:latin typeface="Cambria Math" panose="02040503050406030204" pitchFamily="18" charset="0"/>
                          </a:rPr>
                          <m:t>𝟐</m:t>
                        </m:r>
                        <m:r>
                          <a:rPr lang="en-US" altLang="zh-CN" sz="2800" i="1">
                            <a:latin typeface="Cambria Math" panose="02040503050406030204" pitchFamily="18" charset="0"/>
                          </a:rPr>
                          <m:t>𝒙</m:t>
                        </m:r>
                      </m:e>
                      <m:sub>
                        <m:r>
                          <a:rPr lang="en-US" altLang="zh-CN" sz="2800" i="1">
                            <a:latin typeface="Cambria Math" panose="02040503050406030204" pitchFamily="18" charset="0"/>
                          </a:rPr>
                          <m:t>𝟏</m:t>
                        </m:r>
                      </m:sub>
                    </m:sSub>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𝟐</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𝒙</m:t>
                        </m:r>
                      </m:e>
                      <m:sub>
                        <m:r>
                          <a:rPr lang="en-US" altLang="zh-CN" sz="2800" i="1">
                            <a:latin typeface="Cambria Math" panose="02040503050406030204" pitchFamily="18" charset="0"/>
                          </a:rPr>
                          <m:t>𝟐</m:t>
                        </m:r>
                      </m:sub>
                    </m:sSub>
                    <m:r>
                      <a:rPr lang="en-US" altLang="zh-CN" sz="2800" i="1">
                        <a:latin typeface="Cambria Math" panose="02040503050406030204" pitchFamily="18" charset="0"/>
                      </a:rPr>
                      <m:t>−</m:t>
                    </m:r>
                    <m:r>
                      <a:rPr lang="en-US" altLang="zh-CN" sz="2800" i="1">
                        <a:latin typeface="Cambria Math" panose="02040503050406030204" pitchFamily="18" charset="0"/>
                      </a:rPr>
                      <m:t>𝟓</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𝒙</m:t>
                        </m:r>
                      </m:e>
                      <m:sub>
                        <m:r>
                          <a:rPr lang="en-US" altLang="zh-CN" sz="2800" i="1">
                            <a:latin typeface="Cambria Math" panose="02040503050406030204" pitchFamily="18" charset="0"/>
                          </a:rPr>
                          <m:t>𝟑</m:t>
                        </m:r>
                      </m:sub>
                    </m:sSub>
                  </m:oMath>
                </a14:m>
                <a:r>
                  <a:rPr lang="en-US" altLang="zh-CN" sz="2800" dirty="0"/>
                  <a:t> </a:t>
                </a:r>
              </a:p>
              <a:p>
                <a:pPr marL="457200" lvl="1" indent="0">
                  <a:lnSpc>
                    <a:spcPts val="3200"/>
                  </a:lnSpc>
                  <a:buNone/>
                </a:pPr>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sSub>
                          <m:sSubPr>
                            <m:ctrlPr>
                              <a:rPr lang="en-US" altLang="zh-CN" sz="2800" i="1" smtClean="0">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𝒙</m:t>
                            </m:r>
                          </m:e>
                          <m:sub>
                            <m:r>
                              <a:rPr lang="en-US" altLang="zh-CN" sz="2800" i="1">
                                <a:solidFill>
                                  <a:srgbClr val="FF0000"/>
                                </a:solidFill>
                                <a:latin typeface="Cambria Math" panose="02040503050406030204" pitchFamily="18" charset="0"/>
                              </a:rPr>
                              <m:t>𝟔</m:t>
                            </m:r>
                          </m:sub>
                        </m:sSub>
                        <m:r>
                          <a:rPr lang="en-US" altLang="zh-CN" sz="2800" i="1">
                            <a:latin typeface="Cambria Math" panose="02040503050406030204" pitchFamily="18" charset="0"/>
                          </a:rPr>
                          <m:t>=</m:t>
                        </m:r>
                        <m:r>
                          <a:rPr lang="en-US" altLang="zh-CN" sz="2800" i="1">
                            <a:latin typeface="Cambria Math" panose="02040503050406030204" pitchFamily="18" charset="0"/>
                          </a:rPr>
                          <m:t>𝟑𝟔</m:t>
                        </m:r>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𝟒</m:t>
                        </m:r>
                        <m:r>
                          <a:rPr lang="en-US" altLang="zh-CN" sz="2800" i="1">
                            <a:latin typeface="Cambria Math" panose="02040503050406030204" pitchFamily="18" charset="0"/>
                          </a:rPr>
                          <m:t>𝒙</m:t>
                        </m:r>
                      </m:e>
                      <m:sub>
                        <m:r>
                          <a:rPr lang="en-US" altLang="zh-CN" sz="2800" i="1">
                            <a:latin typeface="Cambria Math" panose="02040503050406030204" pitchFamily="18" charset="0"/>
                          </a:rPr>
                          <m:t>𝟏</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𝒙</m:t>
                        </m:r>
                      </m:e>
                      <m:sub>
                        <m:r>
                          <a:rPr lang="en-US" altLang="zh-CN" sz="2800" i="1">
                            <a:latin typeface="Cambria Math" panose="02040503050406030204" pitchFamily="18" charset="0"/>
                          </a:rPr>
                          <m:t>𝟐</m:t>
                        </m:r>
                      </m:sub>
                    </m:sSub>
                    <m:r>
                      <a:rPr lang="en-US" altLang="zh-CN" sz="2800" i="1">
                        <a:latin typeface="Cambria Math" panose="02040503050406030204" pitchFamily="18" charset="0"/>
                      </a:rPr>
                      <m:t>−</m:t>
                    </m:r>
                    <m:r>
                      <a:rPr lang="en-US" altLang="zh-CN" sz="2800" i="1">
                        <a:latin typeface="Cambria Math" panose="02040503050406030204" pitchFamily="18" charset="0"/>
                      </a:rPr>
                      <m:t>𝟐</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𝒙</m:t>
                        </m:r>
                      </m:e>
                      <m:sub>
                        <m:r>
                          <a:rPr lang="en-US" altLang="zh-CN" sz="2800" i="1">
                            <a:latin typeface="Cambria Math" panose="02040503050406030204" pitchFamily="18" charset="0"/>
                          </a:rPr>
                          <m:t>𝟑</m:t>
                        </m:r>
                      </m:sub>
                    </m:sSub>
                  </m:oMath>
                </a14:m>
                <a:endParaRPr lang="en-US" altLang="zh-CN" sz="2800" dirty="0">
                  <a:ea typeface="Cambria Math" panose="02040503050406030204" pitchFamily="18" charset="0"/>
                </a:endParaRPr>
              </a:p>
              <a:p>
                <a:pPr marL="457200" lvl="1" indent="0">
                  <a:lnSpc>
                    <a:spcPts val="3200"/>
                  </a:lnSpc>
                  <a:buNone/>
                </a:pPr>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𝒙</m:t>
                        </m:r>
                      </m:e>
                      <m:sub>
                        <m:r>
                          <a:rPr lang="en-US" altLang="zh-CN" sz="2800" i="1">
                            <a:latin typeface="Cambria Math" panose="02040503050406030204" pitchFamily="18" charset="0"/>
                          </a:rPr>
                          <m:t>𝟏</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𝒙</m:t>
                        </m:r>
                      </m:e>
                      <m:sub>
                        <m:r>
                          <a:rPr lang="en-US" altLang="zh-CN" sz="2800" i="1">
                            <a:latin typeface="Cambria Math" panose="02040503050406030204" pitchFamily="18" charset="0"/>
                          </a:rPr>
                          <m:t>𝟐</m:t>
                        </m:r>
                      </m:sub>
                    </m:sSub>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𝒙</m:t>
                        </m:r>
                      </m:e>
                      <m:sub>
                        <m:r>
                          <a:rPr lang="en-US" altLang="zh-CN" sz="2800" i="1">
                            <a:latin typeface="Cambria Math" panose="02040503050406030204" pitchFamily="18" charset="0"/>
                          </a:rPr>
                          <m:t>𝟑</m:t>
                        </m:r>
                      </m:sub>
                    </m:sSub>
                    <m:r>
                      <a:rPr lang="en-US" altLang="zh-CN" sz="2800" b="1" i="1" smtClean="0">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𝒙</m:t>
                        </m:r>
                      </m:e>
                      <m:sub>
                        <m:r>
                          <a:rPr lang="en-US" altLang="zh-CN" sz="2800" i="1">
                            <a:solidFill>
                              <a:srgbClr val="FF0000"/>
                            </a:solidFill>
                            <a:latin typeface="Cambria Math" panose="02040503050406030204" pitchFamily="18" charset="0"/>
                          </a:rPr>
                          <m:t>4</m:t>
                        </m:r>
                      </m:sub>
                    </m:sSub>
                    <m:r>
                      <a:rPr lang="en-US" altLang="zh-CN" sz="2800" i="1">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𝒙</m:t>
                        </m:r>
                      </m:e>
                      <m:sub>
                        <m:r>
                          <a:rPr lang="en-US" altLang="zh-CN" sz="2800" i="1">
                            <a:solidFill>
                              <a:srgbClr val="FF0000"/>
                            </a:solidFill>
                            <a:latin typeface="Cambria Math" panose="02040503050406030204" pitchFamily="18" charset="0"/>
                          </a:rPr>
                          <m:t>5</m:t>
                        </m:r>
                      </m:sub>
                    </m:sSub>
                    <m:r>
                      <a:rPr lang="en-US" altLang="zh-CN" sz="2800" i="1">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𝒙</m:t>
                        </m:r>
                      </m:e>
                      <m:sub>
                        <m:r>
                          <a:rPr lang="en-US" altLang="zh-CN" sz="2800" i="1">
                            <a:solidFill>
                              <a:srgbClr val="FF0000"/>
                            </a:solidFill>
                            <a:latin typeface="Cambria Math" panose="02040503050406030204" pitchFamily="18" charset="0"/>
                          </a:rPr>
                          <m:t>6</m:t>
                        </m:r>
                      </m:sub>
                    </m:sSub>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𝟎</m:t>
                    </m:r>
                  </m:oMath>
                </a14:m>
                <a:r>
                  <a:rPr lang="en-US" altLang="zh-CN" sz="2800" dirty="0">
                    <a:ea typeface="Cambria Math" panose="02040503050406030204" pitchFamily="18" charset="0"/>
                  </a:rPr>
                  <a:t>    </a:t>
                </a:r>
              </a:p>
              <a:p>
                <a:pPr marL="457200" lvl="1" indent="0">
                  <a:lnSpc>
                    <a:spcPts val="3100"/>
                  </a:lnSpc>
                  <a:buNone/>
                </a:pPr>
                <a:endParaRPr lang="zh-CN" altLang="en-US" dirty="0"/>
              </a:p>
              <a:p>
                <a:pPr marL="457200" lvl="1" indent="0">
                  <a:buNone/>
                </a:pPr>
                <a:endParaRPr lang="zh-CN" altLang="en-US" dirty="0"/>
              </a:p>
              <a:p>
                <a:pPr marL="457200" lvl="1" indent="0">
                  <a:buNone/>
                </a:pPr>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0" y="1208397"/>
                <a:ext cx="5358684" cy="2642386"/>
              </a:xfrm>
              <a:blipFill rotWithShape="0">
                <a:blip r:embed="rId2"/>
                <a:stretch>
                  <a:fillRect l="-1019" t="-1826"/>
                </a:stretch>
              </a:blipFill>
              <a:ln w="22225">
                <a:solidFill>
                  <a:schemeClr val="accent1">
                    <a:shade val="50000"/>
                  </a:schemeClr>
                </a:solidFill>
              </a:ln>
            </p:spPr>
            <p:txBody>
              <a:bodyPr/>
              <a:lstStyle/>
              <a:p>
                <a:r>
                  <a:rPr lang="zh-CN" altLang="en-US">
                    <a:noFill/>
                  </a:rPr>
                  <a:t> </a:t>
                </a:r>
              </a:p>
            </p:txBody>
          </p:sp>
        </mc:Fallback>
      </mc:AlternateContent>
      <p:sp>
        <p:nvSpPr>
          <p:cNvPr id="3" name="标题 2"/>
          <p:cNvSpPr>
            <a:spLocks noGrp="1"/>
          </p:cNvSpPr>
          <p:nvPr>
            <p:ph type="title"/>
          </p:nvPr>
        </p:nvSpPr>
        <p:spPr/>
        <p:txBody>
          <a:bodyPr/>
          <a:lstStyle/>
          <a:p>
            <a:pPr algn="ctr"/>
            <a:r>
              <a:rPr lang="zh-CN" altLang="en-US" dirty="0"/>
              <a:t>单纯形算法</a:t>
            </a:r>
          </a:p>
        </p:txBody>
      </p:sp>
      <p:sp>
        <p:nvSpPr>
          <p:cNvPr id="4" name="矩形 3"/>
          <p:cNvSpPr/>
          <p:nvPr/>
        </p:nvSpPr>
        <p:spPr>
          <a:xfrm>
            <a:off x="5358684" y="1252365"/>
            <a:ext cx="3696234" cy="1287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r>
              <a:rPr lang="zh-CN" altLang="en-US" sz="2400" b="1" dirty="0">
                <a:solidFill>
                  <a:srgbClr val="0000CC"/>
                </a:solidFill>
                <a:latin typeface="Arial" panose="020B0604020202020204" pitchFamily="34" charset="0"/>
                <a:cs typeface="Arial" panose="020B0604020202020204" pitchFamily="34" charset="0"/>
              </a:rPr>
              <a:t>初始的基本可行解：</a:t>
            </a:r>
            <a:endParaRPr lang="en-US" altLang="zh-CN" sz="2400" b="1" dirty="0">
              <a:solidFill>
                <a:srgbClr val="0000CC"/>
              </a:solidFill>
              <a:latin typeface="Arial" panose="020B0604020202020204" pitchFamily="34" charset="0"/>
              <a:cs typeface="Arial" panose="020B0604020202020204" pitchFamily="34" charset="0"/>
            </a:endParaRPr>
          </a:p>
          <a:p>
            <a:pPr>
              <a:spcBef>
                <a:spcPts val="600"/>
              </a:spcBef>
            </a:pPr>
            <a:r>
              <a:rPr lang="en-US" altLang="zh-CN" sz="2400" b="1" dirty="0">
                <a:solidFill>
                  <a:srgbClr val="0000CC"/>
                </a:solidFill>
                <a:latin typeface="Arial" panose="020B0604020202020204" pitchFamily="34" charset="0"/>
                <a:cs typeface="Arial" panose="020B0604020202020204" pitchFamily="34" charset="0"/>
              </a:rPr>
              <a:t>      (0,0,0,30,24,36)</a:t>
            </a:r>
          </a:p>
          <a:p>
            <a:pPr>
              <a:spcBef>
                <a:spcPts val="600"/>
              </a:spcBef>
            </a:pPr>
            <a:r>
              <a:rPr lang="zh-CN" altLang="en-US" sz="2400" b="1" dirty="0">
                <a:solidFill>
                  <a:srgbClr val="0000CC"/>
                </a:solidFill>
                <a:latin typeface="Arial" panose="020B0604020202020204" pitchFamily="34" charset="0"/>
                <a:cs typeface="Arial" panose="020B0604020202020204" pitchFamily="34" charset="0"/>
              </a:rPr>
              <a:t>目标函数值</a:t>
            </a:r>
            <a:r>
              <a:rPr lang="en-US" altLang="zh-CN" sz="2400" b="1" dirty="0">
                <a:solidFill>
                  <a:srgbClr val="0000CC"/>
                </a:solidFill>
                <a:latin typeface="Arial" panose="020B0604020202020204" pitchFamily="34" charset="0"/>
                <a:cs typeface="Arial" panose="020B0604020202020204" pitchFamily="34" charset="0"/>
              </a:rPr>
              <a:t>:   z=0</a:t>
            </a:r>
          </a:p>
        </p:txBody>
      </p:sp>
      <mc:AlternateContent xmlns:mc="http://schemas.openxmlformats.org/markup-compatibility/2006" xmlns:a14="http://schemas.microsoft.com/office/drawing/2010/main">
        <mc:Choice Requires="a14">
          <p:sp>
            <p:nvSpPr>
              <p:cNvPr id="5" name="文本框 4"/>
              <p:cNvSpPr txBox="1"/>
              <p:nvPr/>
            </p:nvSpPr>
            <p:spPr>
              <a:xfrm>
                <a:off x="0" y="3908242"/>
                <a:ext cx="5589431" cy="2426305"/>
              </a:xfrm>
              <a:prstGeom prst="rect">
                <a:avLst/>
              </a:prstGeom>
              <a:noFill/>
              <a:ln w="28575">
                <a:solidFill>
                  <a:srgbClr val="7030A0"/>
                </a:solidFill>
              </a:ln>
            </p:spPr>
            <p:txBody>
              <a:bodyPr wrap="square" rtlCol="0">
                <a:spAutoFit/>
              </a:bodyPr>
              <a:lstStyle/>
              <a:p>
                <a:pPr>
                  <a:lnSpc>
                    <a:spcPts val="3500"/>
                  </a:lnSpc>
                  <a:spcBef>
                    <a:spcPts val="1200"/>
                  </a:spcBef>
                  <a:spcAft>
                    <a:spcPts val="600"/>
                  </a:spcAft>
                </a:pPr>
                <a:r>
                  <a:rPr lang="en-US" altLang="zh-CN" sz="2400" b="1" dirty="0"/>
                  <a:t> </a:t>
                </a:r>
                <a:r>
                  <a:rPr lang="zh-CN" altLang="en-US" sz="2400" b="1" dirty="0"/>
                  <a:t>新的松弛型：  </a:t>
                </a:r>
                <a:r>
                  <a:rPr lang="en-US" altLang="zh-CN" sz="2400" b="1" dirty="0">
                    <a:solidFill>
                      <a:srgbClr val="FF0000"/>
                    </a:solidFill>
                  </a:rPr>
                  <a:t>z</a:t>
                </a:r>
                <a14:m>
                  <m:oMath xmlns:m="http://schemas.openxmlformats.org/officeDocument/2006/math">
                    <m:r>
                      <a:rPr lang="en-US" altLang="zh-CN" sz="2400" b="1" i="1">
                        <a:solidFill>
                          <a:srgbClr val="FF0000"/>
                        </a:solidFill>
                        <a:latin typeface="Cambria Math" panose="02040503050406030204" pitchFamily="18" charset="0"/>
                      </a:rPr>
                      <m:t>=</m:t>
                    </m:r>
                    <m:r>
                      <a:rPr lang="en-US" altLang="zh-CN" sz="2400" b="1" i="1">
                        <a:solidFill>
                          <a:srgbClr val="FF0000"/>
                        </a:solidFill>
                        <a:latin typeface="Cambria Math" panose="02040503050406030204" pitchFamily="18" charset="0"/>
                      </a:rPr>
                      <m:t>𝟐𝟕</m:t>
                    </m:r>
                    <m:r>
                      <a:rPr lang="en-US" altLang="zh-CN" sz="2400" b="1" i="1">
                        <a:solidFill>
                          <a:srgbClr val="FF0000"/>
                        </a:solidFill>
                        <a:latin typeface="Cambria Math" panose="02040503050406030204" pitchFamily="18" charset="0"/>
                      </a:rPr>
                      <m:t>+</m:t>
                    </m:r>
                    <m:f>
                      <m:fPr>
                        <m:ctrlPr>
                          <a:rPr lang="en-US" altLang="zh-CN" sz="2400" b="1" i="1">
                            <a:solidFill>
                              <a:srgbClr val="FF0000"/>
                            </a:solidFill>
                            <a:latin typeface="Cambria Math" panose="02040503050406030204" pitchFamily="18" charset="0"/>
                            <a:ea typeface="Cambria Math" panose="02040503050406030204" pitchFamily="18" charset="0"/>
                          </a:rPr>
                        </m:ctrlPr>
                      </m:fPr>
                      <m:num>
                        <m:sSub>
                          <m:sSubPr>
                            <m:ctrlPr>
                              <a:rPr lang="en-US" altLang="zh-CN" sz="2400" b="1" i="1">
                                <a:solidFill>
                                  <a:srgbClr val="FF0000"/>
                                </a:solidFill>
                                <a:latin typeface="Cambria Math" panose="02040503050406030204" pitchFamily="18" charset="0"/>
                                <a:ea typeface="Cambria Math" panose="02040503050406030204" pitchFamily="18" charset="0"/>
                              </a:rPr>
                            </m:ctrlPr>
                          </m:sSubPr>
                          <m:e>
                            <m:r>
                              <a:rPr lang="en-US" altLang="zh-CN" sz="2400" b="1" i="1">
                                <a:solidFill>
                                  <a:srgbClr val="FF0000"/>
                                </a:solidFill>
                                <a:latin typeface="Cambria Math" panose="02040503050406030204" pitchFamily="18" charset="0"/>
                                <a:ea typeface="Cambria Math" panose="02040503050406030204" pitchFamily="18" charset="0"/>
                              </a:rPr>
                              <m:t> </m:t>
                            </m:r>
                            <m:r>
                              <a:rPr lang="en-US" altLang="zh-CN" sz="2400" b="1" i="1">
                                <a:solidFill>
                                  <a:srgbClr val="FF0000"/>
                                </a:solidFill>
                                <a:latin typeface="Cambria Math" panose="02040503050406030204" pitchFamily="18" charset="0"/>
                                <a:ea typeface="Cambria Math" panose="02040503050406030204" pitchFamily="18" charset="0"/>
                              </a:rPr>
                              <m:t>𝒙</m:t>
                            </m:r>
                          </m:e>
                          <m:sub>
                            <m:r>
                              <a:rPr lang="en-US" altLang="zh-CN" sz="2400" b="1" i="1">
                                <a:solidFill>
                                  <a:srgbClr val="FF0000"/>
                                </a:solidFill>
                                <a:latin typeface="Cambria Math" panose="02040503050406030204" pitchFamily="18" charset="0"/>
                                <a:ea typeface="Cambria Math" panose="02040503050406030204" pitchFamily="18" charset="0"/>
                              </a:rPr>
                              <m:t>𝟐</m:t>
                            </m:r>
                          </m:sub>
                        </m:sSub>
                      </m:num>
                      <m:den>
                        <m:r>
                          <a:rPr lang="en-US" altLang="zh-CN" sz="2400" b="1" i="1">
                            <a:solidFill>
                              <a:srgbClr val="FF0000"/>
                            </a:solidFill>
                            <a:latin typeface="Cambria Math" panose="02040503050406030204" pitchFamily="18" charset="0"/>
                            <a:ea typeface="Cambria Math" panose="02040503050406030204" pitchFamily="18" charset="0"/>
                          </a:rPr>
                          <m:t>𝟒</m:t>
                        </m:r>
                      </m:den>
                    </m:f>
                    <m:r>
                      <a:rPr lang="en-US" altLang="zh-CN" sz="2400" b="1" i="1">
                        <a:solidFill>
                          <a:srgbClr val="FF0000"/>
                        </a:solidFill>
                        <a:latin typeface="Cambria Math" panose="02040503050406030204" pitchFamily="18" charset="0"/>
                      </a:rPr>
                      <m:t>+</m:t>
                    </m:r>
                    <m:f>
                      <m:fPr>
                        <m:ctrlPr>
                          <a:rPr lang="en-US" altLang="zh-CN" sz="2400" b="1" i="1">
                            <a:solidFill>
                              <a:srgbClr val="FF0000"/>
                            </a:solidFill>
                            <a:latin typeface="Cambria Math" panose="02040503050406030204" pitchFamily="18" charset="0"/>
                          </a:rPr>
                        </m:ctrlPr>
                      </m:fPr>
                      <m:num>
                        <m:sSub>
                          <m:sSubPr>
                            <m:ctrlPr>
                              <a:rPr lang="en-US" altLang="zh-CN" sz="2400" b="1" i="1">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𝒙</m:t>
                            </m:r>
                          </m:e>
                          <m:sub>
                            <m:r>
                              <a:rPr lang="en-US" altLang="zh-CN" sz="2400" b="1" i="1">
                                <a:solidFill>
                                  <a:srgbClr val="FF0000"/>
                                </a:solidFill>
                                <a:latin typeface="Cambria Math" panose="02040503050406030204" pitchFamily="18" charset="0"/>
                              </a:rPr>
                              <m:t>𝟑</m:t>
                            </m:r>
                          </m:sub>
                        </m:sSub>
                      </m:num>
                      <m:den>
                        <m:r>
                          <a:rPr lang="en-US" altLang="zh-CN" sz="2400" b="1" i="1">
                            <a:solidFill>
                              <a:srgbClr val="FF0000"/>
                            </a:solidFill>
                            <a:latin typeface="Cambria Math" panose="02040503050406030204" pitchFamily="18" charset="0"/>
                          </a:rPr>
                          <m:t>𝟐</m:t>
                        </m:r>
                      </m:den>
                    </m:f>
                    <m:r>
                      <a:rPr lang="en-US" altLang="zh-CN" sz="2400" b="1" i="1">
                        <a:solidFill>
                          <a:srgbClr val="FF0000"/>
                        </a:solidFill>
                        <a:latin typeface="Cambria Math" panose="02040503050406030204" pitchFamily="18" charset="0"/>
                      </a:rPr>
                      <m:t>−</m:t>
                    </m:r>
                    <m:f>
                      <m:fPr>
                        <m:ctrlPr>
                          <a:rPr lang="en-US" altLang="zh-CN" sz="2400" b="1" i="1">
                            <a:solidFill>
                              <a:srgbClr val="FF0000"/>
                            </a:solidFill>
                            <a:latin typeface="Cambria Math" panose="02040503050406030204" pitchFamily="18" charset="0"/>
                          </a:rPr>
                        </m:ctrlPr>
                      </m:fPr>
                      <m:num>
                        <m:sSub>
                          <m:sSubPr>
                            <m:ctrlPr>
                              <a:rPr lang="en-US" altLang="zh-CN" sz="2400" b="1" i="1">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𝟑</m:t>
                            </m:r>
                            <m:r>
                              <a:rPr lang="en-US" altLang="zh-CN" sz="2400" b="1" i="1">
                                <a:solidFill>
                                  <a:srgbClr val="FF0000"/>
                                </a:solidFill>
                                <a:latin typeface="Cambria Math" panose="02040503050406030204" pitchFamily="18" charset="0"/>
                              </a:rPr>
                              <m:t>𝒙</m:t>
                            </m:r>
                          </m:e>
                          <m:sub>
                            <m:r>
                              <a:rPr lang="en-US" altLang="zh-CN" sz="2400" b="1" i="1">
                                <a:solidFill>
                                  <a:srgbClr val="FF0000"/>
                                </a:solidFill>
                                <a:latin typeface="Cambria Math" panose="02040503050406030204" pitchFamily="18" charset="0"/>
                              </a:rPr>
                              <m:t>𝟔</m:t>
                            </m:r>
                          </m:sub>
                        </m:sSub>
                      </m:num>
                      <m:den>
                        <m:r>
                          <a:rPr lang="en-US" altLang="zh-CN" sz="2400" b="1" i="1">
                            <a:solidFill>
                              <a:srgbClr val="FF0000"/>
                            </a:solidFill>
                            <a:latin typeface="Cambria Math" panose="02040503050406030204" pitchFamily="18" charset="0"/>
                          </a:rPr>
                          <m:t>𝟒</m:t>
                        </m:r>
                      </m:den>
                    </m:f>
                  </m:oMath>
                </a14:m>
                <a:r>
                  <a:rPr lang="en-US" altLang="zh-CN" sz="2400" b="1" dirty="0">
                    <a:solidFill>
                      <a:srgbClr val="FF0000"/>
                    </a:solidFill>
                  </a:rPr>
                  <a:t>   </a:t>
                </a:r>
              </a:p>
              <a:p>
                <a:pPr lvl="1">
                  <a:lnSpc>
                    <a:spcPts val="3500"/>
                  </a:lnSpc>
                  <a:spcBef>
                    <a:spcPts val="1200"/>
                  </a:spcBef>
                  <a:spcAft>
                    <a:spcPts val="600"/>
                  </a:spcAft>
                </a:pPr>
                <a14:m>
                  <m:oMathPara xmlns:m="http://schemas.openxmlformats.org/officeDocument/2006/math">
                    <m:oMathParaPr>
                      <m:jc m:val="left"/>
                    </m:oMathParaPr>
                    <m:oMath xmlns:m="http://schemas.openxmlformats.org/officeDocument/2006/math">
                      <m:sSub>
                        <m:sSubPr>
                          <m:ctrlPr>
                            <a:rPr lang="en-US" altLang="zh-CN" sz="2400" b="1" i="1">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𝒙</m:t>
                          </m:r>
                        </m:e>
                        <m:sub>
                          <m:r>
                            <a:rPr lang="en-US" altLang="zh-CN" sz="2400" b="1" i="1">
                              <a:solidFill>
                                <a:srgbClr val="FF0000"/>
                              </a:solidFill>
                              <a:latin typeface="Cambria Math" panose="02040503050406030204" pitchFamily="18" charset="0"/>
                            </a:rPr>
                            <m:t>𝟏</m:t>
                          </m:r>
                        </m:sub>
                      </m:sSub>
                      <m:r>
                        <a:rPr lang="en-US" altLang="zh-CN" sz="2400" b="1" i="1">
                          <a:latin typeface="Cambria Math" panose="02040503050406030204" pitchFamily="18" charset="0"/>
                        </a:rPr>
                        <m:t>=</m:t>
                      </m:r>
                      <m:r>
                        <a:rPr lang="en-US" altLang="zh-CN" sz="2400" b="1" i="1">
                          <a:latin typeface="Cambria Math" panose="02040503050406030204" pitchFamily="18" charset="0"/>
                        </a:rPr>
                        <m:t>𝟗</m:t>
                      </m:r>
                      <m:r>
                        <a:rPr lang="en-US" altLang="zh-CN" sz="2400" b="1" i="1">
                          <a:latin typeface="Cambria Math" panose="02040503050406030204" pitchFamily="18" charset="0"/>
                          <a:ea typeface="Cambria Math" panose="02040503050406030204" pitchFamily="18" charset="0"/>
                        </a:rPr>
                        <m:t>−</m:t>
                      </m:r>
                      <m:f>
                        <m:fPr>
                          <m:ctrlPr>
                            <a:rPr lang="en-US" altLang="zh-CN" sz="2400" b="1" i="1">
                              <a:latin typeface="Cambria Math" panose="02040503050406030204" pitchFamily="18" charset="0"/>
                              <a:ea typeface="Cambria Math" panose="02040503050406030204" pitchFamily="18" charset="0"/>
                            </a:rPr>
                          </m:ctrlPr>
                        </m:fPr>
                        <m:num>
                          <m:sSub>
                            <m:sSubPr>
                              <m:ctrlPr>
                                <a:rPr lang="en-US" altLang="zh-CN" sz="2400" b="1" i="1">
                                  <a:latin typeface="Cambria Math" panose="02040503050406030204" pitchFamily="18" charset="0"/>
                                  <a:ea typeface="Cambria Math" panose="02040503050406030204" pitchFamily="18" charset="0"/>
                                </a:rPr>
                              </m:ctrlPr>
                            </m:sSubPr>
                            <m:e>
                              <m:r>
                                <a:rPr lang="en-US" altLang="zh-CN" sz="2400" b="1" i="1">
                                  <a:latin typeface="Cambria Math" panose="02040503050406030204" pitchFamily="18" charset="0"/>
                                  <a:ea typeface="Cambria Math" panose="02040503050406030204" pitchFamily="18" charset="0"/>
                                </a:rPr>
                                <m:t> </m:t>
                              </m:r>
                              <m:r>
                                <a:rPr lang="en-US" altLang="zh-CN" sz="2400" b="1" i="1">
                                  <a:latin typeface="Cambria Math" panose="02040503050406030204" pitchFamily="18" charset="0"/>
                                  <a:ea typeface="Cambria Math" panose="02040503050406030204" pitchFamily="18" charset="0"/>
                                </a:rPr>
                                <m:t>𝒙</m:t>
                              </m:r>
                            </m:e>
                            <m:sub>
                              <m:r>
                                <a:rPr lang="en-US" altLang="zh-CN" sz="2400" b="1" i="1">
                                  <a:latin typeface="Cambria Math" panose="02040503050406030204" pitchFamily="18" charset="0"/>
                                  <a:ea typeface="Cambria Math" panose="02040503050406030204" pitchFamily="18" charset="0"/>
                                </a:rPr>
                                <m:t>𝟐</m:t>
                              </m:r>
                            </m:sub>
                          </m:sSub>
                        </m:num>
                        <m:den>
                          <m:r>
                            <a:rPr lang="en-US" altLang="zh-CN" sz="2400" b="1" i="1">
                              <a:latin typeface="Cambria Math" panose="02040503050406030204" pitchFamily="18" charset="0"/>
                              <a:ea typeface="Cambria Math" panose="02040503050406030204" pitchFamily="18" charset="0"/>
                            </a:rPr>
                            <m:t>𝟒</m:t>
                          </m:r>
                        </m:den>
                      </m:f>
                      <m:r>
                        <a:rPr lang="en-US" altLang="zh-CN" sz="2400" b="1" i="1">
                          <a:latin typeface="Cambria Math" panose="02040503050406030204" pitchFamily="18" charset="0"/>
                        </a:rPr>
                        <m:t>−</m:t>
                      </m:r>
                      <m:f>
                        <m:fPr>
                          <m:ctrlPr>
                            <a:rPr lang="en-US" altLang="zh-CN" sz="2400" b="1" i="1">
                              <a:latin typeface="Cambria Math" panose="02040503050406030204" pitchFamily="18" charset="0"/>
                            </a:rPr>
                          </m:ctrlPr>
                        </m:fPr>
                        <m:num>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𝟑</m:t>
                              </m:r>
                            </m:sub>
                          </m:sSub>
                        </m:num>
                        <m:den>
                          <m:r>
                            <a:rPr lang="en-US" altLang="zh-CN" sz="2400" b="1" i="1">
                              <a:latin typeface="Cambria Math" panose="02040503050406030204" pitchFamily="18" charset="0"/>
                            </a:rPr>
                            <m:t>𝟐</m:t>
                          </m:r>
                        </m:den>
                      </m:f>
                      <m:r>
                        <a:rPr lang="en-US" altLang="zh-CN" sz="2400" b="1" i="1">
                          <a:latin typeface="Cambria Math" panose="02040503050406030204" pitchFamily="18" charset="0"/>
                        </a:rPr>
                        <m:t>−</m:t>
                      </m:r>
                      <m:f>
                        <m:fPr>
                          <m:ctrlPr>
                            <a:rPr lang="en-US" altLang="zh-CN" sz="2400" b="1" i="1">
                              <a:latin typeface="Cambria Math" panose="02040503050406030204" pitchFamily="18" charset="0"/>
                            </a:rPr>
                          </m:ctrlPr>
                        </m:fPr>
                        <m:num>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𝟔</m:t>
                              </m:r>
                            </m:sub>
                          </m:sSub>
                        </m:num>
                        <m:den>
                          <m:r>
                            <a:rPr lang="en-US" altLang="zh-CN" sz="2400" b="1" i="1">
                              <a:latin typeface="Cambria Math" panose="02040503050406030204" pitchFamily="18" charset="0"/>
                            </a:rPr>
                            <m:t>𝟒</m:t>
                          </m:r>
                        </m:den>
                      </m:f>
                    </m:oMath>
                  </m:oMathPara>
                </a14:m>
                <a:endParaRPr lang="en-US" altLang="zh-CN" sz="2400" b="1" dirty="0"/>
              </a:p>
              <a:p>
                <a:pPr lvl="1">
                  <a:lnSpc>
                    <a:spcPts val="3500"/>
                  </a:lnSpc>
                  <a:spcBef>
                    <a:spcPts val="1200"/>
                  </a:spcBef>
                  <a:spcAft>
                    <a:spcPts val="600"/>
                  </a:spcAft>
                </a:pPr>
                <a:r>
                  <a:rPr lang="en-US" altLang="zh-CN" sz="2000" b="1" dirty="0"/>
                  <a:t>  </a:t>
                </a:r>
                <a14:m>
                  <m:oMath xmlns:m="http://schemas.openxmlformats.org/officeDocument/2006/math">
                    <m:sSub>
                      <m:sSubPr>
                        <m:ctrlPr>
                          <a:rPr lang="en-US" altLang="zh-CN" sz="2000" b="1" i="1">
                            <a:solidFill>
                              <a:srgbClr val="FF0000"/>
                            </a:solidFill>
                            <a:latin typeface="Cambria Math" panose="02040503050406030204" pitchFamily="18" charset="0"/>
                          </a:rPr>
                        </m:ctrlPr>
                      </m:sSubPr>
                      <m:e>
                        <m:r>
                          <a:rPr lang="en-US" altLang="zh-CN" sz="2000" b="1" i="1">
                            <a:solidFill>
                              <a:srgbClr val="FF0000"/>
                            </a:solidFill>
                            <a:latin typeface="Cambria Math" panose="02040503050406030204" pitchFamily="18" charset="0"/>
                          </a:rPr>
                          <m:t>𝒙</m:t>
                        </m:r>
                      </m:e>
                      <m:sub>
                        <m:r>
                          <a:rPr lang="en-US" altLang="zh-CN" sz="2000" b="1" i="1">
                            <a:solidFill>
                              <a:srgbClr val="FF0000"/>
                            </a:solidFill>
                            <a:latin typeface="Cambria Math" panose="02040503050406030204" pitchFamily="18" charset="0"/>
                          </a:rPr>
                          <m:t>𝟒</m:t>
                        </m:r>
                      </m:sub>
                    </m:sSub>
                    <m:r>
                      <a:rPr lang="en-US" altLang="zh-CN" sz="2000" b="1" i="1">
                        <a:latin typeface="Cambria Math" panose="02040503050406030204" pitchFamily="18" charset="0"/>
                      </a:rPr>
                      <m:t>=</m:t>
                    </m:r>
                    <m:r>
                      <a:rPr lang="en-US" altLang="zh-CN" sz="2400" b="1" i="1">
                        <a:latin typeface="Cambria Math" panose="02040503050406030204" pitchFamily="18" charset="0"/>
                      </a:rPr>
                      <m:t>𝟐𝟏</m:t>
                    </m:r>
                    <m:r>
                      <a:rPr lang="en-US" altLang="zh-CN" sz="2400" b="1" i="1">
                        <a:latin typeface="Cambria Math" panose="02040503050406030204" pitchFamily="18" charset="0"/>
                      </a:rPr>
                      <m:t>−</m:t>
                    </m:r>
                    <m:f>
                      <m:fPr>
                        <m:ctrlPr>
                          <a:rPr lang="en-US" altLang="zh-CN" sz="2400" b="1" i="1">
                            <a:latin typeface="Cambria Math" panose="02040503050406030204" pitchFamily="18" charset="0"/>
                          </a:rPr>
                        </m:ctrlPr>
                      </m:fPr>
                      <m:num>
                        <m:r>
                          <a:rPr lang="en-US" altLang="zh-CN" sz="2400" b="1" i="1">
                            <a:latin typeface="Cambria Math" panose="02040503050406030204" pitchFamily="18" charset="0"/>
                          </a:rPr>
                          <m:t>𝟑</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𝟐</m:t>
                            </m:r>
                          </m:sub>
                        </m:sSub>
                      </m:num>
                      <m:den>
                        <m:r>
                          <a:rPr lang="en-US" altLang="zh-CN" sz="2400" b="1" i="1">
                            <a:latin typeface="Cambria Math" panose="02040503050406030204" pitchFamily="18" charset="0"/>
                          </a:rPr>
                          <m:t>𝟒</m:t>
                        </m:r>
                      </m:den>
                    </m:f>
                    <m:r>
                      <a:rPr lang="en-US" altLang="zh-CN" sz="2400" b="1" i="1">
                        <a:latin typeface="Cambria Math" panose="02040503050406030204" pitchFamily="18" charset="0"/>
                      </a:rPr>
                      <m:t>−</m:t>
                    </m:r>
                    <m:f>
                      <m:fPr>
                        <m:ctrlPr>
                          <a:rPr lang="en-US" altLang="zh-CN" sz="2400" b="1" i="1">
                            <a:latin typeface="Cambria Math" panose="02040503050406030204" pitchFamily="18" charset="0"/>
                          </a:rPr>
                        </m:ctrlPr>
                      </m:fPr>
                      <m:num>
                        <m:r>
                          <a:rPr lang="en-US" altLang="zh-CN" sz="2400" b="1" i="1">
                            <a:latin typeface="Cambria Math" panose="02040503050406030204" pitchFamily="18" charset="0"/>
                          </a:rPr>
                          <m:t>𝟓</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𝟑</m:t>
                            </m:r>
                          </m:sub>
                        </m:sSub>
                      </m:num>
                      <m:den>
                        <m:r>
                          <a:rPr lang="en-US" altLang="zh-CN" sz="2400" b="1" i="1">
                            <a:latin typeface="Cambria Math" panose="02040503050406030204" pitchFamily="18" charset="0"/>
                          </a:rPr>
                          <m:t>𝟐</m:t>
                        </m:r>
                      </m:den>
                    </m:f>
                    <m:r>
                      <a:rPr lang="en-US" altLang="zh-CN" sz="2400" b="1" i="1">
                        <a:latin typeface="Cambria Math" panose="02040503050406030204" pitchFamily="18" charset="0"/>
                      </a:rPr>
                      <m:t>+</m:t>
                    </m:r>
                    <m:f>
                      <m:fPr>
                        <m:ctrlPr>
                          <a:rPr lang="en-US" altLang="zh-CN" sz="2400" b="1" i="1">
                            <a:latin typeface="Cambria Math" panose="02040503050406030204" pitchFamily="18" charset="0"/>
                          </a:rPr>
                        </m:ctrlPr>
                      </m:fPr>
                      <m:num>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𝟔</m:t>
                            </m:r>
                          </m:sub>
                        </m:sSub>
                      </m:num>
                      <m:den>
                        <m:r>
                          <a:rPr lang="en-US" altLang="zh-CN" sz="2400" b="1" i="1">
                            <a:latin typeface="Cambria Math" panose="02040503050406030204" pitchFamily="18" charset="0"/>
                          </a:rPr>
                          <m:t>𝟒</m:t>
                        </m:r>
                      </m:den>
                    </m:f>
                  </m:oMath>
                </a14:m>
                <a:endParaRPr lang="en-US" altLang="zh-CN" sz="2400" b="1" dirty="0"/>
              </a:p>
              <a:p>
                <a:pPr lvl="1">
                  <a:lnSpc>
                    <a:spcPts val="3500"/>
                  </a:lnSpc>
                  <a:spcBef>
                    <a:spcPts val="1200"/>
                  </a:spcBef>
                  <a:spcAft>
                    <a:spcPts val="600"/>
                  </a:spcAft>
                </a:pPr>
                <a:r>
                  <a:rPr lang="en-US" altLang="zh-CN" sz="2400" b="1" dirty="0">
                    <a:solidFill>
                      <a:srgbClr val="FF0000"/>
                    </a:solidFill>
                  </a:rPr>
                  <a:t> </a:t>
                </a:r>
                <a14:m>
                  <m:oMath xmlns:m="http://schemas.openxmlformats.org/officeDocument/2006/math">
                    <m:sSub>
                      <m:sSubPr>
                        <m:ctrlPr>
                          <a:rPr lang="en-US" altLang="zh-CN" sz="2400" b="1" i="1">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𝒙</m:t>
                        </m:r>
                      </m:e>
                      <m:sub>
                        <m:r>
                          <a:rPr lang="en-US" altLang="zh-CN" sz="2400" b="1" i="1">
                            <a:solidFill>
                              <a:srgbClr val="FF0000"/>
                            </a:solidFill>
                            <a:latin typeface="Cambria Math" panose="02040503050406030204" pitchFamily="18" charset="0"/>
                          </a:rPr>
                          <m:t>𝟓</m:t>
                        </m:r>
                      </m:sub>
                    </m:sSub>
                    <m:r>
                      <a:rPr lang="en-US" altLang="zh-CN" sz="2400" b="1" i="1">
                        <a:latin typeface="Cambria Math" panose="02040503050406030204" pitchFamily="18" charset="0"/>
                      </a:rPr>
                      <m:t>=</m:t>
                    </m:r>
                    <m:r>
                      <a:rPr lang="en-US" altLang="zh-CN" sz="2400" b="1" i="1">
                        <a:latin typeface="Cambria Math" panose="02040503050406030204" pitchFamily="18" charset="0"/>
                      </a:rPr>
                      <m:t>𝟔</m:t>
                    </m:r>
                    <m:r>
                      <a:rPr lang="en-US" altLang="zh-CN" sz="2400" b="1" i="1">
                        <a:latin typeface="Cambria Math" panose="02040503050406030204" pitchFamily="18" charset="0"/>
                        <a:ea typeface="Cambria Math" panose="02040503050406030204" pitchFamily="18" charset="0"/>
                      </a:rPr>
                      <m:t>−</m:t>
                    </m:r>
                    <m:f>
                      <m:fPr>
                        <m:ctrlPr>
                          <a:rPr lang="en-US" altLang="zh-CN" sz="2400" b="1" i="1">
                            <a:latin typeface="Cambria Math" panose="02040503050406030204" pitchFamily="18" charset="0"/>
                            <a:ea typeface="Cambria Math" panose="02040503050406030204" pitchFamily="18" charset="0"/>
                          </a:rPr>
                        </m:ctrlPr>
                      </m:fPr>
                      <m:num>
                        <m:sSub>
                          <m:sSubPr>
                            <m:ctrlPr>
                              <a:rPr lang="en-US" altLang="zh-CN" sz="2400" b="1" i="1">
                                <a:latin typeface="Cambria Math" panose="02040503050406030204" pitchFamily="18" charset="0"/>
                                <a:ea typeface="Cambria Math" panose="02040503050406030204" pitchFamily="18" charset="0"/>
                              </a:rPr>
                            </m:ctrlPr>
                          </m:sSubPr>
                          <m:e>
                            <m:r>
                              <a:rPr lang="en-US" altLang="zh-CN" sz="2400" b="1" i="1">
                                <a:latin typeface="Cambria Math" panose="02040503050406030204" pitchFamily="18" charset="0"/>
                                <a:ea typeface="Cambria Math" panose="02040503050406030204" pitchFamily="18" charset="0"/>
                              </a:rPr>
                              <m:t> </m:t>
                            </m:r>
                            <m:r>
                              <a:rPr lang="en-US" altLang="zh-CN" sz="2400" b="1" i="1">
                                <a:latin typeface="Cambria Math" panose="02040503050406030204" pitchFamily="18" charset="0"/>
                                <a:ea typeface="Cambria Math" panose="02040503050406030204" pitchFamily="18" charset="0"/>
                              </a:rPr>
                              <m:t>𝟑</m:t>
                            </m:r>
                            <m:r>
                              <a:rPr lang="en-US" altLang="zh-CN" sz="2400" b="1" i="1">
                                <a:latin typeface="Cambria Math" panose="02040503050406030204" pitchFamily="18" charset="0"/>
                                <a:ea typeface="Cambria Math" panose="02040503050406030204" pitchFamily="18" charset="0"/>
                              </a:rPr>
                              <m:t>𝒙</m:t>
                            </m:r>
                          </m:e>
                          <m:sub>
                            <m:r>
                              <a:rPr lang="en-US" altLang="zh-CN" sz="2400" b="1" i="1">
                                <a:latin typeface="Cambria Math" panose="02040503050406030204" pitchFamily="18" charset="0"/>
                                <a:ea typeface="Cambria Math" panose="02040503050406030204" pitchFamily="18" charset="0"/>
                              </a:rPr>
                              <m:t>𝟐</m:t>
                            </m:r>
                          </m:sub>
                        </m:sSub>
                      </m:num>
                      <m:den>
                        <m:r>
                          <a:rPr lang="en-US" altLang="zh-CN" sz="2400" b="1" i="1">
                            <a:latin typeface="Cambria Math" panose="02040503050406030204" pitchFamily="18" charset="0"/>
                            <a:ea typeface="Cambria Math" panose="02040503050406030204" pitchFamily="18" charset="0"/>
                          </a:rPr>
                          <m:t>𝟐</m:t>
                        </m:r>
                      </m:den>
                    </m:f>
                    <m:r>
                      <a:rPr lang="en-US" altLang="zh-CN" sz="2400" b="1" i="1">
                        <a:latin typeface="Cambria Math" panose="02040503050406030204" pitchFamily="18" charset="0"/>
                      </a:rPr>
                      <m:t>−</m:t>
                    </m:r>
                    <m:r>
                      <a:rPr lang="en-US" altLang="zh-CN" sz="2400" b="1" i="1">
                        <a:latin typeface="Cambria Math" panose="02040503050406030204" pitchFamily="18" charset="0"/>
                      </a:rPr>
                      <m:t>𝟒</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𝟑</m:t>
                        </m:r>
                      </m:sub>
                    </m:sSub>
                    <m:r>
                      <a:rPr lang="en-US" altLang="zh-CN" sz="2400" b="1" i="1">
                        <a:latin typeface="Cambria Math" panose="02040503050406030204" pitchFamily="18" charset="0"/>
                      </a:rPr>
                      <m:t>+</m:t>
                    </m:r>
                    <m:f>
                      <m:fPr>
                        <m:ctrlPr>
                          <a:rPr lang="en-US" altLang="zh-CN" sz="2400" b="1" i="1">
                            <a:latin typeface="Cambria Math" panose="02040503050406030204" pitchFamily="18" charset="0"/>
                          </a:rPr>
                        </m:ctrlPr>
                      </m:fPr>
                      <m:num>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𝟔</m:t>
                            </m:r>
                          </m:sub>
                        </m:sSub>
                      </m:num>
                      <m:den>
                        <m:r>
                          <a:rPr lang="en-US" altLang="zh-CN" sz="2400" b="1" i="1">
                            <a:latin typeface="Cambria Math" panose="02040503050406030204" pitchFamily="18" charset="0"/>
                          </a:rPr>
                          <m:t>𝟐</m:t>
                        </m:r>
                      </m:den>
                    </m:f>
                  </m:oMath>
                </a14:m>
                <a:endParaRPr lang="en-US" altLang="zh-CN" sz="2400" b="1" dirty="0"/>
              </a:p>
            </p:txBody>
          </p:sp>
        </mc:Choice>
        <mc:Fallback xmlns="">
          <p:sp>
            <p:nvSpPr>
              <p:cNvPr id="5" name="文本框 4"/>
              <p:cNvSpPr txBox="1">
                <a:spLocks noRot="1" noChangeAspect="1" noMove="1" noResize="1" noEditPoints="1" noAdjustHandles="1" noChangeArrowheads="1" noChangeShapeType="1" noTextEdit="1"/>
              </p:cNvSpPr>
              <p:nvPr/>
            </p:nvSpPr>
            <p:spPr>
              <a:xfrm>
                <a:off x="0" y="3908242"/>
                <a:ext cx="5589431" cy="2426305"/>
              </a:xfrm>
              <a:prstGeom prst="rect">
                <a:avLst/>
              </a:prstGeom>
              <a:blipFill rotWithShape="0">
                <a:blip r:embed="rId3"/>
                <a:stretch>
                  <a:fillRect l="-217" t="-1737"/>
                </a:stretch>
              </a:blipFill>
              <a:ln w="28575">
                <a:solidFill>
                  <a:srgbClr val="7030A0"/>
                </a:solidFill>
              </a:ln>
            </p:spPr>
            <p:txBody>
              <a:bodyPr/>
              <a:lstStyle/>
              <a:p>
                <a:r>
                  <a:rPr lang="zh-CN" altLang="en-US">
                    <a:noFill/>
                  </a:rPr>
                  <a:t> </a:t>
                </a:r>
              </a:p>
            </p:txBody>
          </p:sp>
        </mc:Fallback>
      </mc:AlternateContent>
      <p:sp>
        <p:nvSpPr>
          <p:cNvPr id="7" name="矩形 6"/>
          <p:cNvSpPr/>
          <p:nvPr/>
        </p:nvSpPr>
        <p:spPr>
          <a:xfrm>
            <a:off x="5589431" y="5067372"/>
            <a:ext cx="3234741" cy="1287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r>
              <a:rPr lang="zh-CN" altLang="en-US" sz="2400" b="1" dirty="0">
                <a:solidFill>
                  <a:srgbClr val="FF0000"/>
                </a:solidFill>
                <a:latin typeface="Arial" panose="020B0604020202020204" pitchFamily="34" charset="0"/>
                <a:cs typeface="Arial" panose="020B0604020202020204" pitchFamily="34" charset="0"/>
              </a:rPr>
              <a:t>基本可行解：</a:t>
            </a:r>
            <a:endParaRPr lang="en-US" altLang="zh-CN" sz="2400" b="1" dirty="0">
              <a:solidFill>
                <a:srgbClr val="FF0000"/>
              </a:solidFill>
              <a:latin typeface="Arial" panose="020B0604020202020204" pitchFamily="34" charset="0"/>
              <a:cs typeface="Arial" panose="020B0604020202020204" pitchFamily="34" charset="0"/>
            </a:endParaRPr>
          </a:p>
          <a:p>
            <a:pPr>
              <a:spcBef>
                <a:spcPts val="600"/>
              </a:spcBef>
            </a:pPr>
            <a:r>
              <a:rPr lang="en-US" altLang="zh-CN" sz="2400" b="1" dirty="0">
                <a:solidFill>
                  <a:srgbClr val="FF0000"/>
                </a:solidFill>
                <a:latin typeface="Arial" panose="020B0604020202020204" pitchFamily="34" charset="0"/>
                <a:cs typeface="Arial" panose="020B0604020202020204" pitchFamily="34" charset="0"/>
              </a:rPr>
              <a:t>      (9,0,0,21,6,0)</a:t>
            </a:r>
          </a:p>
          <a:p>
            <a:pPr>
              <a:spcBef>
                <a:spcPts val="600"/>
              </a:spcBef>
            </a:pPr>
            <a:r>
              <a:rPr lang="zh-CN" altLang="en-US" sz="2400" b="1" dirty="0">
                <a:solidFill>
                  <a:srgbClr val="FF0000"/>
                </a:solidFill>
                <a:latin typeface="Arial" panose="020B0604020202020204" pitchFamily="34" charset="0"/>
                <a:cs typeface="Arial" panose="020B0604020202020204" pitchFamily="34" charset="0"/>
              </a:rPr>
              <a:t>目标函数值</a:t>
            </a:r>
            <a:r>
              <a:rPr lang="en-US" altLang="zh-CN" sz="2400" b="1" dirty="0">
                <a:solidFill>
                  <a:srgbClr val="FF0000"/>
                </a:solidFill>
                <a:latin typeface="Arial" panose="020B0604020202020204" pitchFamily="34" charset="0"/>
                <a:cs typeface="Arial" panose="020B0604020202020204" pitchFamily="34" charset="0"/>
              </a:rPr>
              <a:t>:   z=27</a:t>
            </a:r>
          </a:p>
        </p:txBody>
      </p:sp>
      <mc:AlternateContent xmlns:mc="http://schemas.openxmlformats.org/markup-compatibility/2006" xmlns:a14="http://schemas.microsoft.com/office/drawing/2010/main">
        <mc:Choice Requires="a14">
          <p:sp>
            <p:nvSpPr>
              <p:cNvPr id="8" name="矩形 7"/>
              <p:cNvSpPr/>
              <p:nvPr/>
            </p:nvSpPr>
            <p:spPr>
              <a:xfrm>
                <a:off x="5409127" y="2833313"/>
                <a:ext cx="3734873" cy="15583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r>
                  <a:rPr lang="zh-CN" altLang="en-US" sz="2000" b="1" dirty="0">
                    <a:solidFill>
                      <a:schemeClr val="tx1"/>
                    </a:solidFill>
                    <a:latin typeface="Arial" panose="020B0604020202020204" pitchFamily="34" charset="0"/>
                    <a:cs typeface="Arial" panose="020B0604020202020204" pitchFamily="34" charset="0"/>
                  </a:rPr>
                  <a:t>用新基本可行解：</a:t>
                </a:r>
                <a:r>
                  <a:rPr lang="en-US" altLang="zh-CN" sz="2000" b="1" dirty="0">
                    <a:solidFill>
                      <a:schemeClr val="tx1"/>
                    </a:solidFill>
                    <a:latin typeface="Arial" panose="020B0604020202020204" pitchFamily="34" charset="0"/>
                    <a:cs typeface="Arial" panose="020B0604020202020204" pitchFamily="34" charset="0"/>
                  </a:rPr>
                  <a:t>(9,0,0,21,6,0)</a:t>
                </a:r>
              </a:p>
              <a:p>
                <a:pPr>
                  <a:spcBef>
                    <a:spcPts val="600"/>
                  </a:spcBef>
                </a:pPr>
                <a:r>
                  <a:rPr lang="zh-CN" altLang="en-US" sz="2000" b="1" dirty="0">
                    <a:solidFill>
                      <a:schemeClr val="tx1"/>
                    </a:solidFill>
                    <a:latin typeface="Arial" panose="020B0604020202020204" pitchFamily="34" charset="0"/>
                    <a:cs typeface="Arial" panose="020B0604020202020204" pitchFamily="34" charset="0"/>
                  </a:rPr>
                  <a:t>计算原始目标函数</a:t>
                </a:r>
                <a:endParaRPr lang="en-US" altLang="zh-CN" sz="2000" b="1" i="1" dirty="0">
                  <a:solidFill>
                    <a:schemeClr val="tx1"/>
                  </a:solidFill>
                  <a:latin typeface="Cambria Math" panose="02040503050406030204" pitchFamily="18" charset="0"/>
                </a:endParaRPr>
              </a:p>
              <a:p>
                <a:pPr>
                  <a:spcBef>
                    <a:spcPts val="600"/>
                  </a:spcBef>
                </a:pPr>
                <a:r>
                  <a:rPr lang="en-US" altLang="zh-CN" sz="2400" b="1" dirty="0">
                    <a:solidFill>
                      <a:schemeClr val="tx1"/>
                    </a:solidFill>
                  </a:rPr>
                  <a:t>   </a:t>
                </a:r>
                <a14:m>
                  <m:oMath xmlns:m="http://schemas.openxmlformats.org/officeDocument/2006/math">
                    <m:r>
                      <a:rPr lang="en-US" altLang="zh-CN" sz="2400" b="1" i="1" smtClean="0">
                        <a:solidFill>
                          <a:schemeClr val="tx1"/>
                        </a:solidFill>
                        <a:latin typeface="Cambria Math" panose="02040503050406030204" pitchFamily="18" charset="0"/>
                      </a:rPr>
                      <m:t>  </m:t>
                    </m:r>
                    <m:r>
                      <a:rPr lang="en-US" altLang="zh-CN" sz="2400" b="1" i="1">
                        <a:solidFill>
                          <a:schemeClr val="tx1"/>
                        </a:solidFill>
                        <a:latin typeface="Cambria Math" panose="02040503050406030204" pitchFamily="18" charset="0"/>
                      </a:rPr>
                      <m:t>𝒛</m:t>
                    </m:r>
                    <m:r>
                      <a:rPr lang="en-US" altLang="zh-CN" sz="2400" b="1" smtClean="0">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𝟑</m:t>
                    </m:r>
                    <m:sSub>
                      <m:sSubPr>
                        <m:ctrlPr>
                          <a:rPr lang="en-US" altLang="zh-CN" sz="2400" b="1" i="1" smtClean="0">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𝟏</m:t>
                        </m:r>
                      </m:sub>
                    </m:sSub>
                    <m:r>
                      <a:rPr lang="en-US" altLang="zh-CN" sz="2400" b="1" i="1">
                        <a:solidFill>
                          <a:schemeClr val="tx1"/>
                        </a:solidFill>
                        <a:latin typeface="Cambria Math" panose="02040503050406030204" pitchFamily="18" charset="0"/>
                      </a:rPr>
                      <m:t>+</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𝟐</m:t>
                        </m:r>
                      </m:sub>
                    </m:sSub>
                    <m:r>
                      <a:rPr lang="en-US" altLang="zh-CN" sz="2400" b="1" i="1">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𝟐</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𝟑</m:t>
                        </m:r>
                      </m:sub>
                    </m:sSub>
                  </m:oMath>
                </a14:m>
                <a:r>
                  <a:rPr lang="en-US" altLang="zh-CN" sz="2400" b="1" dirty="0">
                    <a:solidFill>
                      <a:schemeClr val="tx1"/>
                    </a:solidFill>
                    <a:latin typeface="Arial" panose="020B0604020202020204" pitchFamily="34" charset="0"/>
                    <a:cs typeface="Arial" panose="020B0604020202020204" pitchFamily="34" charset="0"/>
                  </a:rPr>
                  <a:t>=27</a:t>
                </a:r>
              </a:p>
            </p:txBody>
          </p:sp>
        </mc:Choice>
        <mc:Fallback xmlns="">
          <p:sp>
            <p:nvSpPr>
              <p:cNvPr id="8" name="矩形 7"/>
              <p:cNvSpPr>
                <a:spLocks noRot="1" noChangeAspect="1" noMove="1" noResize="1" noEditPoints="1" noAdjustHandles="1" noChangeArrowheads="1" noChangeShapeType="1" noTextEdit="1"/>
              </p:cNvSpPr>
              <p:nvPr/>
            </p:nvSpPr>
            <p:spPr>
              <a:xfrm>
                <a:off x="5409127" y="2833313"/>
                <a:ext cx="3734873" cy="1558383"/>
              </a:xfrm>
              <a:prstGeom prst="rect">
                <a:avLst/>
              </a:prstGeom>
              <a:blipFill rotWithShape="0">
                <a:blip r:embed="rId4"/>
                <a:stretch>
                  <a:fillRect l="-1631" r="-1794"/>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415375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ctr"/>
            <a:r>
              <a:rPr lang="zh-CN" altLang="en-US" dirty="0"/>
              <a:t>单纯形算法</a:t>
            </a:r>
          </a:p>
        </p:txBody>
      </p:sp>
      <mc:AlternateContent xmlns:mc="http://schemas.openxmlformats.org/markup-compatibility/2006" xmlns:a14="http://schemas.microsoft.com/office/drawing/2010/main">
        <mc:Choice Requires="a14">
          <p:sp>
            <p:nvSpPr>
              <p:cNvPr id="5" name="文本框 4"/>
              <p:cNvSpPr txBox="1"/>
              <p:nvPr/>
            </p:nvSpPr>
            <p:spPr>
              <a:xfrm>
                <a:off x="9918" y="1202453"/>
                <a:ext cx="9121203" cy="2447017"/>
              </a:xfrm>
              <a:prstGeom prst="rect">
                <a:avLst/>
              </a:prstGeom>
              <a:noFill/>
              <a:ln w="28575">
                <a:solidFill>
                  <a:srgbClr val="7030A0"/>
                </a:solidFill>
              </a:ln>
            </p:spPr>
            <p:txBody>
              <a:bodyPr wrap="square" rtlCol="0">
                <a:spAutoFit/>
              </a:bodyPr>
              <a:lstStyle/>
              <a:p>
                <a:pPr>
                  <a:lnSpc>
                    <a:spcPts val="3500"/>
                  </a:lnSpc>
                  <a:spcBef>
                    <a:spcPts val="1200"/>
                  </a:spcBef>
                  <a:spcAft>
                    <a:spcPts val="600"/>
                  </a:spcAft>
                </a:pPr>
                <a:r>
                  <a:rPr lang="zh-CN" altLang="en-US" sz="2400" b="1" dirty="0"/>
                  <a:t>      </a:t>
                </a:r>
                <a:r>
                  <a:rPr lang="en-US" altLang="zh-CN" sz="2400" b="1" dirty="0">
                    <a:solidFill>
                      <a:srgbClr val="FF0000"/>
                    </a:solidFill>
                  </a:rPr>
                  <a:t>z</a:t>
                </a:r>
                <a14:m>
                  <m:oMath xmlns:m="http://schemas.openxmlformats.org/officeDocument/2006/math">
                    <m:r>
                      <a:rPr lang="en-US" altLang="zh-CN" sz="2400" b="1" i="1">
                        <a:solidFill>
                          <a:srgbClr val="FF0000"/>
                        </a:solidFill>
                        <a:latin typeface="Cambria Math" panose="02040503050406030204" pitchFamily="18" charset="0"/>
                      </a:rPr>
                      <m:t>=</m:t>
                    </m:r>
                    <m:r>
                      <a:rPr lang="en-US" altLang="zh-CN" sz="2400" b="1" i="1">
                        <a:solidFill>
                          <a:srgbClr val="FF0000"/>
                        </a:solidFill>
                        <a:latin typeface="Cambria Math" panose="02040503050406030204" pitchFamily="18" charset="0"/>
                      </a:rPr>
                      <m:t>𝟐𝟕</m:t>
                    </m:r>
                    <m:r>
                      <a:rPr lang="en-US" altLang="zh-CN" sz="2400" b="1" i="1">
                        <a:solidFill>
                          <a:srgbClr val="FF0000"/>
                        </a:solidFill>
                        <a:latin typeface="Cambria Math" panose="02040503050406030204" pitchFamily="18" charset="0"/>
                      </a:rPr>
                      <m:t>+</m:t>
                    </m:r>
                    <m:f>
                      <m:fPr>
                        <m:ctrlPr>
                          <a:rPr lang="en-US" altLang="zh-CN" sz="2400" b="1" i="1">
                            <a:solidFill>
                              <a:srgbClr val="FF0000"/>
                            </a:solidFill>
                            <a:latin typeface="Cambria Math" panose="02040503050406030204" pitchFamily="18" charset="0"/>
                            <a:ea typeface="Cambria Math" panose="02040503050406030204" pitchFamily="18" charset="0"/>
                          </a:rPr>
                        </m:ctrlPr>
                      </m:fPr>
                      <m:num>
                        <m:sSub>
                          <m:sSubPr>
                            <m:ctrlPr>
                              <a:rPr lang="en-US" altLang="zh-CN" sz="2400" b="1" i="1">
                                <a:solidFill>
                                  <a:srgbClr val="FF0000"/>
                                </a:solidFill>
                                <a:latin typeface="Cambria Math" panose="02040503050406030204" pitchFamily="18" charset="0"/>
                                <a:ea typeface="Cambria Math" panose="02040503050406030204" pitchFamily="18" charset="0"/>
                              </a:rPr>
                            </m:ctrlPr>
                          </m:sSubPr>
                          <m:e>
                            <m:r>
                              <a:rPr lang="en-US" altLang="zh-CN" sz="2400" b="1" i="1">
                                <a:solidFill>
                                  <a:srgbClr val="FF0000"/>
                                </a:solidFill>
                                <a:latin typeface="Cambria Math" panose="02040503050406030204" pitchFamily="18" charset="0"/>
                                <a:ea typeface="Cambria Math" panose="02040503050406030204" pitchFamily="18" charset="0"/>
                              </a:rPr>
                              <m:t> </m:t>
                            </m:r>
                            <m:r>
                              <a:rPr lang="en-US" altLang="zh-CN" sz="2400" b="1" i="1">
                                <a:solidFill>
                                  <a:srgbClr val="FF0000"/>
                                </a:solidFill>
                                <a:latin typeface="Cambria Math" panose="02040503050406030204" pitchFamily="18" charset="0"/>
                                <a:ea typeface="Cambria Math" panose="02040503050406030204" pitchFamily="18" charset="0"/>
                              </a:rPr>
                              <m:t>𝒙</m:t>
                            </m:r>
                          </m:e>
                          <m:sub>
                            <m:r>
                              <a:rPr lang="en-US" altLang="zh-CN" sz="2400" b="1" i="1">
                                <a:solidFill>
                                  <a:srgbClr val="FF0000"/>
                                </a:solidFill>
                                <a:latin typeface="Cambria Math" panose="02040503050406030204" pitchFamily="18" charset="0"/>
                                <a:ea typeface="Cambria Math" panose="02040503050406030204" pitchFamily="18" charset="0"/>
                              </a:rPr>
                              <m:t>𝟐</m:t>
                            </m:r>
                          </m:sub>
                        </m:sSub>
                      </m:num>
                      <m:den>
                        <m:r>
                          <a:rPr lang="en-US" altLang="zh-CN" sz="2400" b="1" i="1">
                            <a:solidFill>
                              <a:srgbClr val="FF0000"/>
                            </a:solidFill>
                            <a:latin typeface="Cambria Math" panose="02040503050406030204" pitchFamily="18" charset="0"/>
                            <a:ea typeface="Cambria Math" panose="02040503050406030204" pitchFamily="18" charset="0"/>
                          </a:rPr>
                          <m:t>𝟒</m:t>
                        </m:r>
                      </m:den>
                    </m:f>
                    <m:r>
                      <a:rPr lang="en-US" altLang="zh-CN" sz="2400" b="1" i="1">
                        <a:solidFill>
                          <a:srgbClr val="FF0000"/>
                        </a:solidFill>
                        <a:latin typeface="Cambria Math" panose="02040503050406030204" pitchFamily="18" charset="0"/>
                      </a:rPr>
                      <m:t>+</m:t>
                    </m:r>
                    <m:f>
                      <m:fPr>
                        <m:ctrlPr>
                          <a:rPr lang="en-US" altLang="zh-CN" sz="2400" b="1" i="1">
                            <a:solidFill>
                              <a:srgbClr val="FF0000"/>
                            </a:solidFill>
                            <a:latin typeface="Cambria Math" panose="02040503050406030204" pitchFamily="18" charset="0"/>
                          </a:rPr>
                        </m:ctrlPr>
                      </m:fPr>
                      <m:num>
                        <m:sSub>
                          <m:sSubPr>
                            <m:ctrlPr>
                              <a:rPr lang="en-US" altLang="zh-CN" sz="2400" b="1" i="1">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𝒙</m:t>
                            </m:r>
                          </m:e>
                          <m:sub>
                            <m:r>
                              <a:rPr lang="en-US" altLang="zh-CN" sz="2400" b="1" i="1">
                                <a:solidFill>
                                  <a:srgbClr val="FF0000"/>
                                </a:solidFill>
                                <a:latin typeface="Cambria Math" panose="02040503050406030204" pitchFamily="18" charset="0"/>
                              </a:rPr>
                              <m:t>𝟑</m:t>
                            </m:r>
                          </m:sub>
                        </m:sSub>
                      </m:num>
                      <m:den>
                        <m:r>
                          <a:rPr lang="en-US" altLang="zh-CN" sz="2400" b="1" i="1">
                            <a:solidFill>
                              <a:srgbClr val="FF0000"/>
                            </a:solidFill>
                            <a:latin typeface="Cambria Math" panose="02040503050406030204" pitchFamily="18" charset="0"/>
                          </a:rPr>
                          <m:t>𝟐</m:t>
                        </m:r>
                      </m:den>
                    </m:f>
                    <m:r>
                      <a:rPr lang="en-US" altLang="zh-CN" sz="2400" b="1" i="1">
                        <a:solidFill>
                          <a:srgbClr val="FF0000"/>
                        </a:solidFill>
                        <a:latin typeface="Cambria Math" panose="02040503050406030204" pitchFamily="18" charset="0"/>
                      </a:rPr>
                      <m:t>−</m:t>
                    </m:r>
                    <m:f>
                      <m:fPr>
                        <m:ctrlPr>
                          <a:rPr lang="en-US" altLang="zh-CN" sz="2400" b="1" i="1">
                            <a:solidFill>
                              <a:srgbClr val="FF0000"/>
                            </a:solidFill>
                            <a:latin typeface="Cambria Math" panose="02040503050406030204" pitchFamily="18" charset="0"/>
                          </a:rPr>
                        </m:ctrlPr>
                      </m:fPr>
                      <m:num>
                        <m:sSub>
                          <m:sSubPr>
                            <m:ctrlPr>
                              <a:rPr lang="en-US" altLang="zh-CN" sz="2400" b="1" i="1">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𝟑</m:t>
                            </m:r>
                            <m:r>
                              <a:rPr lang="en-US" altLang="zh-CN" sz="2400" b="1" i="1">
                                <a:solidFill>
                                  <a:srgbClr val="FF0000"/>
                                </a:solidFill>
                                <a:latin typeface="Cambria Math" panose="02040503050406030204" pitchFamily="18" charset="0"/>
                              </a:rPr>
                              <m:t>𝒙</m:t>
                            </m:r>
                          </m:e>
                          <m:sub>
                            <m:r>
                              <a:rPr lang="en-US" altLang="zh-CN" sz="2400" b="1" i="1">
                                <a:solidFill>
                                  <a:srgbClr val="FF0000"/>
                                </a:solidFill>
                                <a:latin typeface="Cambria Math" panose="02040503050406030204" pitchFamily="18" charset="0"/>
                              </a:rPr>
                              <m:t>𝟔</m:t>
                            </m:r>
                          </m:sub>
                        </m:sSub>
                      </m:num>
                      <m:den>
                        <m:r>
                          <a:rPr lang="en-US" altLang="zh-CN" sz="2400" b="1" i="1">
                            <a:solidFill>
                              <a:srgbClr val="FF0000"/>
                            </a:solidFill>
                            <a:latin typeface="Cambria Math" panose="02040503050406030204" pitchFamily="18" charset="0"/>
                          </a:rPr>
                          <m:t>𝟒</m:t>
                        </m:r>
                      </m:den>
                    </m:f>
                  </m:oMath>
                </a14:m>
                <a:r>
                  <a:rPr lang="en-US" altLang="zh-CN" sz="2400" b="1" dirty="0">
                    <a:solidFill>
                      <a:srgbClr val="FF0000"/>
                    </a:solidFill>
                  </a:rPr>
                  <a:t>   </a:t>
                </a:r>
              </a:p>
              <a:p>
                <a:pPr lvl="1">
                  <a:lnSpc>
                    <a:spcPts val="3500"/>
                  </a:lnSpc>
                  <a:spcBef>
                    <a:spcPts val="1200"/>
                  </a:spcBef>
                  <a:spcAft>
                    <a:spcPts val="600"/>
                  </a:spcAft>
                </a:pPr>
                <a14:m>
                  <m:oMathPara xmlns:m="http://schemas.openxmlformats.org/officeDocument/2006/math">
                    <m:oMathParaPr>
                      <m:jc m:val="left"/>
                    </m:oMathParaPr>
                    <m:oMath xmlns:m="http://schemas.openxmlformats.org/officeDocument/2006/math">
                      <m:sSub>
                        <m:sSubPr>
                          <m:ctrlPr>
                            <a:rPr lang="en-US" altLang="zh-CN" sz="2400" b="1" i="1">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𝒙</m:t>
                          </m:r>
                        </m:e>
                        <m:sub>
                          <m:r>
                            <a:rPr lang="en-US" altLang="zh-CN" sz="2400" b="1" i="1">
                              <a:solidFill>
                                <a:srgbClr val="FF0000"/>
                              </a:solidFill>
                              <a:latin typeface="Cambria Math" panose="02040503050406030204" pitchFamily="18" charset="0"/>
                            </a:rPr>
                            <m:t>𝟏</m:t>
                          </m:r>
                        </m:sub>
                      </m:sSub>
                      <m:r>
                        <a:rPr lang="en-US" altLang="zh-CN" sz="2400" b="1" i="1">
                          <a:latin typeface="Cambria Math" panose="02040503050406030204" pitchFamily="18" charset="0"/>
                        </a:rPr>
                        <m:t>=</m:t>
                      </m:r>
                      <m:r>
                        <a:rPr lang="en-US" altLang="zh-CN" sz="2400" b="1" i="1">
                          <a:latin typeface="Cambria Math" panose="02040503050406030204" pitchFamily="18" charset="0"/>
                        </a:rPr>
                        <m:t>𝟗</m:t>
                      </m:r>
                      <m:r>
                        <a:rPr lang="en-US" altLang="zh-CN" sz="2400" b="1" i="1">
                          <a:latin typeface="Cambria Math" panose="02040503050406030204" pitchFamily="18" charset="0"/>
                          <a:ea typeface="Cambria Math" panose="02040503050406030204" pitchFamily="18" charset="0"/>
                        </a:rPr>
                        <m:t>−</m:t>
                      </m:r>
                      <m:f>
                        <m:fPr>
                          <m:ctrlPr>
                            <a:rPr lang="en-US" altLang="zh-CN" sz="2400" b="1" i="1">
                              <a:latin typeface="Cambria Math" panose="02040503050406030204" pitchFamily="18" charset="0"/>
                              <a:ea typeface="Cambria Math" panose="02040503050406030204" pitchFamily="18" charset="0"/>
                            </a:rPr>
                          </m:ctrlPr>
                        </m:fPr>
                        <m:num>
                          <m:sSub>
                            <m:sSubPr>
                              <m:ctrlPr>
                                <a:rPr lang="en-US" altLang="zh-CN" sz="2400" b="1" i="1">
                                  <a:latin typeface="Cambria Math" panose="02040503050406030204" pitchFamily="18" charset="0"/>
                                  <a:ea typeface="Cambria Math" panose="02040503050406030204" pitchFamily="18" charset="0"/>
                                </a:rPr>
                              </m:ctrlPr>
                            </m:sSubPr>
                            <m:e>
                              <m:r>
                                <a:rPr lang="en-US" altLang="zh-CN" sz="2400" b="1" i="1">
                                  <a:latin typeface="Cambria Math" panose="02040503050406030204" pitchFamily="18" charset="0"/>
                                  <a:ea typeface="Cambria Math" panose="02040503050406030204" pitchFamily="18" charset="0"/>
                                </a:rPr>
                                <m:t> </m:t>
                              </m:r>
                              <m:r>
                                <a:rPr lang="en-US" altLang="zh-CN" sz="2400" b="1" i="1">
                                  <a:latin typeface="Cambria Math" panose="02040503050406030204" pitchFamily="18" charset="0"/>
                                  <a:ea typeface="Cambria Math" panose="02040503050406030204" pitchFamily="18" charset="0"/>
                                </a:rPr>
                                <m:t>𝒙</m:t>
                              </m:r>
                            </m:e>
                            <m:sub>
                              <m:r>
                                <a:rPr lang="en-US" altLang="zh-CN" sz="2400" b="1" i="1">
                                  <a:latin typeface="Cambria Math" panose="02040503050406030204" pitchFamily="18" charset="0"/>
                                  <a:ea typeface="Cambria Math" panose="02040503050406030204" pitchFamily="18" charset="0"/>
                                </a:rPr>
                                <m:t>𝟐</m:t>
                              </m:r>
                            </m:sub>
                          </m:sSub>
                        </m:num>
                        <m:den>
                          <m:r>
                            <a:rPr lang="en-US" altLang="zh-CN" sz="2400" b="1" i="1">
                              <a:latin typeface="Cambria Math" panose="02040503050406030204" pitchFamily="18" charset="0"/>
                              <a:ea typeface="Cambria Math" panose="02040503050406030204" pitchFamily="18" charset="0"/>
                            </a:rPr>
                            <m:t>𝟒</m:t>
                          </m:r>
                        </m:den>
                      </m:f>
                      <m:r>
                        <a:rPr lang="en-US" altLang="zh-CN" sz="2400" b="1" i="1">
                          <a:latin typeface="Cambria Math" panose="02040503050406030204" pitchFamily="18" charset="0"/>
                        </a:rPr>
                        <m:t>−</m:t>
                      </m:r>
                      <m:f>
                        <m:fPr>
                          <m:ctrlPr>
                            <a:rPr lang="en-US" altLang="zh-CN" sz="2400" b="1" i="1">
                              <a:latin typeface="Cambria Math" panose="02040503050406030204" pitchFamily="18" charset="0"/>
                            </a:rPr>
                          </m:ctrlPr>
                        </m:fPr>
                        <m:num>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𝟑</m:t>
                              </m:r>
                            </m:sub>
                          </m:sSub>
                        </m:num>
                        <m:den>
                          <m:r>
                            <a:rPr lang="en-US" altLang="zh-CN" sz="2400" b="1" i="1">
                              <a:latin typeface="Cambria Math" panose="02040503050406030204" pitchFamily="18" charset="0"/>
                            </a:rPr>
                            <m:t>𝟐</m:t>
                          </m:r>
                        </m:den>
                      </m:f>
                      <m:r>
                        <a:rPr lang="en-US" altLang="zh-CN" sz="2400" b="1" i="1">
                          <a:latin typeface="Cambria Math" panose="02040503050406030204" pitchFamily="18" charset="0"/>
                        </a:rPr>
                        <m:t>−</m:t>
                      </m:r>
                      <m:f>
                        <m:fPr>
                          <m:ctrlPr>
                            <a:rPr lang="en-US" altLang="zh-CN" sz="2400" b="1" i="1">
                              <a:latin typeface="Cambria Math" panose="02040503050406030204" pitchFamily="18" charset="0"/>
                            </a:rPr>
                          </m:ctrlPr>
                        </m:fPr>
                        <m:num>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𝟔</m:t>
                              </m:r>
                            </m:sub>
                          </m:sSub>
                        </m:num>
                        <m:den>
                          <m:r>
                            <a:rPr lang="en-US" altLang="zh-CN" sz="2400" b="1" i="1">
                              <a:latin typeface="Cambria Math" panose="02040503050406030204" pitchFamily="18" charset="0"/>
                            </a:rPr>
                            <m:t>𝟒</m:t>
                          </m:r>
                        </m:den>
                      </m:f>
                    </m:oMath>
                  </m:oMathPara>
                </a14:m>
                <a:endParaRPr lang="en-US" altLang="zh-CN" sz="2400" b="1" dirty="0"/>
              </a:p>
              <a:p>
                <a:pPr lvl="1">
                  <a:lnSpc>
                    <a:spcPts val="3500"/>
                  </a:lnSpc>
                  <a:spcBef>
                    <a:spcPts val="1200"/>
                  </a:spcBef>
                  <a:spcAft>
                    <a:spcPts val="600"/>
                  </a:spcAft>
                </a:pPr>
                <a:r>
                  <a:rPr lang="en-US" altLang="zh-CN" sz="2000" b="1" dirty="0"/>
                  <a:t>  </a:t>
                </a:r>
                <a14:m>
                  <m:oMath xmlns:m="http://schemas.openxmlformats.org/officeDocument/2006/math">
                    <m:sSub>
                      <m:sSubPr>
                        <m:ctrlPr>
                          <a:rPr lang="en-US" altLang="zh-CN" sz="2000" b="1" i="1">
                            <a:solidFill>
                              <a:srgbClr val="FF0000"/>
                            </a:solidFill>
                            <a:latin typeface="Cambria Math" panose="02040503050406030204" pitchFamily="18" charset="0"/>
                          </a:rPr>
                        </m:ctrlPr>
                      </m:sSubPr>
                      <m:e>
                        <m:r>
                          <a:rPr lang="en-US" altLang="zh-CN" sz="2000" b="1" i="1">
                            <a:solidFill>
                              <a:srgbClr val="FF0000"/>
                            </a:solidFill>
                            <a:latin typeface="Cambria Math" panose="02040503050406030204" pitchFamily="18" charset="0"/>
                          </a:rPr>
                          <m:t>𝒙</m:t>
                        </m:r>
                      </m:e>
                      <m:sub>
                        <m:r>
                          <a:rPr lang="en-US" altLang="zh-CN" sz="2000" b="1" i="1">
                            <a:solidFill>
                              <a:srgbClr val="FF0000"/>
                            </a:solidFill>
                            <a:latin typeface="Cambria Math" panose="02040503050406030204" pitchFamily="18" charset="0"/>
                          </a:rPr>
                          <m:t>𝟒</m:t>
                        </m:r>
                      </m:sub>
                    </m:sSub>
                    <m:r>
                      <a:rPr lang="en-US" altLang="zh-CN" sz="2000" b="1" i="1">
                        <a:latin typeface="Cambria Math" panose="02040503050406030204" pitchFamily="18" charset="0"/>
                      </a:rPr>
                      <m:t>=</m:t>
                    </m:r>
                    <m:r>
                      <a:rPr lang="en-US" altLang="zh-CN" sz="2400" b="1" i="1">
                        <a:latin typeface="Cambria Math" panose="02040503050406030204" pitchFamily="18" charset="0"/>
                      </a:rPr>
                      <m:t>𝟐𝟏</m:t>
                    </m:r>
                    <m:r>
                      <a:rPr lang="en-US" altLang="zh-CN" sz="2400" b="1" i="1">
                        <a:latin typeface="Cambria Math" panose="02040503050406030204" pitchFamily="18" charset="0"/>
                      </a:rPr>
                      <m:t>−</m:t>
                    </m:r>
                    <m:f>
                      <m:fPr>
                        <m:ctrlPr>
                          <a:rPr lang="en-US" altLang="zh-CN" sz="2400" b="1" i="1">
                            <a:latin typeface="Cambria Math" panose="02040503050406030204" pitchFamily="18" charset="0"/>
                          </a:rPr>
                        </m:ctrlPr>
                      </m:fPr>
                      <m:num>
                        <m:r>
                          <a:rPr lang="en-US" altLang="zh-CN" sz="2400" b="1" i="1">
                            <a:latin typeface="Cambria Math" panose="02040503050406030204" pitchFamily="18" charset="0"/>
                          </a:rPr>
                          <m:t>𝟑</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𝟐</m:t>
                            </m:r>
                          </m:sub>
                        </m:sSub>
                      </m:num>
                      <m:den>
                        <m:r>
                          <a:rPr lang="en-US" altLang="zh-CN" sz="2400" b="1" i="1">
                            <a:latin typeface="Cambria Math" panose="02040503050406030204" pitchFamily="18" charset="0"/>
                          </a:rPr>
                          <m:t>𝟒</m:t>
                        </m:r>
                      </m:den>
                    </m:f>
                    <m:r>
                      <a:rPr lang="en-US" altLang="zh-CN" sz="2400" b="1" i="1">
                        <a:latin typeface="Cambria Math" panose="02040503050406030204" pitchFamily="18" charset="0"/>
                      </a:rPr>
                      <m:t>−</m:t>
                    </m:r>
                    <m:f>
                      <m:fPr>
                        <m:ctrlPr>
                          <a:rPr lang="en-US" altLang="zh-CN" sz="2400" b="1" i="1">
                            <a:latin typeface="Cambria Math" panose="02040503050406030204" pitchFamily="18" charset="0"/>
                          </a:rPr>
                        </m:ctrlPr>
                      </m:fPr>
                      <m:num>
                        <m:r>
                          <a:rPr lang="en-US" altLang="zh-CN" sz="2400" b="1" i="1">
                            <a:latin typeface="Cambria Math" panose="02040503050406030204" pitchFamily="18" charset="0"/>
                          </a:rPr>
                          <m:t>𝟓</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𝟑</m:t>
                            </m:r>
                          </m:sub>
                        </m:sSub>
                      </m:num>
                      <m:den>
                        <m:r>
                          <a:rPr lang="en-US" altLang="zh-CN" sz="2400" b="1" i="1">
                            <a:latin typeface="Cambria Math" panose="02040503050406030204" pitchFamily="18" charset="0"/>
                          </a:rPr>
                          <m:t>𝟐</m:t>
                        </m:r>
                      </m:den>
                    </m:f>
                    <m:r>
                      <a:rPr lang="en-US" altLang="zh-CN" sz="2400" b="1" i="1">
                        <a:latin typeface="Cambria Math" panose="02040503050406030204" pitchFamily="18" charset="0"/>
                      </a:rPr>
                      <m:t>+</m:t>
                    </m:r>
                    <m:f>
                      <m:fPr>
                        <m:ctrlPr>
                          <a:rPr lang="en-US" altLang="zh-CN" sz="2400" b="1" i="1">
                            <a:latin typeface="Cambria Math" panose="02040503050406030204" pitchFamily="18" charset="0"/>
                          </a:rPr>
                        </m:ctrlPr>
                      </m:fPr>
                      <m:num>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𝟔</m:t>
                            </m:r>
                          </m:sub>
                        </m:sSub>
                      </m:num>
                      <m:den>
                        <m:r>
                          <a:rPr lang="en-US" altLang="zh-CN" sz="2400" b="1" i="1">
                            <a:latin typeface="Cambria Math" panose="02040503050406030204" pitchFamily="18" charset="0"/>
                          </a:rPr>
                          <m:t>𝟒</m:t>
                        </m:r>
                      </m:den>
                    </m:f>
                  </m:oMath>
                </a14:m>
                <a:endParaRPr lang="en-US" altLang="zh-CN" sz="2400" b="1" dirty="0"/>
              </a:p>
              <a:p>
                <a:pPr lvl="1">
                  <a:lnSpc>
                    <a:spcPts val="3500"/>
                  </a:lnSpc>
                  <a:spcBef>
                    <a:spcPts val="1200"/>
                  </a:spcBef>
                  <a:spcAft>
                    <a:spcPts val="600"/>
                  </a:spcAft>
                </a:pPr>
                <a:r>
                  <a:rPr lang="en-US" altLang="zh-CN" sz="2400" b="1" dirty="0">
                    <a:solidFill>
                      <a:srgbClr val="FF0000"/>
                    </a:solidFill>
                  </a:rPr>
                  <a:t> </a:t>
                </a:r>
                <a14:m>
                  <m:oMath xmlns:m="http://schemas.openxmlformats.org/officeDocument/2006/math">
                    <m:sSub>
                      <m:sSubPr>
                        <m:ctrlPr>
                          <a:rPr lang="en-US" altLang="zh-CN" sz="2400" b="1" i="1">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𝒙</m:t>
                        </m:r>
                      </m:e>
                      <m:sub>
                        <m:r>
                          <a:rPr lang="en-US" altLang="zh-CN" sz="2400" b="1" i="1">
                            <a:solidFill>
                              <a:srgbClr val="FF0000"/>
                            </a:solidFill>
                            <a:latin typeface="Cambria Math" panose="02040503050406030204" pitchFamily="18" charset="0"/>
                          </a:rPr>
                          <m:t>𝟓</m:t>
                        </m:r>
                      </m:sub>
                    </m:sSub>
                    <m:r>
                      <a:rPr lang="en-US" altLang="zh-CN" sz="2400" b="1" i="1">
                        <a:latin typeface="Cambria Math" panose="02040503050406030204" pitchFamily="18" charset="0"/>
                      </a:rPr>
                      <m:t>=</m:t>
                    </m:r>
                    <m:r>
                      <a:rPr lang="en-US" altLang="zh-CN" sz="2400" b="1" i="1">
                        <a:latin typeface="Cambria Math" panose="02040503050406030204" pitchFamily="18" charset="0"/>
                      </a:rPr>
                      <m:t>𝟔</m:t>
                    </m:r>
                    <m:r>
                      <a:rPr lang="en-US" altLang="zh-CN" sz="2400" b="1" i="1">
                        <a:latin typeface="Cambria Math" panose="02040503050406030204" pitchFamily="18" charset="0"/>
                        <a:ea typeface="Cambria Math" panose="02040503050406030204" pitchFamily="18" charset="0"/>
                      </a:rPr>
                      <m:t>−</m:t>
                    </m:r>
                    <m:f>
                      <m:fPr>
                        <m:ctrlPr>
                          <a:rPr lang="en-US" altLang="zh-CN" sz="2400" b="1" i="1">
                            <a:latin typeface="Cambria Math" panose="02040503050406030204" pitchFamily="18" charset="0"/>
                            <a:ea typeface="Cambria Math" panose="02040503050406030204" pitchFamily="18" charset="0"/>
                          </a:rPr>
                        </m:ctrlPr>
                      </m:fPr>
                      <m:num>
                        <m:sSub>
                          <m:sSubPr>
                            <m:ctrlPr>
                              <a:rPr lang="en-US" altLang="zh-CN" sz="2400" b="1" i="1">
                                <a:latin typeface="Cambria Math" panose="02040503050406030204" pitchFamily="18" charset="0"/>
                                <a:ea typeface="Cambria Math" panose="02040503050406030204" pitchFamily="18" charset="0"/>
                              </a:rPr>
                            </m:ctrlPr>
                          </m:sSubPr>
                          <m:e>
                            <m:r>
                              <a:rPr lang="en-US" altLang="zh-CN" sz="2400" b="1" i="1">
                                <a:latin typeface="Cambria Math" panose="02040503050406030204" pitchFamily="18" charset="0"/>
                                <a:ea typeface="Cambria Math" panose="02040503050406030204" pitchFamily="18" charset="0"/>
                              </a:rPr>
                              <m:t> </m:t>
                            </m:r>
                            <m:r>
                              <a:rPr lang="en-US" altLang="zh-CN" sz="2400" b="1" i="1">
                                <a:latin typeface="Cambria Math" panose="02040503050406030204" pitchFamily="18" charset="0"/>
                                <a:ea typeface="Cambria Math" panose="02040503050406030204" pitchFamily="18" charset="0"/>
                              </a:rPr>
                              <m:t>𝟑</m:t>
                            </m:r>
                            <m:r>
                              <a:rPr lang="en-US" altLang="zh-CN" sz="2400" b="1" i="1">
                                <a:latin typeface="Cambria Math" panose="02040503050406030204" pitchFamily="18" charset="0"/>
                                <a:ea typeface="Cambria Math" panose="02040503050406030204" pitchFamily="18" charset="0"/>
                              </a:rPr>
                              <m:t>𝒙</m:t>
                            </m:r>
                          </m:e>
                          <m:sub>
                            <m:r>
                              <a:rPr lang="en-US" altLang="zh-CN" sz="2400" b="1" i="1">
                                <a:latin typeface="Cambria Math" panose="02040503050406030204" pitchFamily="18" charset="0"/>
                                <a:ea typeface="Cambria Math" panose="02040503050406030204" pitchFamily="18" charset="0"/>
                              </a:rPr>
                              <m:t>𝟐</m:t>
                            </m:r>
                          </m:sub>
                        </m:sSub>
                      </m:num>
                      <m:den>
                        <m:r>
                          <a:rPr lang="en-US" altLang="zh-CN" sz="2400" b="1" i="1">
                            <a:latin typeface="Cambria Math" panose="02040503050406030204" pitchFamily="18" charset="0"/>
                            <a:ea typeface="Cambria Math" panose="02040503050406030204" pitchFamily="18" charset="0"/>
                          </a:rPr>
                          <m:t>𝟐</m:t>
                        </m:r>
                      </m:den>
                    </m:f>
                    <m:r>
                      <a:rPr lang="en-US" altLang="zh-CN" sz="2400" b="1" i="1">
                        <a:latin typeface="Cambria Math" panose="02040503050406030204" pitchFamily="18" charset="0"/>
                      </a:rPr>
                      <m:t>−</m:t>
                    </m:r>
                    <m:r>
                      <a:rPr lang="en-US" altLang="zh-CN" sz="2400" b="1" i="1">
                        <a:latin typeface="Cambria Math" panose="02040503050406030204" pitchFamily="18" charset="0"/>
                      </a:rPr>
                      <m:t>𝟒</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𝟑</m:t>
                        </m:r>
                      </m:sub>
                    </m:sSub>
                    <m:r>
                      <a:rPr lang="en-US" altLang="zh-CN" sz="2400" b="1" i="1">
                        <a:latin typeface="Cambria Math" panose="02040503050406030204" pitchFamily="18" charset="0"/>
                      </a:rPr>
                      <m:t>+</m:t>
                    </m:r>
                    <m:f>
                      <m:fPr>
                        <m:ctrlPr>
                          <a:rPr lang="en-US" altLang="zh-CN" sz="2400" b="1" i="1">
                            <a:latin typeface="Cambria Math" panose="02040503050406030204" pitchFamily="18" charset="0"/>
                          </a:rPr>
                        </m:ctrlPr>
                      </m:fPr>
                      <m:num>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𝟔</m:t>
                            </m:r>
                          </m:sub>
                        </m:sSub>
                      </m:num>
                      <m:den>
                        <m:r>
                          <a:rPr lang="en-US" altLang="zh-CN" sz="2400" b="1" i="1">
                            <a:latin typeface="Cambria Math" panose="02040503050406030204" pitchFamily="18" charset="0"/>
                          </a:rPr>
                          <m:t>𝟐</m:t>
                        </m:r>
                      </m:den>
                    </m:f>
                  </m:oMath>
                </a14:m>
                <a:endParaRPr lang="en-US" altLang="zh-CN" sz="2400" b="1" dirty="0"/>
              </a:p>
            </p:txBody>
          </p:sp>
        </mc:Choice>
        <mc:Fallback xmlns="">
          <p:sp>
            <p:nvSpPr>
              <p:cNvPr id="5" name="文本框 4"/>
              <p:cNvSpPr txBox="1">
                <a:spLocks noRot="1" noChangeAspect="1" noMove="1" noResize="1" noEditPoints="1" noAdjustHandles="1" noChangeArrowheads="1" noChangeShapeType="1" noTextEdit="1"/>
              </p:cNvSpPr>
              <p:nvPr/>
            </p:nvSpPr>
            <p:spPr>
              <a:xfrm>
                <a:off x="9918" y="1202453"/>
                <a:ext cx="9121203" cy="2447017"/>
              </a:xfrm>
              <a:prstGeom prst="rect">
                <a:avLst/>
              </a:prstGeom>
              <a:blipFill rotWithShape="0">
                <a:blip r:embed="rId2"/>
                <a:stretch>
                  <a:fillRect t="-491"/>
                </a:stretch>
              </a:blipFill>
              <a:ln w="28575">
                <a:solidFill>
                  <a:srgbClr val="7030A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93630" y="4100231"/>
                <a:ext cx="8953777" cy="1887696"/>
              </a:xfrm>
              <a:prstGeom prst="rect">
                <a:avLst/>
              </a:prstGeom>
              <a:noFill/>
            </p:spPr>
            <p:txBody>
              <a:bodyPr wrap="square" rtlCol="0">
                <a:spAutoFit/>
              </a:bodyPr>
              <a:lstStyle/>
              <a:p>
                <a:pPr>
                  <a:lnSpc>
                    <a:spcPts val="3500"/>
                  </a:lnSpc>
                </a:pPr>
                <a:r>
                  <a:rPr lang="zh-CN" altLang="en-US" sz="2400" b="1" dirty="0"/>
                  <a:t>针对上述线性规划，重复步骤</a:t>
                </a:r>
                <a:r>
                  <a:rPr lang="en-US" altLang="zh-CN" sz="2400" b="1" dirty="0"/>
                  <a:t>1,2</a:t>
                </a:r>
                <a:r>
                  <a:rPr lang="zh-CN" altLang="en-US" sz="2400" b="1" dirty="0"/>
                  <a:t>。</a:t>
                </a:r>
                <a:endParaRPr lang="en-US" altLang="zh-CN" sz="2400" b="1" dirty="0"/>
              </a:p>
              <a:p>
                <a:pPr>
                  <a:lnSpc>
                    <a:spcPts val="3500"/>
                  </a:lnSpc>
                </a:pPr>
                <a:r>
                  <a:rPr lang="zh-CN" altLang="en-US" sz="2400" b="1" dirty="0"/>
                  <a:t>在目标函数中选取系数为正的非基本变量</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𝒆</m:t>
                        </m:r>
                      </m:sub>
                    </m:sSub>
                  </m:oMath>
                </a14:m>
                <a:r>
                  <a:rPr lang="en-US" altLang="zh-CN" sz="2400" b="1" dirty="0"/>
                  <a:t>, </a:t>
                </a:r>
                <a:r>
                  <a:rPr lang="zh-CN" altLang="en-US" sz="2400" b="1" dirty="0"/>
                  <a:t>例如：选定</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b="0" i="1" smtClean="0">
                            <a:latin typeface="Cambria Math" panose="02040503050406030204" pitchFamily="18" charset="0"/>
                          </a:rPr>
                          <m:t>3</m:t>
                        </m:r>
                      </m:sub>
                    </m:sSub>
                  </m:oMath>
                </a14:m>
                <a:endParaRPr lang="en-US" altLang="zh-CN" sz="2400" dirty="0"/>
              </a:p>
              <a:p>
                <a:pPr>
                  <a:lnSpc>
                    <a:spcPts val="3500"/>
                  </a:lnSpc>
                </a:pPr>
                <a14:m>
                  <m:oMath xmlns:m="http://schemas.openxmlformats.org/officeDocument/2006/math">
                    <m:sSub>
                      <m:sSubPr>
                        <m:ctrlPr>
                          <a:rPr lang="en-US" altLang="zh-CN" sz="2400" b="1" i="1">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𝒙</m:t>
                        </m:r>
                      </m:e>
                      <m:sub>
                        <m:r>
                          <a:rPr lang="en-US" altLang="zh-CN" sz="2400" b="1" i="1">
                            <a:solidFill>
                              <a:srgbClr val="FF0000"/>
                            </a:solidFill>
                            <a:latin typeface="Cambria Math" panose="02040503050406030204" pitchFamily="18" charset="0"/>
                          </a:rPr>
                          <m:t>𝟓</m:t>
                        </m:r>
                      </m:sub>
                    </m:sSub>
                    <m:r>
                      <a:rPr lang="en-US" altLang="zh-CN" sz="2400" b="1" i="1">
                        <a:latin typeface="Cambria Math" panose="02040503050406030204" pitchFamily="18" charset="0"/>
                      </a:rPr>
                      <m:t>=</m:t>
                    </m:r>
                    <m:r>
                      <a:rPr lang="en-US" altLang="zh-CN" sz="2400" b="1" i="1">
                        <a:latin typeface="Cambria Math" panose="02040503050406030204" pitchFamily="18" charset="0"/>
                      </a:rPr>
                      <m:t>𝟔</m:t>
                    </m:r>
                    <m:r>
                      <a:rPr lang="en-US" altLang="zh-CN" sz="2400" b="1" i="1">
                        <a:latin typeface="Cambria Math" panose="02040503050406030204" pitchFamily="18" charset="0"/>
                        <a:ea typeface="Cambria Math" panose="02040503050406030204" pitchFamily="18" charset="0"/>
                      </a:rPr>
                      <m:t>−</m:t>
                    </m:r>
                    <m:f>
                      <m:fPr>
                        <m:ctrlPr>
                          <a:rPr lang="en-US" altLang="zh-CN" sz="2400" b="1" i="1">
                            <a:latin typeface="Cambria Math" panose="02040503050406030204" pitchFamily="18" charset="0"/>
                            <a:ea typeface="Cambria Math" panose="02040503050406030204" pitchFamily="18" charset="0"/>
                          </a:rPr>
                        </m:ctrlPr>
                      </m:fPr>
                      <m:num>
                        <m:sSub>
                          <m:sSubPr>
                            <m:ctrlPr>
                              <a:rPr lang="en-US" altLang="zh-CN" sz="2400" b="1" i="1">
                                <a:latin typeface="Cambria Math" panose="02040503050406030204" pitchFamily="18" charset="0"/>
                                <a:ea typeface="Cambria Math" panose="02040503050406030204" pitchFamily="18" charset="0"/>
                              </a:rPr>
                            </m:ctrlPr>
                          </m:sSubPr>
                          <m:e>
                            <m:r>
                              <a:rPr lang="en-US" altLang="zh-CN" sz="2400" b="1" i="1">
                                <a:latin typeface="Cambria Math" panose="02040503050406030204" pitchFamily="18" charset="0"/>
                                <a:ea typeface="Cambria Math" panose="02040503050406030204" pitchFamily="18" charset="0"/>
                              </a:rPr>
                              <m:t> </m:t>
                            </m:r>
                            <m:r>
                              <a:rPr lang="en-US" altLang="zh-CN" sz="2400" b="1" i="1">
                                <a:latin typeface="Cambria Math" panose="02040503050406030204" pitchFamily="18" charset="0"/>
                                <a:ea typeface="Cambria Math" panose="02040503050406030204" pitchFamily="18" charset="0"/>
                              </a:rPr>
                              <m:t>𝟑</m:t>
                            </m:r>
                            <m:r>
                              <a:rPr lang="en-US" altLang="zh-CN" sz="2400" b="1" i="1">
                                <a:latin typeface="Cambria Math" panose="02040503050406030204" pitchFamily="18" charset="0"/>
                                <a:ea typeface="Cambria Math" panose="02040503050406030204" pitchFamily="18" charset="0"/>
                              </a:rPr>
                              <m:t>𝒙</m:t>
                            </m:r>
                          </m:e>
                          <m:sub>
                            <m:r>
                              <a:rPr lang="en-US" altLang="zh-CN" sz="2400" b="1" i="1">
                                <a:latin typeface="Cambria Math" panose="02040503050406030204" pitchFamily="18" charset="0"/>
                                <a:ea typeface="Cambria Math" panose="02040503050406030204" pitchFamily="18" charset="0"/>
                              </a:rPr>
                              <m:t>𝟐</m:t>
                            </m:r>
                          </m:sub>
                        </m:sSub>
                      </m:num>
                      <m:den>
                        <m:r>
                          <a:rPr lang="en-US" altLang="zh-CN" sz="2400" b="1" i="1">
                            <a:latin typeface="Cambria Math" panose="02040503050406030204" pitchFamily="18" charset="0"/>
                            <a:ea typeface="Cambria Math" panose="02040503050406030204" pitchFamily="18" charset="0"/>
                          </a:rPr>
                          <m:t>𝟐</m:t>
                        </m:r>
                      </m:den>
                    </m:f>
                    <m:r>
                      <a:rPr lang="en-US" altLang="zh-CN" sz="2400" b="1" i="1">
                        <a:latin typeface="Cambria Math" panose="02040503050406030204" pitchFamily="18" charset="0"/>
                      </a:rPr>
                      <m:t>−</m:t>
                    </m:r>
                    <m:r>
                      <a:rPr lang="en-US" altLang="zh-CN" sz="2400" b="1" i="1">
                        <a:latin typeface="Cambria Math" panose="02040503050406030204" pitchFamily="18" charset="0"/>
                      </a:rPr>
                      <m:t>𝟒</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𝟑</m:t>
                        </m:r>
                      </m:sub>
                    </m:sSub>
                    <m:r>
                      <a:rPr lang="en-US" altLang="zh-CN" sz="2400" b="1" i="1">
                        <a:latin typeface="Cambria Math" panose="02040503050406030204" pitchFamily="18" charset="0"/>
                      </a:rPr>
                      <m:t>+</m:t>
                    </m:r>
                    <m:f>
                      <m:fPr>
                        <m:ctrlPr>
                          <a:rPr lang="en-US" altLang="zh-CN" sz="2400" b="1" i="1">
                            <a:latin typeface="Cambria Math" panose="02040503050406030204" pitchFamily="18" charset="0"/>
                          </a:rPr>
                        </m:ctrlPr>
                      </m:fPr>
                      <m:num>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𝟔</m:t>
                            </m:r>
                          </m:sub>
                        </m:sSub>
                      </m:num>
                      <m:den>
                        <m:r>
                          <a:rPr lang="en-US" altLang="zh-CN" sz="2400" b="1" i="1">
                            <a:latin typeface="Cambria Math" panose="02040503050406030204" pitchFamily="18" charset="0"/>
                          </a:rPr>
                          <m:t>𝟐</m:t>
                        </m:r>
                      </m:den>
                    </m:f>
                  </m:oMath>
                </a14:m>
                <a:r>
                  <a:rPr lang="zh-CN" altLang="en-US" sz="2400" b="1" dirty="0"/>
                  <a:t> 是最紧的约束。</a:t>
                </a:r>
                <a:endParaRPr lang="en-US" altLang="zh-CN" sz="2400" b="1" dirty="0"/>
              </a:p>
              <a:p>
                <a:pPr>
                  <a:lnSpc>
                    <a:spcPts val="3500"/>
                  </a:lnSpc>
                </a:pPr>
                <a:r>
                  <a:rPr lang="en-US" altLang="zh-CN" sz="2400" b="1" dirty="0"/>
                  <a:t> </a:t>
                </a:r>
                <a:r>
                  <a:rPr lang="zh-CN" altLang="en-US" sz="2400" b="1" dirty="0"/>
                  <a:t>进行一次转动，互换</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3</m:t>
                        </m:r>
                      </m:sub>
                    </m:sSub>
                  </m:oMath>
                </a14:m>
                <a:r>
                  <a:rPr lang="zh-CN" altLang="en-US" sz="2400" b="1" dirty="0"/>
                  <a:t>和</a:t>
                </a:r>
                <a14:m>
                  <m:oMath xmlns:m="http://schemas.openxmlformats.org/officeDocument/2006/math">
                    <m:sSub>
                      <m:sSubPr>
                        <m:ctrlPr>
                          <a:rPr lang="en-US" altLang="zh-CN" sz="2400" b="1" i="1">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𝒙</m:t>
                        </m:r>
                      </m:e>
                      <m:sub>
                        <m:r>
                          <a:rPr lang="en-US" altLang="zh-CN" sz="2400" b="1" i="1">
                            <a:solidFill>
                              <a:srgbClr val="FF0000"/>
                            </a:solidFill>
                            <a:latin typeface="Cambria Math" panose="02040503050406030204" pitchFamily="18" charset="0"/>
                          </a:rPr>
                          <m:t>𝟓</m:t>
                        </m:r>
                      </m:sub>
                    </m:sSub>
                    <m:r>
                      <a:rPr lang="zh-CN" altLang="en-US" sz="2400" b="1" i="1">
                        <a:solidFill>
                          <a:srgbClr val="FF0000"/>
                        </a:solidFill>
                        <a:latin typeface="Cambria Math" panose="02040503050406030204" pitchFamily="18" charset="0"/>
                      </a:rPr>
                      <m:t>。</m:t>
                    </m:r>
                  </m:oMath>
                </a14:m>
                <a:endParaRPr lang="zh-CN" altLang="en-US" sz="2400" b="1" dirty="0"/>
              </a:p>
            </p:txBody>
          </p:sp>
        </mc:Choice>
        <mc:Fallback xmlns="">
          <p:sp>
            <p:nvSpPr>
              <p:cNvPr id="9" name="文本框 8"/>
              <p:cNvSpPr txBox="1">
                <a:spLocks noRot="1" noChangeAspect="1" noMove="1" noResize="1" noEditPoints="1" noAdjustHandles="1" noChangeArrowheads="1" noChangeShapeType="1" noTextEdit="1"/>
              </p:cNvSpPr>
              <p:nvPr/>
            </p:nvSpPr>
            <p:spPr>
              <a:xfrm>
                <a:off x="93630" y="4100231"/>
                <a:ext cx="8953777" cy="1887696"/>
              </a:xfrm>
              <a:prstGeom prst="rect">
                <a:avLst/>
              </a:prstGeom>
              <a:blipFill rotWithShape="0">
                <a:blip r:embed="rId3"/>
                <a:stretch>
                  <a:fillRect l="-1021" t="-1618" b="-32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433362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ctr"/>
            <a:r>
              <a:rPr lang="zh-CN" altLang="en-US" dirty="0"/>
              <a:t>单纯形算法</a:t>
            </a:r>
          </a:p>
        </p:txBody>
      </p:sp>
      <mc:AlternateContent xmlns:mc="http://schemas.openxmlformats.org/markup-compatibility/2006" xmlns:a14="http://schemas.microsoft.com/office/drawing/2010/main">
        <mc:Choice Requires="a14">
          <p:sp>
            <p:nvSpPr>
              <p:cNvPr id="5" name="文本框 4"/>
              <p:cNvSpPr txBox="1"/>
              <p:nvPr/>
            </p:nvSpPr>
            <p:spPr>
              <a:xfrm>
                <a:off x="0" y="1155654"/>
                <a:ext cx="5231783" cy="3118803"/>
              </a:xfrm>
              <a:prstGeom prst="rect">
                <a:avLst/>
              </a:prstGeom>
              <a:noFill/>
              <a:ln w="28575">
                <a:solidFill>
                  <a:srgbClr val="7030A0"/>
                </a:solidFill>
              </a:ln>
            </p:spPr>
            <p:txBody>
              <a:bodyPr wrap="square" rtlCol="0">
                <a:spAutoFit/>
              </a:bodyPr>
              <a:lstStyle/>
              <a:p>
                <a:pPr>
                  <a:lnSpc>
                    <a:spcPts val="4400"/>
                  </a:lnSpc>
                  <a:spcBef>
                    <a:spcPts val="1200"/>
                  </a:spcBef>
                  <a:spcAft>
                    <a:spcPts val="1200"/>
                  </a:spcAft>
                </a:pPr>
                <a:r>
                  <a:rPr lang="zh-CN" altLang="en-US" sz="2400" b="1" dirty="0"/>
                  <a:t>       </a:t>
                </a:r>
                <a:r>
                  <a:rPr lang="en-US" altLang="zh-CN" sz="2400" b="1" dirty="0">
                    <a:solidFill>
                      <a:srgbClr val="FF0000"/>
                    </a:solidFill>
                  </a:rPr>
                  <a:t>z</a:t>
                </a:r>
                <a14:m>
                  <m:oMath xmlns:m="http://schemas.openxmlformats.org/officeDocument/2006/math">
                    <m:r>
                      <a:rPr lang="en-US" altLang="zh-CN" sz="2400" b="1" i="1">
                        <a:solidFill>
                          <a:srgbClr val="FF0000"/>
                        </a:solidFill>
                        <a:latin typeface="Cambria Math" panose="02040503050406030204" pitchFamily="18" charset="0"/>
                      </a:rPr>
                      <m:t>=</m:t>
                    </m:r>
                    <m:f>
                      <m:fPr>
                        <m:ctrlPr>
                          <a:rPr lang="en-US" altLang="zh-CN" sz="2400" b="1" i="1" smtClean="0">
                            <a:solidFill>
                              <a:srgbClr val="FF0000"/>
                            </a:solidFill>
                            <a:latin typeface="Cambria Math" panose="02040503050406030204" pitchFamily="18" charset="0"/>
                          </a:rPr>
                        </m:ctrlPr>
                      </m:fPr>
                      <m:num>
                        <m:r>
                          <a:rPr lang="en-US" altLang="zh-CN" sz="2400" b="1" i="1">
                            <a:solidFill>
                              <a:srgbClr val="FF0000"/>
                            </a:solidFill>
                            <a:latin typeface="Cambria Math" panose="02040503050406030204" pitchFamily="18" charset="0"/>
                          </a:rPr>
                          <m:t>𝟏</m:t>
                        </m:r>
                        <m:r>
                          <a:rPr lang="en-US" altLang="zh-CN" sz="2400" b="1" i="1" smtClean="0">
                            <a:solidFill>
                              <a:srgbClr val="FF0000"/>
                            </a:solidFill>
                            <a:latin typeface="Cambria Math" panose="02040503050406030204" pitchFamily="18" charset="0"/>
                          </a:rPr>
                          <m:t>𝟏</m:t>
                        </m:r>
                        <m:r>
                          <a:rPr lang="en-US" altLang="zh-CN" sz="2400" b="1" i="1">
                            <a:solidFill>
                              <a:srgbClr val="FF0000"/>
                            </a:solidFill>
                            <a:latin typeface="Cambria Math" panose="02040503050406030204" pitchFamily="18" charset="0"/>
                          </a:rPr>
                          <m:t>𝟏</m:t>
                        </m:r>
                      </m:num>
                      <m:den>
                        <m:r>
                          <a:rPr lang="en-US" altLang="zh-CN" sz="2400" b="1" i="1">
                            <a:solidFill>
                              <a:srgbClr val="FF0000"/>
                            </a:solidFill>
                            <a:latin typeface="Cambria Math" panose="02040503050406030204" pitchFamily="18" charset="0"/>
                          </a:rPr>
                          <m:t>𝟒</m:t>
                        </m:r>
                      </m:den>
                    </m:f>
                    <m:r>
                      <a:rPr lang="en-US" altLang="zh-CN" sz="2400" b="1" i="1">
                        <a:solidFill>
                          <a:srgbClr val="FF0000"/>
                        </a:solidFill>
                        <a:latin typeface="Cambria Math" panose="02040503050406030204" pitchFamily="18" charset="0"/>
                      </a:rPr>
                      <m:t>+</m:t>
                    </m:r>
                    <m:f>
                      <m:fPr>
                        <m:ctrlPr>
                          <a:rPr lang="en-US" altLang="zh-CN" sz="2400" b="1" i="1">
                            <a:solidFill>
                              <a:srgbClr val="FF0000"/>
                            </a:solidFill>
                            <a:latin typeface="Cambria Math" panose="02040503050406030204" pitchFamily="18" charset="0"/>
                            <a:ea typeface="Cambria Math" panose="02040503050406030204" pitchFamily="18" charset="0"/>
                          </a:rPr>
                        </m:ctrlPr>
                      </m:fPr>
                      <m:num>
                        <m:sSub>
                          <m:sSubPr>
                            <m:ctrlPr>
                              <a:rPr lang="en-US" altLang="zh-CN" sz="2400" b="1" i="1" smtClean="0">
                                <a:solidFill>
                                  <a:srgbClr val="FF0000"/>
                                </a:solidFill>
                                <a:latin typeface="Cambria Math" panose="02040503050406030204" pitchFamily="18" charset="0"/>
                                <a:ea typeface="Cambria Math" panose="02040503050406030204" pitchFamily="18" charset="0"/>
                              </a:rPr>
                            </m:ctrlPr>
                          </m:sSubPr>
                          <m:e>
                            <m:r>
                              <a:rPr lang="en-US" altLang="zh-CN" sz="2400" b="1" i="1">
                                <a:solidFill>
                                  <a:srgbClr val="FF0000"/>
                                </a:solidFill>
                                <a:latin typeface="Cambria Math" panose="02040503050406030204" pitchFamily="18" charset="0"/>
                                <a:ea typeface="Cambria Math" panose="02040503050406030204" pitchFamily="18" charset="0"/>
                              </a:rPr>
                              <m:t> </m:t>
                            </m:r>
                            <m:r>
                              <a:rPr lang="en-US" altLang="zh-CN" sz="2400" b="1" i="1">
                                <a:solidFill>
                                  <a:srgbClr val="FF0000"/>
                                </a:solidFill>
                                <a:latin typeface="Cambria Math" panose="02040503050406030204" pitchFamily="18" charset="0"/>
                                <a:ea typeface="Cambria Math" panose="02040503050406030204" pitchFamily="18" charset="0"/>
                              </a:rPr>
                              <m:t>𝒙</m:t>
                            </m:r>
                          </m:e>
                          <m:sub>
                            <m:r>
                              <a:rPr lang="en-US" altLang="zh-CN" sz="2400" b="1" i="1">
                                <a:solidFill>
                                  <a:srgbClr val="FF0000"/>
                                </a:solidFill>
                                <a:latin typeface="Cambria Math" panose="02040503050406030204" pitchFamily="18" charset="0"/>
                                <a:ea typeface="Cambria Math" panose="02040503050406030204" pitchFamily="18" charset="0"/>
                              </a:rPr>
                              <m:t>𝟐</m:t>
                            </m:r>
                          </m:sub>
                        </m:sSub>
                      </m:num>
                      <m:den>
                        <m:r>
                          <a:rPr lang="en-US" altLang="zh-CN" sz="2400" b="1" i="1">
                            <a:solidFill>
                              <a:srgbClr val="FF0000"/>
                            </a:solidFill>
                            <a:latin typeface="Cambria Math" panose="02040503050406030204" pitchFamily="18" charset="0"/>
                            <a:ea typeface="Cambria Math" panose="02040503050406030204" pitchFamily="18" charset="0"/>
                          </a:rPr>
                          <m:t>𝟏𝟔</m:t>
                        </m:r>
                      </m:den>
                    </m:f>
                    <m:r>
                      <a:rPr lang="en-US" altLang="zh-CN" sz="2400" b="1" i="1">
                        <a:solidFill>
                          <a:srgbClr val="FF0000"/>
                        </a:solidFill>
                        <a:latin typeface="Cambria Math" panose="02040503050406030204" pitchFamily="18" charset="0"/>
                        <a:ea typeface="Cambria Math" panose="02040503050406030204" pitchFamily="18" charset="0"/>
                      </a:rPr>
                      <m:t>−</m:t>
                    </m:r>
                    <m:f>
                      <m:fPr>
                        <m:ctrlPr>
                          <a:rPr lang="en-US" altLang="zh-CN" sz="2400" b="1" i="1">
                            <a:solidFill>
                              <a:srgbClr val="FF0000"/>
                            </a:solidFill>
                            <a:latin typeface="Cambria Math" panose="02040503050406030204" pitchFamily="18" charset="0"/>
                          </a:rPr>
                        </m:ctrlPr>
                      </m:fPr>
                      <m:num>
                        <m:sSub>
                          <m:sSubPr>
                            <m:ctrlPr>
                              <a:rPr lang="en-US" altLang="zh-CN" sz="2400" b="1" i="1">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𝒙</m:t>
                            </m:r>
                          </m:e>
                          <m:sub>
                            <m:r>
                              <a:rPr lang="en-US" altLang="zh-CN" sz="2400" b="1" i="1">
                                <a:solidFill>
                                  <a:srgbClr val="FF0000"/>
                                </a:solidFill>
                                <a:latin typeface="Cambria Math" panose="02040503050406030204" pitchFamily="18" charset="0"/>
                              </a:rPr>
                              <m:t>𝟓</m:t>
                            </m:r>
                          </m:sub>
                        </m:sSub>
                      </m:num>
                      <m:den>
                        <m:r>
                          <a:rPr lang="en-US" altLang="zh-CN" sz="2400" b="1" i="1">
                            <a:solidFill>
                              <a:srgbClr val="FF0000"/>
                            </a:solidFill>
                            <a:latin typeface="Cambria Math" panose="02040503050406030204" pitchFamily="18" charset="0"/>
                          </a:rPr>
                          <m:t>𝟖</m:t>
                        </m:r>
                      </m:den>
                    </m:f>
                    <m:r>
                      <a:rPr lang="en-US" altLang="zh-CN" sz="2400" b="1" i="1">
                        <a:solidFill>
                          <a:srgbClr val="FF0000"/>
                        </a:solidFill>
                        <a:latin typeface="Cambria Math" panose="02040503050406030204" pitchFamily="18" charset="0"/>
                      </a:rPr>
                      <m:t>−</m:t>
                    </m:r>
                    <m:f>
                      <m:fPr>
                        <m:ctrlPr>
                          <a:rPr lang="en-US" altLang="zh-CN" sz="2400" b="1" i="1">
                            <a:solidFill>
                              <a:srgbClr val="FF0000"/>
                            </a:solidFill>
                            <a:latin typeface="Cambria Math" panose="02040503050406030204" pitchFamily="18" charset="0"/>
                          </a:rPr>
                        </m:ctrlPr>
                      </m:fPr>
                      <m:num>
                        <m:sSub>
                          <m:sSubPr>
                            <m:ctrlPr>
                              <a:rPr lang="en-US" altLang="zh-CN" sz="2400" b="1" i="1">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𝟏𝟏</m:t>
                            </m:r>
                            <m:r>
                              <a:rPr lang="en-US" altLang="zh-CN" sz="2400" b="1" i="1">
                                <a:solidFill>
                                  <a:srgbClr val="FF0000"/>
                                </a:solidFill>
                                <a:latin typeface="Cambria Math" panose="02040503050406030204" pitchFamily="18" charset="0"/>
                              </a:rPr>
                              <m:t>𝒙</m:t>
                            </m:r>
                          </m:e>
                          <m:sub>
                            <m:r>
                              <a:rPr lang="en-US" altLang="zh-CN" sz="2400" b="1" i="1">
                                <a:solidFill>
                                  <a:srgbClr val="FF0000"/>
                                </a:solidFill>
                                <a:latin typeface="Cambria Math" panose="02040503050406030204" pitchFamily="18" charset="0"/>
                              </a:rPr>
                              <m:t>𝟔</m:t>
                            </m:r>
                          </m:sub>
                        </m:sSub>
                      </m:num>
                      <m:den>
                        <m:r>
                          <a:rPr lang="en-US" altLang="zh-CN" sz="2400" b="1" i="1">
                            <a:solidFill>
                              <a:srgbClr val="FF0000"/>
                            </a:solidFill>
                            <a:latin typeface="Cambria Math" panose="02040503050406030204" pitchFamily="18" charset="0"/>
                          </a:rPr>
                          <m:t>𝟏𝟔</m:t>
                        </m:r>
                      </m:den>
                    </m:f>
                  </m:oMath>
                </a14:m>
                <a:r>
                  <a:rPr lang="en-US" altLang="zh-CN" sz="2400" b="1" dirty="0">
                    <a:solidFill>
                      <a:srgbClr val="FF0000"/>
                    </a:solidFill>
                  </a:rPr>
                  <a:t>   </a:t>
                </a:r>
              </a:p>
              <a:p>
                <a:pPr lvl="1">
                  <a:lnSpc>
                    <a:spcPts val="4400"/>
                  </a:lnSpc>
                  <a:spcBef>
                    <a:spcPts val="1200"/>
                  </a:spcBef>
                  <a:spcAft>
                    <a:spcPts val="1200"/>
                  </a:spcAft>
                </a:pPr>
                <a14:m>
                  <m:oMathPara xmlns:m="http://schemas.openxmlformats.org/officeDocument/2006/math">
                    <m:oMathParaPr>
                      <m:jc m:val="left"/>
                    </m:oMathParaPr>
                    <m:oMath xmlns:m="http://schemas.openxmlformats.org/officeDocument/2006/math">
                      <m:sSub>
                        <m:sSubPr>
                          <m:ctrlPr>
                            <a:rPr lang="en-US" altLang="zh-CN" sz="2400" b="1" i="1" smtClean="0">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𝒙</m:t>
                          </m:r>
                        </m:e>
                        <m:sub>
                          <m:r>
                            <a:rPr lang="en-US" altLang="zh-CN" sz="2400" b="1" i="1">
                              <a:solidFill>
                                <a:srgbClr val="FF0000"/>
                              </a:solidFill>
                              <a:latin typeface="Cambria Math" panose="02040503050406030204" pitchFamily="18" charset="0"/>
                            </a:rPr>
                            <m:t>𝟏</m:t>
                          </m:r>
                        </m:sub>
                      </m:sSub>
                      <m:r>
                        <a:rPr lang="en-US" altLang="zh-CN" sz="2400" b="1" i="1">
                          <a:solidFill>
                            <a:schemeClr val="tx1"/>
                          </a:solidFill>
                          <a:latin typeface="Cambria Math" panose="02040503050406030204" pitchFamily="18" charset="0"/>
                        </a:rPr>
                        <m:t>=</m:t>
                      </m:r>
                      <m:f>
                        <m:fPr>
                          <m:ctrlPr>
                            <a:rPr lang="en-US" altLang="zh-CN" sz="2400" b="1" i="1" smtClean="0">
                              <a:solidFill>
                                <a:schemeClr val="tx1"/>
                              </a:solidFill>
                              <a:latin typeface="Cambria Math" panose="02040503050406030204" pitchFamily="18" charset="0"/>
                            </a:rPr>
                          </m:ctrlPr>
                        </m:fPr>
                        <m:num>
                          <m:r>
                            <a:rPr lang="en-US" altLang="zh-CN" sz="2400" b="1" i="1" smtClean="0">
                              <a:solidFill>
                                <a:schemeClr val="tx1"/>
                              </a:solidFill>
                              <a:latin typeface="Cambria Math" panose="02040503050406030204" pitchFamily="18" charset="0"/>
                            </a:rPr>
                            <m:t>𝟑𝟑</m:t>
                          </m:r>
                        </m:num>
                        <m:den>
                          <m:r>
                            <a:rPr lang="en-US" altLang="zh-CN" sz="2400" b="1" i="1" smtClean="0">
                              <a:solidFill>
                                <a:schemeClr val="tx1"/>
                              </a:solidFill>
                              <a:latin typeface="Cambria Math" panose="02040503050406030204" pitchFamily="18" charset="0"/>
                            </a:rPr>
                            <m:t>𝟒</m:t>
                          </m:r>
                        </m:den>
                      </m:f>
                      <m:r>
                        <a:rPr lang="en-US" altLang="zh-CN" sz="2400" b="1" i="1">
                          <a:solidFill>
                            <a:schemeClr val="tx1"/>
                          </a:solidFill>
                          <a:latin typeface="Cambria Math" panose="02040503050406030204" pitchFamily="18" charset="0"/>
                          <a:ea typeface="Cambria Math" panose="02040503050406030204" pitchFamily="18" charset="0"/>
                        </a:rPr>
                        <m:t>−</m:t>
                      </m:r>
                      <m:f>
                        <m:fPr>
                          <m:ctrlPr>
                            <a:rPr lang="en-US" altLang="zh-CN" sz="2400" b="1" i="1">
                              <a:solidFill>
                                <a:schemeClr val="tx1"/>
                              </a:solidFill>
                              <a:latin typeface="Cambria Math" panose="02040503050406030204" pitchFamily="18" charset="0"/>
                              <a:ea typeface="Cambria Math" panose="02040503050406030204" pitchFamily="18" charset="0"/>
                            </a:rPr>
                          </m:ctrlPr>
                        </m:fPr>
                        <m:num>
                          <m:sSub>
                            <m:sSubPr>
                              <m:ctrlPr>
                                <a:rPr lang="en-US" altLang="zh-CN" sz="2400" b="1" i="1">
                                  <a:solidFill>
                                    <a:schemeClr val="tx1"/>
                                  </a:solidFill>
                                  <a:latin typeface="Cambria Math" panose="02040503050406030204" pitchFamily="18" charset="0"/>
                                  <a:ea typeface="Cambria Math" panose="02040503050406030204" pitchFamily="18" charset="0"/>
                                </a:rPr>
                              </m:ctrlPr>
                            </m:sSubPr>
                            <m:e>
                              <m:r>
                                <a:rPr lang="en-US" altLang="zh-CN" sz="2400" b="1" i="1">
                                  <a:solidFill>
                                    <a:schemeClr val="tx1"/>
                                  </a:solidFill>
                                  <a:latin typeface="Cambria Math" panose="02040503050406030204" pitchFamily="18" charset="0"/>
                                  <a:ea typeface="Cambria Math" panose="02040503050406030204" pitchFamily="18" charset="0"/>
                                </a:rPr>
                                <m:t> </m:t>
                              </m:r>
                              <m:r>
                                <a:rPr lang="en-US" altLang="zh-CN" sz="2400" b="1" i="1">
                                  <a:solidFill>
                                    <a:schemeClr val="tx1"/>
                                  </a:solidFill>
                                  <a:latin typeface="Cambria Math" panose="02040503050406030204" pitchFamily="18" charset="0"/>
                                  <a:ea typeface="Cambria Math" panose="02040503050406030204" pitchFamily="18" charset="0"/>
                                </a:rPr>
                                <m:t>𝒙</m:t>
                              </m:r>
                            </m:e>
                            <m:sub>
                              <m:r>
                                <a:rPr lang="en-US" altLang="zh-CN" sz="2400" b="1" i="1">
                                  <a:solidFill>
                                    <a:schemeClr val="tx1"/>
                                  </a:solidFill>
                                  <a:latin typeface="Cambria Math" panose="02040503050406030204" pitchFamily="18" charset="0"/>
                                  <a:ea typeface="Cambria Math" panose="02040503050406030204" pitchFamily="18" charset="0"/>
                                </a:rPr>
                                <m:t>𝟐</m:t>
                              </m:r>
                            </m:sub>
                          </m:sSub>
                        </m:num>
                        <m:den>
                          <m:r>
                            <a:rPr lang="en-US" altLang="zh-CN" sz="2400" b="1" i="1" smtClean="0">
                              <a:solidFill>
                                <a:schemeClr val="tx1"/>
                              </a:solidFill>
                              <a:latin typeface="Cambria Math" panose="02040503050406030204" pitchFamily="18" charset="0"/>
                              <a:ea typeface="Cambria Math" panose="02040503050406030204" pitchFamily="18" charset="0"/>
                            </a:rPr>
                            <m:t>𝟏𝟔</m:t>
                          </m:r>
                        </m:den>
                      </m:f>
                      <m:r>
                        <a:rPr lang="en-US" altLang="zh-CN" sz="2400" b="1" i="1" smtClean="0">
                          <a:solidFill>
                            <a:schemeClr val="tx1"/>
                          </a:solidFill>
                          <a:latin typeface="Cambria Math" panose="02040503050406030204" pitchFamily="18" charset="0"/>
                        </a:rPr>
                        <m:t>+</m:t>
                      </m:r>
                      <m:f>
                        <m:fPr>
                          <m:ctrlPr>
                            <a:rPr lang="en-US" altLang="zh-CN" sz="2400" b="1" i="1">
                              <a:solidFill>
                                <a:schemeClr val="tx1"/>
                              </a:solidFill>
                              <a:latin typeface="Cambria Math" panose="02040503050406030204" pitchFamily="18" charset="0"/>
                            </a:rPr>
                          </m:ctrlPr>
                        </m:fPr>
                        <m:num>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smtClean="0">
                                  <a:solidFill>
                                    <a:schemeClr val="tx1"/>
                                  </a:solidFill>
                                  <a:latin typeface="Cambria Math" panose="02040503050406030204" pitchFamily="18" charset="0"/>
                                </a:rPr>
                                <m:t>𝟓</m:t>
                              </m:r>
                            </m:sub>
                          </m:sSub>
                        </m:num>
                        <m:den>
                          <m:r>
                            <a:rPr lang="en-US" altLang="zh-CN" sz="2400" b="1" i="1" smtClean="0">
                              <a:solidFill>
                                <a:schemeClr val="tx1"/>
                              </a:solidFill>
                              <a:latin typeface="Cambria Math" panose="02040503050406030204" pitchFamily="18" charset="0"/>
                            </a:rPr>
                            <m:t>𝟖</m:t>
                          </m:r>
                        </m:den>
                      </m:f>
                      <m:r>
                        <a:rPr lang="en-US" altLang="zh-CN" sz="2400" b="1" i="1">
                          <a:solidFill>
                            <a:schemeClr val="tx1"/>
                          </a:solidFill>
                          <a:latin typeface="Cambria Math" panose="02040503050406030204" pitchFamily="18" charset="0"/>
                        </a:rPr>
                        <m:t>−</m:t>
                      </m:r>
                      <m:f>
                        <m:fPr>
                          <m:ctrlPr>
                            <a:rPr lang="en-US" altLang="zh-CN" sz="2400" b="1" i="1">
                              <a:solidFill>
                                <a:schemeClr val="tx1"/>
                              </a:solidFill>
                              <a:latin typeface="Cambria Math" panose="02040503050406030204" pitchFamily="18" charset="0"/>
                            </a:rPr>
                          </m:ctrlPr>
                        </m:fPr>
                        <m:num>
                          <m:sSub>
                            <m:sSubPr>
                              <m:ctrlPr>
                                <a:rPr lang="en-US" altLang="zh-CN" sz="2400" b="1" i="1">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𝟓</m:t>
                              </m:r>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𝟔</m:t>
                              </m:r>
                            </m:sub>
                          </m:sSub>
                        </m:num>
                        <m:den>
                          <m:r>
                            <a:rPr lang="en-US" altLang="zh-CN" sz="2400" b="1" i="1" smtClean="0">
                              <a:solidFill>
                                <a:schemeClr val="tx1"/>
                              </a:solidFill>
                              <a:latin typeface="Cambria Math" panose="02040503050406030204" pitchFamily="18" charset="0"/>
                            </a:rPr>
                            <m:t>𝟏𝟔</m:t>
                          </m:r>
                        </m:den>
                      </m:f>
                    </m:oMath>
                  </m:oMathPara>
                </a14:m>
                <a:endParaRPr lang="en-US" altLang="zh-CN" sz="2400" b="1" dirty="0">
                  <a:solidFill>
                    <a:schemeClr val="tx1"/>
                  </a:solidFill>
                </a:endParaRPr>
              </a:p>
              <a:p>
                <a:pPr lvl="1">
                  <a:lnSpc>
                    <a:spcPts val="4400"/>
                  </a:lnSpc>
                  <a:spcBef>
                    <a:spcPts val="1200"/>
                  </a:spcBef>
                  <a:spcAft>
                    <a:spcPts val="1200"/>
                  </a:spcAft>
                </a:pPr>
                <a:r>
                  <a:rPr lang="en-US" altLang="zh-CN" sz="2400" b="1" dirty="0">
                    <a:solidFill>
                      <a:schemeClr val="tx1"/>
                    </a:solidFill>
                  </a:rPr>
                  <a:t>  </a:t>
                </a:r>
                <a14:m>
                  <m:oMath xmlns:m="http://schemas.openxmlformats.org/officeDocument/2006/math">
                    <m:sSub>
                      <m:sSubPr>
                        <m:ctrlPr>
                          <a:rPr lang="en-US" altLang="zh-CN" sz="2400" b="1" i="1" smtClean="0">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𝒙</m:t>
                        </m:r>
                      </m:e>
                      <m:sub>
                        <m:r>
                          <a:rPr lang="en-US" altLang="zh-CN" sz="2400" b="1" i="1" smtClean="0">
                            <a:solidFill>
                              <a:srgbClr val="FF0000"/>
                            </a:solidFill>
                            <a:latin typeface="Cambria Math" panose="02040503050406030204" pitchFamily="18" charset="0"/>
                          </a:rPr>
                          <m:t>𝟑</m:t>
                        </m:r>
                      </m:sub>
                    </m:sSub>
                    <m:r>
                      <a:rPr lang="en-US" altLang="zh-CN" sz="2400" b="1" i="1">
                        <a:solidFill>
                          <a:schemeClr val="tx1"/>
                        </a:solidFill>
                        <a:latin typeface="Cambria Math" panose="02040503050406030204" pitchFamily="18" charset="0"/>
                      </a:rPr>
                      <m:t>=</m:t>
                    </m:r>
                    <m:f>
                      <m:fPr>
                        <m:ctrlPr>
                          <a:rPr lang="en-US" altLang="zh-CN" sz="2400" b="1" i="1" smtClean="0">
                            <a:solidFill>
                              <a:schemeClr val="tx1"/>
                            </a:solidFill>
                            <a:latin typeface="Cambria Math" panose="02040503050406030204" pitchFamily="18" charset="0"/>
                          </a:rPr>
                        </m:ctrlPr>
                      </m:fPr>
                      <m:num>
                        <m:r>
                          <a:rPr lang="en-US" altLang="zh-CN" sz="2400" b="1" i="1" smtClean="0">
                            <a:solidFill>
                              <a:schemeClr val="tx1"/>
                            </a:solidFill>
                            <a:latin typeface="Cambria Math" panose="02040503050406030204" pitchFamily="18" charset="0"/>
                          </a:rPr>
                          <m:t>𝟑</m:t>
                        </m:r>
                      </m:num>
                      <m:den>
                        <m:r>
                          <a:rPr lang="en-US" altLang="zh-CN" sz="2400" b="1" i="1" smtClean="0">
                            <a:solidFill>
                              <a:schemeClr val="tx1"/>
                            </a:solidFill>
                            <a:latin typeface="Cambria Math" panose="02040503050406030204" pitchFamily="18" charset="0"/>
                          </a:rPr>
                          <m:t>𝟐</m:t>
                        </m:r>
                      </m:den>
                    </m:f>
                    <m:r>
                      <a:rPr lang="en-US" altLang="zh-CN" sz="2400" b="1" i="1">
                        <a:solidFill>
                          <a:schemeClr val="tx1"/>
                        </a:solidFill>
                        <a:latin typeface="Cambria Math" panose="02040503050406030204" pitchFamily="18" charset="0"/>
                      </a:rPr>
                      <m:t>−</m:t>
                    </m:r>
                    <m:f>
                      <m:fPr>
                        <m:ctrlPr>
                          <a:rPr lang="en-US" altLang="zh-CN" sz="2400" b="1" i="1">
                            <a:solidFill>
                              <a:schemeClr val="tx1"/>
                            </a:solidFill>
                            <a:latin typeface="Cambria Math" panose="02040503050406030204" pitchFamily="18" charset="0"/>
                          </a:rPr>
                        </m:ctrlPr>
                      </m:fPr>
                      <m:num>
                        <m:r>
                          <a:rPr lang="en-US" altLang="zh-CN" sz="2400" b="1" i="1">
                            <a:solidFill>
                              <a:schemeClr val="tx1"/>
                            </a:solidFill>
                            <a:latin typeface="Cambria Math" panose="02040503050406030204" pitchFamily="18" charset="0"/>
                          </a:rPr>
                          <m:t>𝟑</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𝟐</m:t>
                            </m:r>
                          </m:sub>
                        </m:sSub>
                      </m:num>
                      <m:den>
                        <m:r>
                          <a:rPr lang="en-US" altLang="zh-CN" sz="2400" b="1" i="1" smtClean="0">
                            <a:solidFill>
                              <a:schemeClr val="tx1"/>
                            </a:solidFill>
                            <a:latin typeface="Cambria Math" panose="02040503050406030204" pitchFamily="18" charset="0"/>
                          </a:rPr>
                          <m:t>𝟖</m:t>
                        </m:r>
                      </m:den>
                    </m:f>
                    <m:r>
                      <a:rPr lang="en-US" altLang="zh-CN" sz="2400" b="1" i="1">
                        <a:solidFill>
                          <a:schemeClr val="tx1"/>
                        </a:solidFill>
                        <a:latin typeface="Cambria Math" panose="02040503050406030204" pitchFamily="18" charset="0"/>
                      </a:rPr>
                      <m:t>−</m:t>
                    </m:r>
                    <m:f>
                      <m:fPr>
                        <m:ctrlPr>
                          <a:rPr lang="en-US" altLang="zh-CN" sz="2400" b="1" i="1">
                            <a:solidFill>
                              <a:schemeClr val="tx1"/>
                            </a:solidFill>
                            <a:latin typeface="Cambria Math" panose="02040503050406030204" pitchFamily="18" charset="0"/>
                          </a:rPr>
                        </m:ctrlPr>
                      </m:fPr>
                      <m:num>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smtClean="0">
                                <a:solidFill>
                                  <a:schemeClr val="tx1"/>
                                </a:solidFill>
                                <a:latin typeface="Cambria Math" panose="02040503050406030204" pitchFamily="18" charset="0"/>
                              </a:rPr>
                              <m:t>𝟓</m:t>
                            </m:r>
                          </m:sub>
                        </m:sSub>
                      </m:num>
                      <m:den>
                        <m:r>
                          <a:rPr lang="en-US" altLang="zh-CN" sz="2400" b="1" i="1" smtClean="0">
                            <a:solidFill>
                              <a:schemeClr val="tx1"/>
                            </a:solidFill>
                            <a:latin typeface="Cambria Math" panose="02040503050406030204" pitchFamily="18" charset="0"/>
                          </a:rPr>
                          <m:t>𝟒</m:t>
                        </m:r>
                      </m:den>
                    </m:f>
                    <m:r>
                      <a:rPr lang="en-US" altLang="zh-CN" sz="2400" b="1" i="1">
                        <a:solidFill>
                          <a:schemeClr val="tx1"/>
                        </a:solidFill>
                        <a:latin typeface="Cambria Math" panose="02040503050406030204" pitchFamily="18" charset="0"/>
                      </a:rPr>
                      <m:t>+</m:t>
                    </m:r>
                    <m:f>
                      <m:fPr>
                        <m:ctrlPr>
                          <a:rPr lang="en-US" altLang="zh-CN" sz="2400" b="1" i="1">
                            <a:solidFill>
                              <a:schemeClr val="tx1"/>
                            </a:solidFill>
                            <a:latin typeface="Cambria Math" panose="02040503050406030204" pitchFamily="18" charset="0"/>
                          </a:rPr>
                        </m:ctrlPr>
                      </m:fPr>
                      <m:num>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𝟔</m:t>
                            </m:r>
                          </m:sub>
                        </m:sSub>
                      </m:num>
                      <m:den>
                        <m:r>
                          <a:rPr lang="en-US" altLang="zh-CN" sz="2400" b="1" i="1" smtClean="0">
                            <a:solidFill>
                              <a:schemeClr val="tx1"/>
                            </a:solidFill>
                            <a:latin typeface="Cambria Math" panose="02040503050406030204" pitchFamily="18" charset="0"/>
                          </a:rPr>
                          <m:t>𝟖</m:t>
                        </m:r>
                      </m:den>
                    </m:f>
                  </m:oMath>
                </a14:m>
                <a:endParaRPr lang="en-US" altLang="zh-CN" sz="2400" b="1" dirty="0">
                  <a:solidFill>
                    <a:schemeClr val="tx1"/>
                  </a:solidFill>
                </a:endParaRPr>
              </a:p>
              <a:p>
                <a:pPr lvl="1">
                  <a:lnSpc>
                    <a:spcPts val="4400"/>
                  </a:lnSpc>
                  <a:spcBef>
                    <a:spcPts val="1200"/>
                  </a:spcBef>
                  <a:spcAft>
                    <a:spcPts val="1200"/>
                  </a:spcAft>
                </a:pPr>
                <a:r>
                  <a:rPr lang="en-US" altLang="zh-CN" sz="2400" b="1" dirty="0">
                    <a:solidFill>
                      <a:schemeClr val="tx1"/>
                    </a:solidFill>
                  </a:rPr>
                  <a:t> </a:t>
                </a:r>
                <a14:m>
                  <m:oMath xmlns:m="http://schemas.openxmlformats.org/officeDocument/2006/math">
                    <m:sSub>
                      <m:sSubPr>
                        <m:ctrlPr>
                          <a:rPr lang="en-US" altLang="zh-CN" sz="2400" b="1" i="1" smtClean="0">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𝒙</m:t>
                        </m:r>
                      </m:e>
                      <m:sub>
                        <m:r>
                          <a:rPr lang="en-US" altLang="zh-CN" sz="2400" b="1" i="1" smtClean="0">
                            <a:solidFill>
                              <a:srgbClr val="FF0000"/>
                            </a:solidFill>
                            <a:latin typeface="Cambria Math" panose="02040503050406030204" pitchFamily="18" charset="0"/>
                          </a:rPr>
                          <m:t>𝟒</m:t>
                        </m:r>
                      </m:sub>
                    </m:sSub>
                    <m:r>
                      <a:rPr lang="en-US" altLang="zh-CN" sz="2400" b="1" i="1">
                        <a:solidFill>
                          <a:schemeClr val="tx1"/>
                        </a:solidFill>
                        <a:latin typeface="Cambria Math" panose="02040503050406030204" pitchFamily="18" charset="0"/>
                      </a:rPr>
                      <m:t>=</m:t>
                    </m:r>
                    <m:f>
                      <m:fPr>
                        <m:ctrlPr>
                          <a:rPr lang="en-US" altLang="zh-CN" sz="2400" b="1" i="1" smtClean="0">
                            <a:solidFill>
                              <a:schemeClr val="tx1"/>
                            </a:solidFill>
                            <a:latin typeface="Cambria Math" panose="02040503050406030204" pitchFamily="18" charset="0"/>
                          </a:rPr>
                        </m:ctrlPr>
                      </m:fPr>
                      <m:num>
                        <m:r>
                          <a:rPr lang="en-US" altLang="zh-CN" sz="2400" b="1" i="1" smtClean="0">
                            <a:solidFill>
                              <a:schemeClr val="tx1"/>
                            </a:solidFill>
                            <a:latin typeface="Cambria Math" panose="02040503050406030204" pitchFamily="18" charset="0"/>
                          </a:rPr>
                          <m:t>𝟔𝟗</m:t>
                        </m:r>
                      </m:num>
                      <m:den>
                        <m:r>
                          <a:rPr lang="en-US" altLang="zh-CN" sz="2400" b="1" i="1" smtClean="0">
                            <a:solidFill>
                              <a:schemeClr val="tx1"/>
                            </a:solidFill>
                            <a:latin typeface="Cambria Math" panose="02040503050406030204" pitchFamily="18" charset="0"/>
                          </a:rPr>
                          <m:t>𝟒</m:t>
                        </m:r>
                      </m:den>
                    </m:f>
                    <m:r>
                      <a:rPr lang="en-US" altLang="zh-CN" sz="2400" b="1" i="1" smtClean="0">
                        <a:solidFill>
                          <a:schemeClr val="tx1"/>
                        </a:solidFill>
                        <a:latin typeface="Cambria Math" panose="02040503050406030204" pitchFamily="18" charset="0"/>
                      </a:rPr>
                      <m:t>+</m:t>
                    </m:r>
                    <m:f>
                      <m:fPr>
                        <m:ctrlPr>
                          <a:rPr lang="en-US" altLang="zh-CN" sz="2400" b="1" i="1">
                            <a:solidFill>
                              <a:schemeClr val="tx1"/>
                            </a:solidFill>
                            <a:latin typeface="Cambria Math" panose="02040503050406030204" pitchFamily="18" charset="0"/>
                            <a:ea typeface="Cambria Math" panose="02040503050406030204" pitchFamily="18" charset="0"/>
                          </a:rPr>
                        </m:ctrlPr>
                      </m:fPr>
                      <m:num>
                        <m:sSub>
                          <m:sSubPr>
                            <m:ctrlPr>
                              <a:rPr lang="en-US" altLang="zh-CN" sz="2400" b="1" i="1">
                                <a:solidFill>
                                  <a:schemeClr val="tx1"/>
                                </a:solidFill>
                                <a:latin typeface="Cambria Math" panose="02040503050406030204" pitchFamily="18" charset="0"/>
                                <a:ea typeface="Cambria Math" panose="02040503050406030204" pitchFamily="18" charset="0"/>
                              </a:rPr>
                            </m:ctrlPr>
                          </m:sSubPr>
                          <m:e>
                            <m:r>
                              <a:rPr lang="en-US" altLang="zh-CN" sz="2400" b="1" i="1">
                                <a:solidFill>
                                  <a:schemeClr val="tx1"/>
                                </a:solidFill>
                                <a:latin typeface="Cambria Math" panose="02040503050406030204" pitchFamily="18" charset="0"/>
                                <a:ea typeface="Cambria Math" panose="02040503050406030204" pitchFamily="18" charset="0"/>
                              </a:rPr>
                              <m:t> </m:t>
                            </m:r>
                            <m:r>
                              <a:rPr lang="en-US" altLang="zh-CN" sz="2400" b="1" i="1">
                                <a:solidFill>
                                  <a:schemeClr val="tx1"/>
                                </a:solidFill>
                                <a:latin typeface="Cambria Math" panose="02040503050406030204" pitchFamily="18" charset="0"/>
                                <a:ea typeface="Cambria Math" panose="02040503050406030204" pitchFamily="18" charset="0"/>
                              </a:rPr>
                              <m:t>𝟑</m:t>
                            </m:r>
                            <m:r>
                              <a:rPr lang="en-US" altLang="zh-CN" sz="2400" b="1" i="1">
                                <a:solidFill>
                                  <a:schemeClr val="tx1"/>
                                </a:solidFill>
                                <a:latin typeface="Cambria Math" panose="02040503050406030204" pitchFamily="18" charset="0"/>
                                <a:ea typeface="Cambria Math" panose="02040503050406030204" pitchFamily="18" charset="0"/>
                              </a:rPr>
                              <m:t>𝒙</m:t>
                            </m:r>
                          </m:e>
                          <m:sub>
                            <m:r>
                              <a:rPr lang="en-US" altLang="zh-CN" sz="2400" b="1" i="1">
                                <a:solidFill>
                                  <a:schemeClr val="tx1"/>
                                </a:solidFill>
                                <a:latin typeface="Cambria Math" panose="02040503050406030204" pitchFamily="18" charset="0"/>
                                <a:ea typeface="Cambria Math" panose="02040503050406030204" pitchFamily="18" charset="0"/>
                              </a:rPr>
                              <m:t>𝟐</m:t>
                            </m:r>
                          </m:sub>
                        </m:sSub>
                      </m:num>
                      <m:den>
                        <m:r>
                          <a:rPr lang="en-US" altLang="zh-CN" sz="2400" b="1" i="1" smtClean="0">
                            <a:solidFill>
                              <a:schemeClr val="tx1"/>
                            </a:solidFill>
                            <a:latin typeface="Cambria Math" panose="02040503050406030204" pitchFamily="18" charset="0"/>
                            <a:ea typeface="Cambria Math" panose="02040503050406030204" pitchFamily="18" charset="0"/>
                          </a:rPr>
                          <m:t>𝟏𝟔</m:t>
                        </m:r>
                      </m:den>
                    </m:f>
                    <m:r>
                      <a:rPr lang="en-US" altLang="zh-CN" sz="2400" b="1" i="1" smtClean="0">
                        <a:solidFill>
                          <a:schemeClr val="tx1"/>
                        </a:solidFill>
                        <a:latin typeface="Cambria Math" panose="02040503050406030204" pitchFamily="18" charset="0"/>
                        <a:ea typeface="Cambria Math" panose="02040503050406030204" pitchFamily="18" charset="0"/>
                      </a:rPr>
                      <m:t>+</m:t>
                    </m:r>
                    <m:f>
                      <m:fPr>
                        <m:ctrlPr>
                          <a:rPr lang="en-US" altLang="zh-CN" sz="2400" b="1" i="1" smtClean="0">
                            <a:solidFill>
                              <a:schemeClr val="tx1"/>
                            </a:solidFill>
                            <a:latin typeface="Cambria Math" panose="02040503050406030204" pitchFamily="18" charset="0"/>
                            <a:ea typeface="Cambria Math" panose="02040503050406030204" pitchFamily="18" charset="0"/>
                          </a:rPr>
                        </m:ctrlPr>
                      </m:fPr>
                      <m:num>
                        <m:r>
                          <a:rPr lang="en-US" altLang="zh-CN" sz="2400" b="1" i="1" smtClean="0">
                            <a:solidFill>
                              <a:schemeClr val="tx1"/>
                            </a:solidFill>
                            <a:latin typeface="Cambria Math" panose="02040503050406030204" pitchFamily="18" charset="0"/>
                            <a:ea typeface="Cambria Math" panose="02040503050406030204" pitchFamily="18" charset="0"/>
                          </a:rPr>
                          <m:t>𝟓</m:t>
                        </m:r>
                        <m:sSub>
                          <m:sSubPr>
                            <m:ctrlPr>
                              <a:rPr lang="en-US" altLang="zh-CN" sz="2400" b="1" i="1" smtClean="0">
                                <a:solidFill>
                                  <a:schemeClr val="tx1"/>
                                </a:solidFill>
                                <a:latin typeface="Cambria Math" panose="02040503050406030204" pitchFamily="18" charset="0"/>
                                <a:ea typeface="Cambria Math" panose="02040503050406030204" pitchFamily="18" charset="0"/>
                              </a:rPr>
                            </m:ctrlPr>
                          </m:sSubPr>
                          <m:e>
                            <m:r>
                              <a:rPr lang="en-US" altLang="zh-CN" sz="2400" b="1" i="1" smtClean="0">
                                <a:solidFill>
                                  <a:schemeClr val="tx1"/>
                                </a:solidFill>
                                <a:latin typeface="Cambria Math" panose="02040503050406030204" pitchFamily="18" charset="0"/>
                                <a:ea typeface="Cambria Math" panose="02040503050406030204" pitchFamily="18" charset="0"/>
                              </a:rPr>
                              <m:t>𝒙</m:t>
                            </m:r>
                          </m:e>
                          <m:sub>
                            <m:r>
                              <a:rPr lang="en-US" altLang="zh-CN" sz="2400" b="1" i="1" smtClean="0">
                                <a:solidFill>
                                  <a:schemeClr val="tx1"/>
                                </a:solidFill>
                                <a:latin typeface="Cambria Math" panose="02040503050406030204" pitchFamily="18" charset="0"/>
                                <a:ea typeface="Cambria Math" panose="02040503050406030204" pitchFamily="18" charset="0"/>
                              </a:rPr>
                              <m:t>𝟓</m:t>
                            </m:r>
                          </m:sub>
                        </m:sSub>
                      </m:num>
                      <m:den>
                        <m:r>
                          <a:rPr lang="en-US" altLang="zh-CN" sz="2400" b="1" i="1" smtClean="0">
                            <a:solidFill>
                              <a:schemeClr val="tx1"/>
                            </a:solidFill>
                            <a:latin typeface="Cambria Math" panose="02040503050406030204" pitchFamily="18" charset="0"/>
                            <a:ea typeface="Cambria Math" panose="02040503050406030204" pitchFamily="18" charset="0"/>
                          </a:rPr>
                          <m:t>𝟖</m:t>
                        </m:r>
                      </m:den>
                    </m:f>
                    <m:r>
                      <a:rPr lang="en-US" altLang="zh-CN" sz="2400" b="1" i="1" smtClean="0">
                        <a:solidFill>
                          <a:schemeClr val="tx1"/>
                        </a:solidFill>
                        <a:latin typeface="Cambria Math" panose="02040503050406030204" pitchFamily="18" charset="0"/>
                        <a:ea typeface="Cambria Math" panose="02040503050406030204" pitchFamily="18" charset="0"/>
                      </a:rPr>
                      <m:t>−</m:t>
                    </m:r>
                    <m:f>
                      <m:fPr>
                        <m:ctrlPr>
                          <a:rPr lang="en-US" altLang="zh-CN" sz="2400" b="1" i="1">
                            <a:solidFill>
                              <a:schemeClr val="tx1"/>
                            </a:solidFill>
                            <a:latin typeface="Cambria Math" panose="02040503050406030204" pitchFamily="18" charset="0"/>
                          </a:rPr>
                        </m:ctrlPr>
                      </m:fPr>
                      <m:num>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𝟔</m:t>
                            </m:r>
                          </m:sub>
                        </m:sSub>
                      </m:num>
                      <m:den>
                        <m:r>
                          <a:rPr lang="en-US" altLang="zh-CN" sz="2400" b="1" i="1" smtClean="0">
                            <a:solidFill>
                              <a:schemeClr val="tx1"/>
                            </a:solidFill>
                            <a:latin typeface="Cambria Math" panose="02040503050406030204" pitchFamily="18" charset="0"/>
                          </a:rPr>
                          <m:t>𝟏𝟔</m:t>
                        </m:r>
                      </m:den>
                    </m:f>
                  </m:oMath>
                </a14:m>
                <a:endParaRPr lang="en-US" altLang="zh-CN" sz="2400" b="1" dirty="0">
                  <a:solidFill>
                    <a:schemeClr val="tx1"/>
                  </a:solidFill>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0" y="1155654"/>
                <a:ext cx="5231783" cy="3118803"/>
              </a:xfrm>
              <a:prstGeom prst="rect">
                <a:avLst/>
              </a:prstGeom>
              <a:blipFill rotWithShape="0">
                <a:blip r:embed="rId2"/>
                <a:stretch>
                  <a:fillRect/>
                </a:stretch>
              </a:blipFill>
              <a:ln w="28575">
                <a:solidFill>
                  <a:srgbClr val="7030A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5447766" y="1253968"/>
                <a:ext cx="3696234" cy="16196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r>
                  <a:rPr lang="zh-CN" altLang="en-US" sz="2400" b="1" dirty="0">
                    <a:solidFill>
                      <a:srgbClr val="0000CC"/>
                    </a:solidFill>
                    <a:latin typeface="Arial" panose="020B0604020202020204" pitchFamily="34" charset="0"/>
                    <a:cs typeface="Arial" panose="020B0604020202020204" pitchFamily="34" charset="0"/>
                  </a:rPr>
                  <a:t>基本可行解：</a:t>
                </a:r>
                <a:endParaRPr lang="en-US" altLang="zh-CN" sz="2400" b="1" dirty="0">
                  <a:solidFill>
                    <a:srgbClr val="0000CC"/>
                  </a:solidFill>
                  <a:latin typeface="Arial" panose="020B0604020202020204" pitchFamily="34" charset="0"/>
                  <a:cs typeface="Arial" panose="020B0604020202020204" pitchFamily="34" charset="0"/>
                </a:endParaRPr>
              </a:p>
              <a:p>
                <a:pPr>
                  <a:spcBef>
                    <a:spcPts val="600"/>
                  </a:spcBef>
                </a:pPr>
                <a:r>
                  <a:rPr lang="en-US" altLang="zh-CN" sz="2400" b="1" dirty="0">
                    <a:solidFill>
                      <a:srgbClr val="0000CC"/>
                    </a:solidFill>
                    <a:latin typeface="Arial" panose="020B0604020202020204" pitchFamily="34" charset="0"/>
                    <a:cs typeface="Arial" panose="020B0604020202020204" pitchFamily="34" charset="0"/>
                  </a:rPr>
                  <a:t>      (</a:t>
                </a:r>
                <a14:m>
                  <m:oMath xmlns:m="http://schemas.openxmlformats.org/officeDocument/2006/math">
                    <m:f>
                      <m:fPr>
                        <m:ctrlPr>
                          <a:rPr lang="en-US" altLang="zh-CN" sz="2400" b="1" i="1" dirty="0" smtClean="0">
                            <a:solidFill>
                              <a:srgbClr val="0000CC"/>
                            </a:solidFill>
                            <a:latin typeface="Cambria Math" panose="02040503050406030204" pitchFamily="18" charset="0"/>
                            <a:cs typeface="Arial" panose="020B0604020202020204" pitchFamily="34" charset="0"/>
                          </a:rPr>
                        </m:ctrlPr>
                      </m:fPr>
                      <m:num>
                        <m:r>
                          <a:rPr lang="en-US" altLang="zh-CN" sz="2400" b="1" i="1" dirty="0" smtClean="0">
                            <a:solidFill>
                              <a:srgbClr val="0000CC"/>
                            </a:solidFill>
                            <a:latin typeface="Cambria Math" panose="02040503050406030204" pitchFamily="18" charset="0"/>
                            <a:cs typeface="Arial" panose="020B0604020202020204" pitchFamily="34" charset="0"/>
                          </a:rPr>
                          <m:t>𝟑𝟑</m:t>
                        </m:r>
                      </m:num>
                      <m:den>
                        <m:r>
                          <a:rPr lang="en-US" altLang="zh-CN" sz="2400" b="1" i="1" dirty="0" smtClean="0">
                            <a:solidFill>
                              <a:srgbClr val="0000CC"/>
                            </a:solidFill>
                            <a:latin typeface="Cambria Math" panose="02040503050406030204" pitchFamily="18" charset="0"/>
                            <a:cs typeface="Arial" panose="020B0604020202020204" pitchFamily="34" charset="0"/>
                          </a:rPr>
                          <m:t>𝟒</m:t>
                        </m:r>
                      </m:den>
                    </m:f>
                  </m:oMath>
                </a14:m>
                <a:r>
                  <a:rPr lang="en-US" altLang="zh-CN" sz="2400" b="1" dirty="0">
                    <a:solidFill>
                      <a:srgbClr val="0000CC"/>
                    </a:solidFill>
                    <a:latin typeface="Arial" panose="020B0604020202020204" pitchFamily="34" charset="0"/>
                    <a:cs typeface="Arial" panose="020B0604020202020204" pitchFamily="34" charset="0"/>
                  </a:rPr>
                  <a:t>,0,</a:t>
                </a:r>
                <a:r>
                  <a:rPr lang="en-US" altLang="zh-CN" sz="2400" b="1" dirty="0">
                    <a:solidFill>
                      <a:srgbClr val="0000CC"/>
                    </a:solidFill>
                    <a:cs typeface="Arial" panose="020B0604020202020204" pitchFamily="34" charset="0"/>
                  </a:rPr>
                  <a:t> </a:t>
                </a:r>
                <a14:m>
                  <m:oMath xmlns:m="http://schemas.openxmlformats.org/officeDocument/2006/math">
                    <m:f>
                      <m:fPr>
                        <m:ctrlPr>
                          <a:rPr lang="en-US" altLang="zh-CN" sz="2400" b="1" i="1" dirty="0">
                            <a:solidFill>
                              <a:srgbClr val="0000CC"/>
                            </a:solidFill>
                            <a:latin typeface="Cambria Math" panose="02040503050406030204" pitchFamily="18" charset="0"/>
                            <a:cs typeface="Arial" panose="020B0604020202020204" pitchFamily="34" charset="0"/>
                          </a:rPr>
                        </m:ctrlPr>
                      </m:fPr>
                      <m:num>
                        <m:r>
                          <a:rPr lang="en-US" altLang="zh-CN" sz="2400" b="1" i="1" dirty="0" smtClean="0">
                            <a:solidFill>
                              <a:srgbClr val="0000CC"/>
                            </a:solidFill>
                            <a:latin typeface="Cambria Math" panose="02040503050406030204" pitchFamily="18" charset="0"/>
                            <a:cs typeface="Arial" panose="020B0604020202020204" pitchFamily="34" charset="0"/>
                          </a:rPr>
                          <m:t>𝟑</m:t>
                        </m:r>
                      </m:num>
                      <m:den>
                        <m:r>
                          <a:rPr lang="en-US" altLang="zh-CN" sz="2400" b="1" i="1" dirty="0" smtClean="0">
                            <a:solidFill>
                              <a:srgbClr val="0000CC"/>
                            </a:solidFill>
                            <a:latin typeface="Cambria Math" panose="02040503050406030204" pitchFamily="18" charset="0"/>
                            <a:cs typeface="Arial" panose="020B0604020202020204" pitchFamily="34" charset="0"/>
                          </a:rPr>
                          <m:t>𝟐</m:t>
                        </m:r>
                      </m:den>
                    </m:f>
                  </m:oMath>
                </a14:m>
                <a:r>
                  <a:rPr lang="en-US" altLang="zh-CN" sz="2400" b="1" dirty="0">
                    <a:solidFill>
                      <a:srgbClr val="0000CC"/>
                    </a:solidFill>
                    <a:latin typeface="Arial" panose="020B0604020202020204" pitchFamily="34" charset="0"/>
                    <a:cs typeface="Arial" panose="020B0604020202020204" pitchFamily="34" charset="0"/>
                  </a:rPr>
                  <a:t>,</a:t>
                </a:r>
                <a:r>
                  <a:rPr lang="en-US" altLang="zh-CN" sz="2400" b="1" dirty="0">
                    <a:solidFill>
                      <a:srgbClr val="0000CC"/>
                    </a:solidFill>
                    <a:cs typeface="Arial" panose="020B0604020202020204" pitchFamily="34" charset="0"/>
                  </a:rPr>
                  <a:t> </a:t>
                </a:r>
                <a14:m>
                  <m:oMath xmlns:m="http://schemas.openxmlformats.org/officeDocument/2006/math">
                    <m:f>
                      <m:fPr>
                        <m:ctrlPr>
                          <a:rPr lang="en-US" altLang="zh-CN" sz="2400" b="1" i="1" dirty="0">
                            <a:solidFill>
                              <a:srgbClr val="0000CC"/>
                            </a:solidFill>
                            <a:latin typeface="Cambria Math" panose="02040503050406030204" pitchFamily="18" charset="0"/>
                            <a:cs typeface="Arial" panose="020B0604020202020204" pitchFamily="34" charset="0"/>
                          </a:rPr>
                        </m:ctrlPr>
                      </m:fPr>
                      <m:num>
                        <m:r>
                          <a:rPr lang="en-US" altLang="zh-CN" sz="2400" b="1" i="1" dirty="0" smtClean="0">
                            <a:solidFill>
                              <a:srgbClr val="0000CC"/>
                            </a:solidFill>
                            <a:latin typeface="Cambria Math" panose="02040503050406030204" pitchFamily="18" charset="0"/>
                            <a:cs typeface="Arial" panose="020B0604020202020204" pitchFamily="34" charset="0"/>
                          </a:rPr>
                          <m:t>𝟔𝟗</m:t>
                        </m:r>
                      </m:num>
                      <m:den>
                        <m:r>
                          <a:rPr lang="en-US" altLang="zh-CN" sz="2400" b="1" i="1" dirty="0" smtClean="0">
                            <a:solidFill>
                              <a:srgbClr val="0000CC"/>
                            </a:solidFill>
                            <a:latin typeface="Cambria Math" panose="02040503050406030204" pitchFamily="18" charset="0"/>
                            <a:cs typeface="Arial" panose="020B0604020202020204" pitchFamily="34" charset="0"/>
                          </a:rPr>
                          <m:t>𝟒</m:t>
                        </m:r>
                      </m:den>
                    </m:f>
                  </m:oMath>
                </a14:m>
                <a:r>
                  <a:rPr lang="en-US" altLang="zh-CN" sz="2400" b="1" dirty="0">
                    <a:solidFill>
                      <a:srgbClr val="0000CC"/>
                    </a:solidFill>
                    <a:latin typeface="Arial" panose="020B0604020202020204" pitchFamily="34" charset="0"/>
                    <a:cs typeface="Arial" panose="020B0604020202020204" pitchFamily="34" charset="0"/>
                  </a:rPr>
                  <a:t>,0,0)</a:t>
                </a:r>
              </a:p>
              <a:p>
                <a:pPr>
                  <a:spcBef>
                    <a:spcPts val="600"/>
                  </a:spcBef>
                </a:pPr>
                <a:r>
                  <a:rPr lang="zh-CN" altLang="en-US" sz="2400" b="1" dirty="0">
                    <a:solidFill>
                      <a:srgbClr val="0000CC"/>
                    </a:solidFill>
                    <a:latin typeface="Arial" panose="020B0604020202020204" pitchFamily="34" charset="0"/>
                    <a:cs typeface="Arial" panose="020B0604020202020204" pitchFamily="34" charset="0"/>
                  </a:rPr>
                  <a:t>目标函数值</a:t>
                </a:r>
                <a:r>
                  <a:rPr lang="en-US" altLang="zh-CN" sz="2400" b="1" dirty="0">
                    <a:solidFill>
                      <a:srgbClr val="0000CC"/>
                    </a:solidFill>
                    <a:latin typeface="Arial" panose="020B0604020202020204" pitchFamily="34" charset="0"/>
                    <a:cs typeface="Arial" panose="020B0604020202020204" pitchFamily="34" charset="0"/>
                  </a:rPr>
                  <a:t>:   </a:t>
                </a:r>
                <a:r>
                  <a:rPr lang="en-US" altLang="zh-CN" sz="2400" b="1" dirty="0">
                    <a:solidFill>
                      <a:srgbClr val="FF0000"/>
                    </a:solidFill>
                    <a:latin typeface="Arial" panose="020B0604020202020204" pitchFamily="34" charset="0"/>
                    <a:cs typeface="Arial" panose="020B0604020202020204" pitchFamily="34" charset="0"/>
                  </a:rPr>
                  <a:t>z =</a:t>
                </a:r>
                <a14:m>
                  <m:oMath xmlns:m="http://schemas.openxmlformats.org/officeDocument/2006/math">
                    <m:r>
                      <a:rPr lang="en-US" altLang="zh-CN" sz="2400" b="1" i="0" dirty="0" smtClean="0">
                        <a:solidFill>
                          <a:srgbClr val="FF0000"/>
                        </a:solidFill>
                        <a:latin typeface="Cambria Math" panose="02040503050406030204" pitchFamily="18" charset="0"/>
                        <a:cs typeface="Arial" panose="020B0604020202020204" pitchFamily="34" charset="0"/>
                      </a:rPr>
                      <m:t> </m:t>
                    </m:r>
                    <m:f>
                      <m:fPr>
                        <m:ctrlPr>
                          <a:rPr lang="en-US" altLang="zh-CN" sz="2400" b="1" i="1" dirty="0">
                            <a:solidFill>
                              <a:srgbClr val="FF0000"/>
                            </a:solidFill>
                            <a:latin typeface="Cambria Math" panose="02040503050406030204" pitchFamily="18" charset="0"/>
                            <a:cs typeface="Arial" panose="020B0604020202020204" pitchFamily="34" charset="0"/>
                          </a:rPr>
                        </m:ctrlPr>
                      </m:fPr>
                      <m:num>
                        <m:r>
                          <a:rPr lang="en-US" altLang="zh-CN" sz="2400" b="1" i="1" dirty="0" smtClean="0">
                            <a:solidFill>
                              <a:srgbClr val="FF0000"/>
                            </a:solidFill>
                            <a:latin typeface="Cambria Math" panose="02040503050406030204" pitchFamily="18" charset="0"/>
                            <a:cs typeface="Arial" panose="020B0604020202020204" pitchFamily="34" charset="0"/>
                          </a:rPr>
                          <m:t>𝟏𝟏𝟏</m:t>
                        </m:r>
                      </m:num>
                      <m:den>
                        <m:r>
                          <a:rPr lang="en-US" altLang="zh-CN" sz="2400" b="1" i="1" dirty="0">
                            <a:solidFill>
                              <a:srgbClr val="FF0000"/>
                            </a:solidFill>
                            <a:latin typeface="Cambria Math" panose="02040503050406030204" pitchFamily="18" charset="0"/>
                            <a:cs typeface="Arial" panose="020B0604020202020204" pitchFamily="34" charset="0"/>
                          </a:rPr>
                          <m:t>𝟒</m:t>
                        </m:r>
                      </m:den>
                    </m:f>
                  </m:oMath>
                </a14:m>
                <a:endParaRPr lang="en-US" altLang="zh-CN" sz="2400" b="1" dirty="0">
                  <a:solidFill>
                    <a:srgbClr val="0000CC"/>
                  </a:solidFill>
                  <a:latin typeface="Arial" panose="020B0604020202020204" pitchFamily="34" charset="0"/>
                  <a:cs typeface="Arial" panose="020B0604020202020204" pitchFamily="34"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5447766" y="1253968"/>
                <a:ext cx="3696234" cy="1619624"/>
              </a:xfrm>
              <a:prstGeom prst="rect">
                <a:avLst/>
              </a:prstGeom>
              <a:blipFill rotWithShape="0">
                <a:blip r:embed="rId3"/>
                <a:stretch>
                  <a:fillRect l="-2640" t="-5660" b="-5283"/>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内容占位符 1"/>
              <p:cNvSpPr>
                <a:spLocks noGrp="1"/>
              </p:cNvSpPr>
              <p:nvPr>
                <p:ph idx="1"/>
              </p:nvPr>
            </p:nvSpPr>
            <p:spPr>
              <a:xfrm>
                <a:off x="22797" y="4585217"/>
                <a:ext cx="5208986" cy="2134504"/>
              </a:xfrm>
              <a:solidFill>
                <a:schemeClr val="bg1"/>
              </a:solidFill>
              <a:ln w="22225">
                <a:solidFill>
                  <a:schemeClr val="accent1">
                    <a:shade val="50000"/>
                  </a:schemeClr>
                </a:solidFill>
              </a:ln>
            </p:spPr>
            <p:txBody>
              <a:bodyPr>
                <a:normAutofit/>
              </a:bodyPr>
              <a:lstStyle/>
              <a:p>
                <a:pPr marL="457200" lvl="1" indent="0">
                  <a:lnSpc>
                    <a:spcPts val="3200"/>
                  </a:lnSpc>
                  <a:buNone/>
                </a:pPr>
                <a:r>
                  <a:rPr lang="zh-CN" altLang="en-US" dirty="0"/>
                  <a:t>最大化：</a:t>
                </a:r>
                <a14:m>
                  <m:oMath xmlns:m="http://schemas.openxmlformats.org/officeDocument/2006/math">
                    <m:r>
                      <a:rPr lang="en-US" altLang="zh-CN" b="1" i="0" smtClean="0">
                        <a:solidFill>
                          <a:srgbClr val="FF0000"/>
                        </a:solidFill>
                        <a:latin typeface="Cambria Math" panose="02040503050406030204" pitchFamily="18" charset="0"/>
                      </a:rPr>
                      <m:t>     </m:t>
                    </m:r>
                    <m:r>
                      <a:rPr lang="en-US" altLang="zh-CN" b="1" i="0" smtClean="0">
                        <a:solidFill>
                          <a:srgbClr val="FF0000"/>
                        </a:solidFill>
                        <a:latin typeface="Cambria Math" panose="02040503050406030204" pitchFamily="18" charset="0"/>
                      </a:rPr>
                      <m:t>𝐳</m:t>
                    </m:r>
                    <m:r>
                      <a:rPr lang="en-US" altLang="zh-CN" b="1" i="0" smtClean="0">
                        <a:latin typeface="Cambria Math" panose="02040503050406030204" pitchFamily="18" charset="0"/>
                      </a:rPr>
                      <m:t>=</m:t>
                    </m:r>
                    <m:r>
                      <a:rPr lang="en-US" altLang="zh-CN" i="1">
                        <a:latin typeface="Cambria Math" panose="02040503050406030204" pitchFamily="18" charset="0"/>
                      </a:rPr>
                      <m:t>3</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𝟏</m:t>
                        </m:r>
                      </m:sub>
                    </m:sSub>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𝟐</m:t>
                        </m:r>
                      </m:sub>
                    </m:sSub>
                    <m:r>
                      <a:rPr lang="en-US" altLang="zh-CN" i="1">
                        <a:latin typeface="Cambria Math" panose="02040503050406030204" pitchFamily="18" charset="0"/>
                      </a:rPr>
                      <m:t>+</m:t>
                    </m:r>
                    <m:r>
                      <a:rPr lang="en-US" altLang="zh-CN" i="1" smtClean="0">
                        <a:latin typeface="Cambria Math" panose="02040503050406030204" pitchFamily="18" charset="0"/>
                      </a:rPr>
                      <m:t>2</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𝟑</m:t>
                        </m:r>
                      </m:sub>
                    </m:sSub>
                  </m:oMath>
                </a14:m>
                <a:endParaRPr lang="en-US" altLang="zh-CN" dirty="0">
                  <a:ea typeface="Cambria Math" panose="02040503050406030204" pitchFamily="18" charset="0"/>
                </a:endParaRPr>
              </a:p>
              <a:p>
                <a:pPr marL="457200" lvl="1" indent="0">
                  <a:lnSpc>
                    <a:spcPts val="3200"/>
                  </a:lnSpc>
                  <a:buNone/>
                </a:pPr>
                <a:r>
                  <a:rPr lang="zh-CN" altLang="en-US" dirty="0"/>
                  <a:t>满足约束：</a:t>
                </a:r>
                <a:endParaRPr lang="en-US" altLang="zh-CN" dirty="0"/>
              </a:p>
              <a:p>
                <a:pPr marL="457200" lvl="1" indent="0">
                  <a:lnSpc>
                    <a:spcPts val="3200"/>
                  </a:lnSpc>
                  <a:buNone/>
                </a:pPr>
                <a:r>
                  <a:rPr lang="en-US" altLang="zh-CN" dirty="0">
                    <a:solidFill>
                      <a:srgbClr val="FF0000"/>
                    </a:solidFill>
                  </a:rPr>
                  <a:t>    </a:t>
                </a:r>
                <a14:m>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𝒙</m:t>
                        </m:r>
                      </m:e>
                      <m:sub>
                        <m:r>
                          <a:rPr lang="en-US" altLang="zh-CN" i="1">
                            <a:solidFill>
                              <a:srgbClr val="FF0000"/>
                            </a:solidFill>
                            <a:latin typeface="Cambria Math" panose="02040503050406030204" pitchFamily="18" charset="0"/>
                          </a:rPr>
                          <m:t>𝟒</m:t>
                        </m:r>
                      </m:sub>
                    </m:sSub>
                    <m:r>
                      <a:rPr lang="en-US" altLang="zh-CN" i="1">
                        <a:latin typeface="Cambria Math" panose="02040503050406030204" pitchFamily="18" charset="0"/>
                      </a:rPr>
                      <m:t>=</m:t>
                    </m:r>
                    <m:r>
                      <a:rPr lang="en-US" altLang="zh-CN" i="1">
                        <a:latin typeface="Cambria Math" panose="02040503050406030204" pitchFamily="18" charset="0"/>
                      </a:rPr>
                      <m:t>𝟑𝟎</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𝟏</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𝟐</m:t>
                        </m:r>
                      </m:sub>
                    </m:sSub>
                    <m:r>
                      <a:rPr lang="en-US" altLang="zh-CN" i="1">
                        <a:latin typeface="Cambria Math" panose="02040503050406030204" pitchFamily="18" charset="0"/>
                      </a:rPr>
                      <m:t>−</m:t>
                    </m:r>
                    <m:r>
                      <a:rPr lang="en-US" altLang="zh-CN" i="1">
                        <a:latin typeface="Cambria Math" panose="02040503050406030204" pitchFamily="18" charset="0"/>
                      </a:rPr>
                      <m:t>𝟑</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𝟑</m:t>
                        </m:r>
                      </m:sub>
                    </m:sSub>
                  </m:oMath>
                </a14:m>
                <a:endParaRPr lang="en-US" altLang="zh-CN" dirty="0"/>
              </a:p>
              <a:p>
                <a:pPr marL="457200" lvl="1" indent="0">
                  <a:lnSpc>
                    <a:spcPts val="3200"/>
                  </a:lnSpc>
                  <a:buNone/>
                </a:pPr>
                <a:r>
                  <a:rPr lang="en-US" altLang="zh-CN" dirty="0"/>
                  <a:t>    </a:t>
                </a:r>
                <a14:m>
                  <m:oMath xmlns:m="http://schemas.openxmlformats.org/officeDocument/2006/math">
                    <m:sSub>
                      <m:sSubPr>
                        <m:ctrlPr>
                          <a:rPr lang="en-US" altLang="zh-CN" i="1">
                            <a:latin typeface="Cambria Math" panose="02040503050406030204" pitchFamily="18" charset="0"/>
                          </a:rPr>
                        </m:ctrlPr>
                      </m:sSubPr>
                      <m:e>
                        <m:sSub>
                          <m:sSubPr>
                            <m:ctrlPr>
                              <a:rPr lang="en-US" altLang="zh-CN" i="1" smtClean="0">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𝒙</m:t>
                            </m:r>
                          </m:e>
                          <m:sub>
                            <m:r>
                              <a:rPr lang="en-US" altLang="zh-CN" i="1">
                                <a:solidFill>
                                  <a:srgbClr val="FF0000"/>
                                </a:solidFill>
                                <a:latin typeface="Cambria Math" panose="02040503050406030204" pitchFamily="18" charset="0"/>
                              </a:rPr>
                              <m:t>𝟓</m:t>
                            </m:r>
                          </m:sub>
                        </m:sSub>
                        <m:r>
                          <a:rPr lang="en-US" altLang="zh-CN" i="1">
                            <a:latin typeface="Cambria Math" panose="02040503050406030204" pitchFamily="18" charset="0"/>
                          </a:rPr>
                          <m:t>=</m:t>
                        </m:r>
                        <m:r>
                          <a:rPr lang="en-US" altLang="zh-CN" i="1">
                            <a:latin typeface="Cambria Math" panose="02040503050406030204" pitchFamily="18" charset="0"/>
                          </a:rPr>
                          <m:t>𝟐𝟒</m:t>
                        </m:r>
                        <m:r>
                          <a:rPr lang="en-US" altLang="zh-CN" i="1">
                            <a:latin typeface="Cambria Math" panose="02040503050406030204" pitchFamily="18" charset="0"/>
                          </a:rPr>
                          <m:t>−</m:t>
                        </m:r>
                        <m:r>
                          <a:rPr lang="en-US" altLang="zh-CN" i="1">
                            <a:latin typeface="Cambria Math" panose="02040503050406030204" pitchFamily="18" charset="0"/>
                          </a:rPr>
                          <m:t>𝟐</m:t>
                        </m:r>
                        <m:r>
                          <a:rPr lang="en-US" altLang="zh-CN" i="1">
                            <a:latin typeface="Cambria Math" panose="02040503050406030204" pitchFamily="18" charset="0"/>
                          </a:rPr>
                          <m:t>𝒙</m:t>
                        </m:r>
                      </m:e>
                      <m:sub>
                        <m:r>
                          <a:rPr lang="en-US" altLang="zh-CN" i="1">
                            <a:latin typeface="Cambria Math" panose="02040503050406030204" pitchFamily="18" charset="0"/>
                          </a:rPr>
                          <m:t>𝟏</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𝟐</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𝟐</m:t>
                        </m:r>
                      </m:sub>
                    </m:sSub>
                    <m:r>
                      <a:rPr lang="en-US" altLang="zh-CN" i="1">
                        <a:latin typeface="Cambria Math" panose="02040503050406030204" pitchFamily="18" charset="0"/>
                      </a:rPr>
                      <m:t>−</m:t>
                    </m:r>
                    <m:r>
                      <a:rPr lang="en-US" altLang="zh-CN" i="1">
                        <a:latin typeface="Cambria Math" panose="02040503050406030204" pitchFamily="18" charset="0"/>
                      </a:rPr>
                      <m:t>𝟓</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𝟑</m:t>
                        </m:r>
                      </m:sub>
                    </m:sSub>
                  </m:oMath>
                </a14:m>
                <a:r>
                  <a:rPr lang="en-US" altLang="zh-CN" dirty="0"/>
                  <a:t> </a:t>
                </a:r>
              </a:p>
              <a:p>
                <a:pPr marL="457200" lvl="1" indent="0">
                  <a:lnSpc>
                    <a:spcPts val="3200"/>
                  </a:lnSpc>
                  <a:buNone/>
                </a:pPr>
                <a:r>
                  <a:rPr lang="en-US" altLang="zh-CN" dirty="0"/>
                  <a:t>    </a:t>
                </a:r>
                <a14:m>
                  <m:oMath xmlns:m="http://schemas.openxmlformats.org/officeDocument/2006/math">
                    <m:sSub>
                      <m:sSubPr>
                        <m:ctrlPr>
                          <a:rPr lang="en-US" altLang="zh-CN" i="1">
                            <a:latin typeface="Cambria Math" panose="02040503050406030204" pitchFamily="18" charset="0"/>
                          </a:rPr>
                        </m:ctrlPr>
                      </m:sSubPr>
                      <m:e>
                        <m:sSub>
                          <m:sSubPr>
                            <m:ctrlPr>
                              <a:rPr lang="en-US" altLang="zh-CN" i="1" smtClean="0">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𝒙</m:t>
                            </m:r>
                          </m:e>
                          <m:sub>
                            <m:r>
                              <a:rPr lang="en-US" altLang="zh-CN" i="1">
                                <a:solidFill>
                                  <a:srgbClr val="FF0000"/>
                                </a:solidFill>
                                <a:latin typeface="Cambria Math" panose="02040503050406030204" pitchFamily="18" charset="0"/>
                              </a:rPr>
                              <m:t>𝟔</m:t>
                            </m:r>
                          </m:sub>
                        </m:sSub>
                        <m:r>
                          <a:rPr lang="en-US" altLang="zh-CN" i="1">
                            <a:latin typeface="Cambria Math" panose="02040503050406030204" pitchFamily="18" charset="0"/>
                          </a:rPr>
                          <m:t>=</m:t>
                        </m:r>
                        <m:r>
                          <a:rPr lang="en-US" altLang="zh-CN" i="1">
                            <a:latin typeface="Cambria Math" panose="02040503050406030204" pitchFamily="18" charset="0"/>
                          </a:rPr>
                          <m:t>𝟑𝟔</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𝟒</m:t>
                        </m:r>
                        <m:r>
                          <a:rPr lang="en-US" altLang="zh-CN" i="1">
                            <a:latin typeface="Cambria Math" panose="02040503050406030204" pitchFamily="18" charset="0"/>
                          </a:rPr>
                          <m:t>𝒙</m:t>
                        </m:r>
                      </m:e>
                      <m:sub>
                        <m:r>
                          <a:rPr lang="en-US" altLang="zh-CN" i="1">
                            <a:latin typeface="Cambria Math" panose="02040503050406030204" pitchFamily="18" charset="0"/>
                          </a:rPr>
                          <m:t>𝟏</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𝟐</m:t>
                        </m:r>
                      </m:sub>
                    </m:sSub>
                    <m:r>
                      <a:rPr lang="en-US" altLang="zh-CN" i="1">
                        <a:latin typeface="Cambria Math" panose="02040503050406030204" pitchFamily="18" charset="0"/>
                      </a:rPr>
                      <m:t>−</m:t>
                    </m:r>
                    <m:r>
                      <a:rPr lang="en-US" altLang="zh-CN" i="1">
                        <a:latin typeface="Cambria Math" panose="02040503050406030204" pitchFamily="18" charset="0"/>
                      </a:rPr>
                      <m:t>𝟐</m:t>
                    </m:r>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𝟑</m:t>
                        </m:r>
                      </m:sub>
                    </m:sSub>
                  </m:oMath>
                </a14:m>
                <a:endParaRPr lang="en-US" altLang="zh-CN" dirty="0">
                  <a:ea typeface="Cambria Math" panose="02040503050406030204" pitchFamily="18" charset="0"/>
                </a:endParaRPr>
              </a:p>
              <a:p>
                <a:pPr marL="457200" lvl="1" indent="0">
                  <a:lnSpc>
                    <a:spcPts val="3100"/>
                  </a:lnSpc>
                  <a:buNone/>
                </a:pPr>
                <a:endParaRPr lang="zh-CN" altLang="en-US" dirty="0"/>
              </a:p>
              <a:p>
                <a:pPr marL="457200" lvl="1" indent="0">
                  <a:buNone/>
                </a:pPr>
                <a:endParaRPr lang="zh-CN" altLang="en-US" dirty="0"/>
              </a:p>
              <a:p>
                <a:pPr marL="457200" lvl="1" indent="0">
                  <a:buNone/>
                </a:pPr>
                <a:endParaRPr lang="zh-CN" altLang="en-US" dirty="0"/>
              </a:p>
            </p:txBody>
          </p:sp>
        </mc:Choice>
        <mc:Fallback xmlns="">
          <p:sp>
            <p:nvSpPr>
              <p:cNvPr id="8" name="内容占位符 1"/>
              <p:cNvSpPr>
                <a:spLocks noGrp="1" noRot="1" noChangeAspect="1" noMove="1" noResize="1" noEditPoints="1" noAdjustHandles="1" noChangeArrowheads="1" noChangeShapeType="1" noTextEdit="1"/>
              </p:cNvSpPr>
              <p:nvPr>
                <p:ph idx="1"/>
              </p:nvPr>
            </p:nvSpPr>
            <p:spPr>
              <a:xfrm>
                <a:off x="22797" y="4585217"/>
                <a:ext cx="5208986" cy="2134504"/>
              </a:xfrm>
              <a:blipFill rotWithShape="0">
                <a:blip r:embed="rId4"/>
                <a:stretch>
                  <a:fillRect t="-2260"/>
                </a:stretch>
              </a:blipFill>
              <a:ln w="22225">
                <a:solidFill>
                  <a:schemeClr val="accent1">
                    <a:shade val="50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5231783" y="4585217"/>
                <a:ext cx="3902296" cy="1996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r>
                  <a:rPr lang="zh-CN" altLang="en-US" sz="2400" b="1" dirty="0">
                    <a:solidFill>
                      <a:srgbClr val="0000CC"/>
                    </a:solidFill>
                    <a:latin typeface="Arial" panose="020B0604020202020204" pitchFamily="34" charset="0"/>
                    <a:cs typeface="Arial" panose="020B0604020202020204" pitchFamily="34" charset="0"/>
                  </a:rPr>
                  <a:t>用新的基本可行解：</a:t>
                </a:r>
                <a:endParaRPr lang="en-US" altLang="zh-CN" sz="2400" b="1" dirty="0">
                  <a:solidFill>
                    <a:srgbClr val="0000CC"/>
                  </a:solidFill>
                  <a:latin typeface="Arial" panose="020B0604020202020204" pitchFamily="34" charset="0"/>
                  <a:cs typeface="Arial" panose="020B0604020202020204" pitchFamily="34" charset="0"/>
                </a:endParaRPr>
              </a:p>
              <a:p>
                <a:pPr>
                  <a:spcBef>
                    <a:spcPts val="600"/>
                  </a:spcBef>
                </a:pPr>
                <a:r>
                  <a:rPr lang="en-US" altLang="zh-CN" sz="2400" b="1" dirty="0">
                    <a:solidFill>
                      <a:srgbClr val="0000CC"/>
                    </a:solidFill>
                    <a:latin typeface="Arial" panose="020B0604020202020204" pitchFamily="34" charset="0"/>
                    <a:cs typeface="Arial" panose="020B0604020202020204" pitchFamily="34" charset="0"/>
                  </a:rPr>
                  <a:t>      (</a:t>
                </a:r>
                <a14:m>
                  <m:oMath xmlns:m="http://schemas.openxmlformats.org/officeDocument/2006/math">
                    <m:f>
                      <m:fPr>
                        <m:ctrlPr>
                          <a:rPr lang="en-US" altLang="zh-CN" sz="2400" b="1" i="1" dirty="0" smtClean="0">
                            <a:solidFill>
                              <a:srgbClr val="0000CC"/>
                            </a:solidFill>
                            <a:latin typeface="Cambria Math" panose="02040503050406030204" pitchFamily="18" charset="0"/>
                            <a:cs typeface="Arial" panose="020B0604020202020204" pitchFamily="34" charset="0"/>
                          </a:rPr>
                        </m:ctrlPr>
                      </m:fPr>
                      <m:num>
                        <m:r>
                          <a:rPr lang="en-US" altLang="zh-CN" sz="2400" b="1" i="1" dirty="0" smtClean="0">
                            <a:solidFill>
                              <a:srgbClr val="0000CC"/>
                            </a:solidFill>
                            <a:latin typeface="Cambria Math" panose="02040503050406030204" pitchFamily="18" charset="0"/>
                            <a:cs typeface="Arial" panose="020B0604020202020204" pitchFamily="34" charset="0"/>
                          </a:rPr>
                          <m:t>𝟑𝟑</m:t>
                        </m:r>
                      </m:num>
                      <m:den>
                        <m:r>
                          <a:rPr lang="en-US" altLang="zh-CN" sz="2400" b="1" i="1" dirty="0" smtClean="0">
                            <a:solidFill>
                              <a:srgbClr val="0000CC"/>
                            </a:solidFill>
                            <a:latin typeface="Cambria Math" panose="02040503050406030204" pitchFamily="18" charset="0"/>
                            <a:cs typeface="Arial" panose="020B0604020202020204" pitchFamily="34" charset="0"/>
                          </a:rPr>
                          <m:t>𝟒</m:t>
                        </m:r>
                      </m:den>
                    </m:f>
                  </m:oMath>
                </a14:m>
                <a:r>
                  <a:rPr lang="en-US" altLang="zh-CN" sz="2400" b="1" dirty="0">
                    <a:solidFill>
                      <a:srgbClr val="0000CC"/>
                    </a:solidFill>
                    <a:latin typeface="Arial" panose="020B0604020202020204" pitchFamily="34" charset="0"/>
                    <a:cs typeface="Arial" panose="020B0604020202020204" pitchFamily="34" charset="0"/>
                  </a:rPr>
                  <a:t>,0,</a:t>
                </a:r>
                <a:r>
                  <a:rPr lang="en-US" altLang="zh-CN" sz="2400" b="1" dirty="0">
                    <a:solidFill>
                      <a:srgbClr val="0000CC"/>
                    </a:solidFill>
                    <a:cs typeface="Arial" panose="020B0604020202020204" pitchFamily="34" charset="0"/>
                  </a:rPr>
                  <a:t> </a:t>
                </a:r>
                <a14:m>
                  <m:oMath xmlns:m="http://schemas.openxmlformats.org/officeDocument/2006/math">
                    <m:f>
                      <m:fPr>
                        <m:ctrlPr>
                          <a:rPr lang="en-US" altLang="zh-CN" sz="2400" b="1" i="1" dirty="0">
                            <a:solidFill>
                              <a:srgbClr val="0000CC"/>
                            </a:solidFill>
                            <a:latin typeface="Cambria Math" panose="02040503050406030204" pitchFamily="18" charset="0"/>
                            <a:cs typeface="Arial" panose="020B0604020202020204" pitchFamily="34" charset="0"/>
                          </a:rPr>
                        </m:ctrlPr>
                      </m:fPr>
                      <m:num>
                        <m:r>
                          <a:rPr lang="en-US" altLang="zh-CN" sz="2400" b="1" i="1" dirty="0" smtClean="0">
                            <a:solidFill>
                              <a:srgbClr val="0000CC"/>
                            </a:solidFill>
                            <a:latin typeface="Cambria Math" panose="02040503050406030204" pitchFamily="18" charset="0"/>
                            <a:cs typeface="Arial" panose="020B0604020202020204" pitchFamily="34" charset="0"/>
                          </a:rPr>
                          <m:t>𝟑</m:t>
                        </m:r>
                      </m:num>
                      <m:den>
                        <m:r>
                          <a:rPr lang="en-US" altLang="zh-CN" sz="2400" b="1" i="1" dirty="0" smtClean="0">
                            <a:solidFill>
                              <a:srgbClr val="0000CC"/>
                            </a:solidFill>
                            <a:latin typeface="Cambria Math" panose="02040503050406030204" pitchFamily="18" charset="0"/>
                            <a:cs typeface="Arial" panose="020B0604020202020204" pitchFamily="34" charset="0"/>
                          </a:rPr>
                          <m:t>𝟐</m:t>
                        </m:r>
                      </m:den>
                    </m:f>
                  </m:oMath>
                </a14:m>
                <a:r>
                  <a:rPr lang="en-US" altLang="zh-CN" sz="2400" b="1" dirty="0">
                    <a:solidFill>
                      <a:srgbClr val="0000CC"/>
                    </a:solidFill>
                    <a:latin typeface="Arial" panose="020B0604020202020204" pitchFamily="34" charset="0"/>
                    <a:cs typeface="Arial" panose="020B0604020202020204" pitchFamily="34" charset="0"/>
                  </a:rPr>
                  <a:t>,</a:t>
                </a:r>
                <a:r>
                  <a:rPr lang="en-US" altLang="zh-CN" sz="2400" b="1" dirty="0">
                    <a:solidFill>
                      <a:srgbClr val="0000CC"/>
                    </a:solidFill>
                    <a:cs typeface="Arial" panose="020B0604020202020204" pitchFamily="34" charset="0"/>
                  </a:rPr>
                  <a:t> </a:t>
                </a:r>
                <a14:m>
                  <m:oMath xmlns:m="http://schemas.openxmlformats.org/officeDocument/2006/math">
                    <m:f>
                      <m:fPr>
                        <m:ctrlPr>
                          <a:rPr lang="en-US" altLang="zh-CN" sz="2400" b="1" i="1" dirty="0">
                            <a:solidFill>
                              <a:srgbClr val="0000CC"/>
                            </a:solidFill>
                            <a:latin typeface="Cambria Math" panose="02040503050406030204" pitchFamily="18" charset="0"/>
                            <a:cs typeface="Arial" panose="020B0604020202020204" pitchFamily="34" charset="0"/>
                          </a:rPr>
                        </m:ctrlPr>
                      </m:fPr>
                      <m:num>
                        <m:r>
                          <a:rPr lang="en-US" altLang="zh-CN" sz="2400" b="1" i="1" dirty="0" smtClean="0">
                            <a:solidFill>
                              <a:srgbClr val="0000CC"/>
                            </a:solidFill>
                            <a:latin typeface="Cambria Math" panose="02040503050406030204" pitchFamily="18" charset="0"/>
                            <a:cs typeface="Arial" panose="020B0604020202020204" pitchFamily="34" charset="0"/>
                          </a:rPr>
                          <m:t>𝟔𝟗</m:t>
                        </m:r>
                      </m:num>
                      <m:den>
                        <m:r>
                          <a:rPr lang="en-US" altLang="zh-CN" sz="2400" b="1" i="1" dirty="0" smtClean="0">
                            <a:solidFill>
                              <a:srgbClr val="0000CC"/>
                            </a:solidFill>
                            <a:latin typeface="Cambria Math" panose="02040503050406030204" pitchFamily="18" charset="0"/>
                            <a:cs typeface="Arial" panose="020B0604020202020204" pitchFamily="34" charset="0"/>
                          </a:rPr>
                          <m:t>𝟒</m:t>
                        </m:r>
                      </m:den>
                    </m:f>
                  </m:oMath>
                </a14:m>
                <a:r>
                  <a:rPr lang="en-US" altLang="zh-CN" sz="2400" b="1" dirty="0">
                    <a:solidFill>
                      <a:srgbClr val="0000CC"/>
                    </a:solidFill>
                    <a:latin typeface="Arial" panose="020B0604020202020204" pitchFamily="34" charset="0"/>
                    <a:cs typeface="Arial" panose="020B0604020202020204" pitchFamily="34" charset="0"/>
                  </a:rPr>
                  <a:t>,0,0)</a:t>
                </a:r>
              </a:p>
              <a:p>
                <a:pPr>
                  <a:spcBef>
                    <a:spcPts val="600"/>
                  </a:spcBef>
                </a:pPr>
                <a:r>
                  <a:rPr lang="zh-CN" altLang="en-US" sz="2400" b="1" dirty="0">
                    <a:solidFill>
                      <a:srgbClr val="0000CC"/>
                    </a:solidFill>
                    <a:latin typeface="Arial" panose="020B0604020202020204" pitchFamily="34" charset="0"/>
                    <a:cs typeface="Arial" panose="020B0604020202020204" pitchFamily="34" charset="0"/>
                  </a:rPr>
                  <a:t>计算目标函数值</a:t>
                </a:r>
                <a:r>
                  <a:rPr lang="en-US" altLang="zh-CN" sz="2400" b="1" dirty="0">
                    <a:solidFill>
                      <a:srgbClr val="0000CC"/>
                    </a:solidFill>
                    <a:latin typeface="Arial" panose="020B0604020202020204" pitchFamily="34" charset="0"/>
                    <a:cs typeface="Arial" panose="020B0604020202020204" pitchFamily="34" charset="0"/>
                  </a:rPr>
                  <a:t>:</a:t>
                </a:r>
              </a:p>
              <a:p>
                <a:pPr>
                  <a:spcBef>
                    <a:spcPts val="600"/>
                  </a:spcBef>
                </a:pPr>
                <a14:m>
                  <m:oMathPara xmlns:m="http://schemas.openxmlformats.org/officeDocument/2006/math">
                    <m:oMathParaPr>
                      <m:jc m:val="centerGroup"/>
                    </m:oMathParaPr>
                    <m:oMath xmlns:m="http://schemas.openxmlformats.org/officeDocument/2006/math">
                      <m:r>
                        <a:rPr lang="en-US" altLang="zh-CN" sz="2400" b="1" smtClean="0">
                          <a:solidFill>
                            <a:srgbClr val="FF0000"/>
                          </a:solidFill>
                          <a:latin typeface="Cambria Math" panose="02040503050406030204" pitchFamily="18" charset="0"/>
                        </a:rPr>
                        <m:t>𝐳</m:t>
                      </m:r>
                      <m:r>
                        <a:rPr lang="en-US" altLang="zh-CN" sz="2400" b="1" smtClean="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3</m:t>
                      </m:r>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𝟏</m:t>
                          </m:r>
                        </m:sub>
                      </m:sSub>
                      <m:r>
                        <a:rPr lang="en-US" altLang="zh-CN" sz="2400" i="1">
                          <a:solidFill>
                            <a:srgbClr val="FF0000"/>
                          </a:solidFill>
                          <a:latin typeface="Cambria Math" panose="02040503050406030204" pitchFamily="18" charset="0"/>
                        </a:rPr>
                        <m:t>+</m:t>
                      </m:r>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𝟐</m:t>
                          </m:r>
                        </m:sub>
                      </m:sSub>
                      <m:r>
                        <a:rPr lang="en-US" altLang="zh-CN" sz="2400" i="1">
                          <a:solidFill>
                            <a:srgbClr val="FF0000"/>
                          </a:solidFill>
                          <a:latin typeface="Cambria Math" panose="02040503050406030204" pitchFamily="18" charset="0"/>
                        </a:rPr>
                        <m:t>+2</m:t>
                      </m:r>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𝟑</m:t>
                          </m:r>
                        </m:sub>
                      </m:sSub>
                      <m:r>
                        <a:rPr lang="en-US" altLang="zh-CN" sz="2400" i="1">
                          <a:solidFill>
                            <a:srgbClr val="FF0000"/>
                          </a:solidFill>
                          <a:latin typeface="Cambria Math" panose="02040503050406030204" pitchFamily="18" charset="0"/>
                        </a:rPr>
                        <m:t>=</m:t>
                      </m:r>
                      <m:f>
                        <m:fPr>
                          <m:ctrlPr>
                            <a:rPr lang="en-US" altLang="zh-CN" sz="2400" b="1" i="1" dirty="0">
                              <a:solidFill>
                                <a:srgbClr val="FF0000"/>
                              </a:solidFill>
                              <a:latin typeface="Cambria Math" panose="02040503050406030204" pitchFamily="18" charset="0"/>
                              <a:cs typeface="Arial" panose="020B0604020202020204" pitchFamily="34" charset="0"/>
                            </a:rPr>
                          </m:ctrlPr>
                        </m:fPr>
                        <m:num>
                          <m:r>
                            <a:rPr lang="en-US" altLang="zh-CN" sz="2400" b="1" i="1" dirty="0">
                              <a:solidFill>
                                <a:srgbClr val="FF0000"/>
                              </a:solidFill>
                              <a:latin typeface="Cambria Math" panose="02040503050406030204" pitchFamily="18" charset="0"/>
                              <a:cs typeface="Arial" panose="020B0604020202020204" pitchFamily="34" charset="0"/>
                            </a:rPr>
                            <m:t>𝟏𝟏𝟏</m:t>
                          </m:r>
                        </m:num>
                        <m:den>
                          <m:r>
                            <a:rPr lang="en-US" altLang="zh-CN" sz="2400" b="1" i="1" dirty="0">
                              <a:solidFill>
                                <a:srgbClr val="FF0000"/>
                              </a:solidFill>
                              <a:latin typeface="Cambria Math" panose="02040503050406030204" pitchFamily="18" charset="0"/>
                              <a:cs typeface="Arial" panose="020B0604020202020204" pitchFamily="34" charset="0"/>
                            </a:rPr>
                            <m:t>𝟒</m:t>
                          </m:r>
                        </m:den>
                      </m:f>
                    </m:oMath>
                  </m:oMathPara>
                </a14:m>
                <a:endParaRPr lang="en-US" altLang="zh-CN" sz="2400" b="1" dirty="0">
                  <a:solidFill>
                    <a:srgbClr val="FF0000"/>
                  </a:solidFill>
                  <a:latin typeface="Arial" panose="020B0604020202020204" pitchFamily="34" charset="0"/>
                  <a:cs typeface="Arial" panose="020B0604020202020204" pitchFamily="34" charset="0"/>
                </a:endParaRPr>
              </a:p>
            </p:txBody>
          </p:sp>
        </mc:Choice>
        <mc:Fallback xmlns="">
          <p:sp>
            <p:nvSpPr>
              <p:cNvPr id="10" name="矩形 9"/>
              <p:cNvSpPr>
                <a:spLocks noRot="1" noChangeAspect="1" noMove="1" noResize="1" noEditPoints="1" noAdjustHandles="1" noChangeArrowheads="1" noChangeShapeType="1" noTextEdit="1"/>
              </p:cNvSpPr>
              <p:nvPr/>
            </p:nvSpPr>
            <p:spPr>
              <a:xfrm>
                <a:off x="5231783" y="4585217"/>
                <a:ext cx="3902296" cy="1996225"/>
              </a:xfrm>
              <a:prstGeom prst="rect">
                <a:avLst/>
              </a:prstGeom>
              <a:blipFill rotWithShape="0">
                <a:blip r:embed="rId5"/>
                <a:stretch>
                  <a:fillRect l="-2344" t="-7927" b="-2439"/>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226998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ctr"/>
            <a:r>
              <a:rPr lang="zh-CN" altLang="en-US" dirty="0"/>
              <a:t>单纯形算法</a:t>
            </a:r>
          </a:p>
        </p:txBody>
      </p:sp>
      <mc:AlternateContent xmlns:mc="http://schemas.openxmlformats.org/markup-compatibility/2006" xmlns:a14="http://schemas.microsoft.com/office/drawing/2010/main">
        <mc:Choice Requires="a14">
          <p:sp>
            <p:nvSpPr>
              <p:cNvPr id="5" name="文本框 4"/>
              <p:cNvSpPr txBox="1"/>
              <p:nvPr/>
            </p:nvSpPr>
            <p:spPr>
              <a:xfrm>
                <a:off x="0" y="1155654"/>
                <a:ext cx="9144000" cy="3118803"/>
              </a:xfrm>
              <a:prstGeom prst="rect">
                <a:avLst/>
              </a:prstGeom>
              <a:noFill/>
              <a:ln w="28575">
                <a:solidFill>
                  <a:srgbClr val="7030A0"/>
                </a:solidFill>
              </a:ln>
            </p:spPr>
            <p:txBody>
              <a:bodyPr wrap="square" rtlCol="0">
                <a:spAutoFit/>
              </a:bodyPr>
              <a:lstStyle/>
              <a:p>
                <a:pPr>
                  <a:lnSpc>
                    <a:spcPts val="4400"/>
                  </a:lnSpc>
                  <a:spcBef>
                    <a:spcPts val="1200"/>
                  </a:spcBef>
                  <a:spcAft>
                    <a:spcPts val="1200"/>
                  </a:spcAft>
                </a:pPr>
                <a:r>
                  <a:rPr lang="zh-CN" altLang="en-US" sz="2400" b="1" dirty="0"/>
                  <a:t>       </a:t>
                </a:r>
                <a:r>
                  <a:rPr lang="en-US" altLang="zh-CN" sz="2400" b="1" dirty="0">
                    <a:solidFill>
                      <a:srgbClr val="FF0000"/>
                    </a:solidFill>
                  </a:rPr>
                  <a:t>z</a:t>
                </a:r>
                <a14:m>
                  <m:oMath xmlns:m="http://schemas.openxmlformats.org/officeDocument/2006/math">
                    <m:r>
                      <a:rPr lang="en-US" altLang="zh-CN" sz="2400" b="1" i="1">
                        <a:solidFill>
                          <a:srgbClr val="FF0000"/>
                        </a:solidFill>
                        <a:latin typeface="Cambria Math" panose="02040503050406030204" pitchFamily="18" charset="0"/>
                      </a:rPr>
                      <m:t>=</m:t>
                    </m:r>
                    <m:f>
                      <m:fPr>
                        <m:ctrlPr>
                          <a:rPr lang="en-US" altLang="zh-CN" sz="2400" b="1" i="1" smtClean="0">
                            <a:solidFill>
                              <a:srgbClr val="FF0000"/>
                            </a:solidFill>
                            <a:latin typeface="Cambria Math" panose="02040503050406030204" pitchFamily="18" charset="0"/>
                          </a:rPr>
                        </m:ctrlPr>
                      </m:fPr>
                      <m:num>
                        <m:r>
                          <a:rPr lang="en-US" altLang="zh-CN" sz="2400" b="1" i="1">
                            <a:solidFill>
                              <a:srgbClr val="FF0000"/>
                            </a:solidFill>
                            <a:latin typeface="Cambria Math" panose="02040503050406030204" pitchFamily="18" charset="0"/>
                          </a:rPr>
                          <m:t>𝟏</m:t>
                        </m:r>
                        <m:r>
                          <a:rPr lang="en-US" altLang="zh-CN" sz="2400" b="1" i="1" smtClean="0">
                            <a:solidFill>
                              <a:srgbClr val="FF0000"/>
                            </a:solidFill>
                            <a:latin typeface="Cambria Math" panose="02040503050406030204" pitchFamily="18" charset="0"/>
                          </a:rPr>
                          <m:t>𝟏</m:t>
                        </m:r>
                        <m:r>
                          <a:rPr lang="en-US" altLang="zh-CN" sz="2400" b="1" i="1">
                            <a:solidFill>
                              <a:srgbClr val="FF0000"/>
                            </a:solidFill>
                            <a:latin typeface="Cambria Math" panose="02040503050406030204" pitchFamily="18" charset="0"/>
                          </a:rPr>
                          <m:t>𝟏</m:t>
                        </m:r>
                      </m:num>
                      <m:den>
                        <m:r>
                          <a:rPr lang="en-US" altLang="zh-CN" sz="2400" b="1" i="1">
                            <a:solidFill>
                              <a:srgbClr val="FF0000"/>
                            </a:solidFill>
                            <a:latin typeface="Cambria Math" panose="02040503050406030204" pitchFamily="18" charset="0"/>
                          </a:rPr>
                          <m:t>𝟒</m:t>
                        </m:r>
                      </m:den>
                    </m:f>
                    <m:r>
                      <a:rPr lang="en-US" altLang="zh-CN" sz="2400" b="1" i="1">
                        <a:solidFill>
                          <a:srgbClr val="FF0000"/>
                        </a:solidFill>
                        <a:latin typeface="Cambria Math" panose="02040503050406030204" pitchFamily="18" charset="0"/>
                      </a:rPr>
                      <m:t>+</m:t>
                    </m:r>
                    <m:f>
                      <m:fPr>
                        <m:ctrlPr>
                          <a:rPr lang="en-US" altLang="zh-CN" sz="2400" b="1" i="1">
                            <a:solidFill>
                              <a:srgbClr val="FF0000"/>
                            </a:solidFill>
                            <a:latin typeface="Cambria Math" panose="02040503050406030204" pitchFamily="18" charset="0"/>
                            <a:ea typeface="Cambria Math" panose="02040503050406030204" pitchFamily="18" charset="0"/>
                          </a:rPr>
                        </m:ctrlPr>
                      </m:fPr>
                      <m:num>
                        <m:sSub>
                          <m:sSubPr>
                            <m:ctrlPr>
                              <a:rPr lang="en-US" altLang="zh-CN" sz="2400" b="1" i="1" smtClean="0">
                                <a:solidFill>
                                  <a:srgbClr val="FF0000"/>
                                </a:solidFill>
                                <a:latin typeface="Cambria Math" panose="02040503050406030204" pitchFamily="18" charset="0"/>
                                <a:ea typeface="Cambria Math" panose="02040503050406030204" pitchFamily="18" charset="0"/>
                              </a:rPr>
                            </m:ctrlPr>
                          </m:sSubPr>
                          <m:e>
                            <m:r>
                              <a:rPr lang="en-US" altLang="zh-CN" sz="2400" b="1" i="1">
                                <a:solidFill>
                                  <a:srgbClr val="FF0000"/>
                                </a:solidFill>
                                <a:latin typeface="Cambria Math" panose="02040503050406030204" pitchFamily="18" charset="0"/>
                                <a:ea typeface="Cambria Math" panose="02040503050406030204" pitchFamily="18" charset="0"/>
                              </a:rPr>
                              <m:t> </m:t>
                            </m:r>
                            <m:r>
                              <a:rPr lang="en-US" altLang="zh-CN" sz="2400" b="1" i="1">
                                <a:solidFill>
                                  <a:srgbClr val="FF0000"/>
                                </a:solidFill>
                                <a:latin typeface="Cambria Math" panose="02040503050406030204" pitchFamily="18" charset="0"/>
                                <a:ea typeface="Cambria Math" panose="02040503050406030204" pitchFamily="18" charset="0"/>
                              </a:rPr>
                              <m:t>𝒙</m:t>
                            </m:r>
                          </m:e>
                          <m:sub>
                            <m:r>
                              <a:rPr lang="en-US" altLang="zh-CN" sz="2400" b="1" i="1">
                                <a:solidFill>
                                  <a:srgbClr val="FF0000"/>
                                </a:solidFill>
                                <a:latin typeface="Cambria Math" panose="02040503050406030204" pitchFamily="18" charset="0"/>
                                <a:ea typeface="Cambria Math" panose="02040503050406030204" pitchFamily="18" charset="0"/>
                              </a:rPr>
                              <m:t>𝟐</m:t>
                            </m:r>
                          </m:sub>
                        </m:sSub>
                      </m:num>
                      <m:den>
                        <m:r>
                          <a:rPr lang="en-US" altLang="zh-CN" sz="2400" b="1" i="1">
                            <a:solidFill>
                              <a:srgbClr val="FF0000"/>
                            </a:solidFill>
                            <a:latin typeface="Cambria Math" panose="02040503050406030204" pitchFamily="18" charset="0"/>
                            <a:ea typeface="Cambria Math" panose="02040503050406030204" pitchFamily="18" charset="0"/>
                          </a:rPr>
                          <m:t>𝟏𝟔</m:t>
                        </m:r>
                      </m:den>
                    </m:f>
                    <m:r>
                      <a:rPr lang="en-US" altLang="zh-CN" sz="2400" b="1" i="1">
                        <a:solidFill>
                          <a:srgbClr val="FF0000"/>
                        </a:solidFill>
                        <a:latin typeface="Cambria Math" panose="02040503050406030204" pitchFamily="18" charset="0"/>
                        <a:ea typeface="Cambria Math" panose="02040503050406030204" pitchFamily="18" charset="0"/>
                      </a:rPr>
                      <m:t>−</m:t>
                    </m:r>
                    <m:f>
                      <m:fPr>
                        <m:ctrlPr>
                          <a:rPr lang="en-US" altLang="zh-CN" sz="2400" b="1" i="1">
                            <a:solidFill>
                              <a:srgbClr val="FF0000"/>
                            </a:solidFill>
                            <a:latin typeface="Cambria Math" panose="02040503050406030204" pitchFamily="18" charset="0"/>
                          </a:rPr>
                        </m:ctrlPr>
                      </m:fPr>
                      <m:num>
                        <m:sSub>
                          <m:sSubPr>
                            <m:ctrlPr>
                              <a:rPr lang="en-US" altLang="zh-CN" sz="2400" b="1" i="1">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𝒙</m:t>
                            </m:r>
                          </m:e>
                          <m:sub>
                            <m:r>
                              <a:rPr lang="en-US" altLang="zh-CN" sz="2400" b="1" i="1">
                                <a:solidFill>
                                  <a:srgbClr val="FF0000"/>
                                </a:solidFill>
                                <a:latin typeface="Cambria Math" panose="02040503050406030204" pitchFamily="18" charset="0"/>
                              </a:rPr>
                              <m:t>𝟓</m:t>
                            </m:r>
                          </m:sub>
                        </m:sSub>
                      </m:num>
                      <m:den>
                        <m:r>
                          <a:rPr lang="en-US" altLang="zh-CN" sz="2400" b="1" i="1">
                            <a:solidFill>
                              <a:srgbClr val="FF0000"/>
                            </a:solidFill>
                            <a:latin typeface="Cambria Math" panose="02040503050406030204" pitchFamily="18" charset="0"/>
                          </a:rPr>
                          <m:t>𝟖</m:t>
                        </m:r>
                      </m:den>
                    </m:f>
                    <m:r>
                      <a:rPr lang="en-US" altLang="zh-CN" sz="2400" b="1" i="1">
                        <a:solidFill>
                          <a:srgbClr val="FF0000"/>
                        </a:solidFill>
                        <a:latin typeface="Cambria Math" panose="02040503050406030204" pitchFamily="18" charset="0"/>
                      </a:rPr>
                      <m:t>−</m:t>
                    </m:r>
                    <m:f>
                      <m:fPr>
                        <m:ctrlPr>
                          <a:rPr lang="en-US" altLang="zh-CN" sz="2400" b="1" i="1">
                            <a:solidFill>
                              <a:srgbClr val="FF0000"/>
                            </a:solidFill>
                            <a:latin typeface="Cambria Math" panose="02040503050406030204" pitchFamily="18" charset="0"/>
                          </a:rPr>
                        </m:ctrlPr>
                      </m:fPr>
                      <m:num>
                        <m:sSub>
                          <m:sSubPr>
                            <m:ctrlPr>
                              <a:rPr lang="en-US" altLang="zh-CN" sz="2400" b="1" i="1">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𝟏𝟏</m:t>
                            </m:r>
                            <m:r>
                              <a:rPr lang="en-US" altLang="zh-CN" sz="2400" b="1" i="1">
                                <a:solidFill>
                                  <a:srgbClr val="FF0000"/>
                                </a:solidFill>
                                <a:latin typeface="Cambria Math" panose="02040503050406030204" pitchFamily="18" charset="0"/>
                              </a:rPr>
                              <m:t>𝒙</m:t>
                            </m:r>
                          </m:e>
                          <m:sub>
                            <m:r>
                              <a:rPr lang="en-US" altLang="zh-CN" sz="2400" b="1" i="1">
                                <a:solidFill>
                                  <a:srgbClr val="FF0000"/>
                                </a:solidFill>
                                <a:latin typeface="Cambria Math" panose="02040503050406030204" pitchFamily="18" charset="0"/>
                              </a:rPr>
                              <m:t>𝟔</m:t>
                            </m:r>
                          </m:sub>
                        </m:sSub>
                      </m:num>
                      <m:den>
                        <m:r>
                          <a:rPr lang="en-US" altLang="zh-CN" sz="2400" b="1" i="1">
                            <a:solidFill>
                              <a:srgbClr val="FF0000"/>
                            </a:solidFill>
                            <a:latin typeface="Cambria Math" panose="02040503050406030204" pitchFamily="18" charset="0"/>
                          </a:rPr>
                          <m:t>𝟏𝟔</m:t>
                        </m:r>
                      </m:den>
                    </m:f>
                  </m:oMath>
                </a14:m>
                <a:r>
                  <a:rPr lang="en-US" altLang="zh-CN" sz="2400" b="1" dirty="0">
                    <a:solidFill>
                      <a:srgbClr val="FF0000"/>
                    </a:solidFill>
                  </a:rPr>
                  <a:t>   </a:t>
                </a:r>
              </a:p>
              <a:p>
                <a:pPr lvl="1">
                  <a:lnSpc>
                    <a:spcPts val="4400"/>
                  </a:lnSpc>
                  <a:spcBef>
                    <a:spcPts val="1200"/>
                  </a:spcBef>
                  <a:spcAft>
                    <a:spcPts val="1200"/>
                  </a:spcAft>
                </a:pPr>
                <a14:m>
                  <m:oMathPara xmlns:m="http://schemas.openxmlformats.org/officeDocument/2006/math">
                    <m:oMathParaPr>
                      <m:jc m:val="left"/>
                    </m:oMathParaPr>
                    <m:oMath xmlns:m="http://schemas.openxmlformats.org/officeDocument/2006/math">
                      <m:sSub>
                        <m:sSubPr>
                          <m:ctrlPr>
                            <a:rPr lang="en-US" altLang="zh-CN" sz="2400" b="1" i="1" smtClean="0">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𝒙</m:t>
                          </m:r>
                        </m:e>
                        <m:sub>
                          <m:r>
                            <a:rPr lang="en-US" altLang="zh-CN" sz="2400" b="1" i="1">
                              <a:solidFill>
                                <a:srgbClr val="FF0000"/>
                              </a:solidFill>
                              <a:latin typeface="Cambria Math" panose="02040503050406030204" pitchFamily="18" charset="0"/>
                            </a:rPr>
                            <m:t>𝟏</m:t>
                          </m:r>
                        </m:sub>
                      </m:sSub>
                      <m:r>
                        <a:rPr lang="en-US" altLang="zh-CN" sz="2400" b="1" i="1">
                          <a:solidFill>
                            <a:schemeClr val="tx1"/>
                          </a:solidFill>
                          <a:latin typeface="Cambria Math" panose="02040503050406030204" pitchFamily="18" charset="0"/>
                        </a:rPr>
                        <m:t>=</m:t>
                      </m:r>
                      <m:f>
                        <m:fPr>
                          <m:ctrlPr>
                            <a:rPr lang="en-US" altLang="zh-CN" sz="2400" b="1" i="1" smtClean="0">
                              <a:solidFill>
                                <a:schemeClr val="tx1"/>
                              </a:solidFill>
                              <a:latin typeface="Cambria Math" panose="02040503050406030204" pitchFamily="18" charset="0"/>
                            </a:rPr>
                          </m:ctrlPr>
                        </m:fPr>
                        <m:num>
                          <m:r>
                            <a:rPr lang="en-US" altLang="zh-CN" sz="2400" b="1" i="1" smtClean="0">
                              <a:solidFill>
                                <a:schemeClr val="tx1"/>
                              </a:solidFill>
                              <a:latin typeface="Cambria Math" panose="02040503050406030204" pitchFamily="18" charset="0"/>
                            </a:rPr>
                            <m:t>𝟑𝟑</m:t>
                          </m:r>
                        </m:num>
                        <m:den>
                          <m:r>
                            <a:rPr lang="en-US" altLang="zh-CN" sz="2400" b="1" i="1" smtClean="0">
                              <a:solidFill>
                                <a:schemeClr val="tx1"/>
                              </a:solidFill>
                              <a:latin typeface="Cambria Math" panose="02040503050406030204" pitchFamily="18" charset="0"/>
                            </a:rPr>
                            <m:t>𝟒</m:t>
                          </m:r>
                        </m:den>
                      </m:f>
                      <m:r>
                        <a:rPr lang="en-US" altLang="zh-CN" sz="2400" b="1" i="1">
                          <a:solidFill>
                            <a:schemeClr val="tx1"/>
                          </a:solidFill>
                          <a:latin typeface="Cambria Math" panose="02040503050406030204" pitchFamily="18" charset="0"/>
                          <a:ea typeface="Cambria Math" panose="02040503050406030204" pitchFamily="18" charset="0"/>
                        </a:rPr>
                        <m:t>−</m:t>
                      </m:r>
                      <m:f>
                        <m:fPr>
                          <m:ctrlPr>
                            <a:rPr lang="en-US" altLang="zh-CN" sz="2400" b="1" i="1">
                              <a:solidFill>
                                <a:schemeClr val="tx1"/>
                              </a:solidFill>
                              <a:latin typeface="Cambria Math" panose="02040503050406030204" pitchFamily="18" charset="0"/>
                              <a:ea typeface="Cambria Math" panose="02040503050406030204" pitchFamily="18" charset="0"/>
                            </a:rPr>
                          </m:ctrlPr>
                        </m:fPr>
                        <m:num>
                          <m:sSub>
                            <m:sSubPr>
                              <m:ctrlPr>
                                <a:rPr lang="en-US" altLang="zh-CN" sz="2400" b="1" i="1">
                                  <a:solidFill>
                                    <a:schemeClr val="tx1"/>
                                  </a:solidFill>
                                  <a:latin typeface="Cambria Math" panose="02040503050406030204" pitchFamily="18" charset="0"/>
                                  <a:ea typeface="Cambria Math" panose="02040503050406030204" pitchFamily="18" charset="0"/>
                                </a:rPr>
                              </m:ctrlPr>
                            </m:sSubPr>
                            <m:e>
                              <m:r>
                                <a:rPr lang="en-US" altLang="zh-CN" sz="2400" b="1" i="1">
                                  <a:solidFill>
                                    <a:schemeClr val="tx1"/>
                                  </a:solidFill>
                                  <a:latin typeface="Cambria Math" panose="02040503050406030204" pitchFamily="18" charset="0"/>
                                  <a:ea typeface="Cambria Math" panose="02040503050406030204" pitchFamily="18" charset="0"/>
                                </a:rPr>
                                <m:t> </m:t>
                              </m:r>
                              <m:r>
                                <a:rPr lang="en-US" altLang="zh-CN" sz="2400" b="1" i="1">
                                  <a:solidFill>
                                    <a:schemeClr val="tx1"/>
                                  </a:solidFill>
                                  <a:latin typeface="Cambria Math" panose="02040503050406030204" pitchFamily="18" charset="0"/>
                                  <a:ea typeface="Cambria Math" panose="02040503050406030204" pitchFamily="18" charset="0"/>
                                </a:rPr>
                                <m:t>𝒙</m:t>
                              </m:r>
                            </m:e>
                            <m:sub>
                              <m:r>
                                <a:rPr lang="en-US" altLang="zh-CN" sz="2400" b="1" i="1">
                                  <a:solidFill>
                                    <a:schemeClr val="tx1"/>
                                  </a:solidFill>
                                  <a:latin typeface="Cambria Math" panose="02040503050406030204" pitchFamily="18" charset="0"/>
                                  <a:ea typeface="Cambria Math" panose="02040503050406030204" pitchFamily="18" charset="0"/>
                                </a:rPr>
                                <m:t>𝟐</m:t>
                              </m:r>
                            </m:sub>
                          </m:sSub>
                        </m:num>
                        <m:den>
                          <m:r>
                            <a:rPr lang="en-US" altLang="zh-CN" sz="2400" b="1" i="1" smtClean="0">
                              <a:solidFill>
                                <a:schemeClr val="tx1"/>
                              </a:solidFill>
                              <a:latin typeface="Cambria Math" panose="02040503050406030204" pitchFamily="18" charset="0"/>
                              <a:ea typeface="Cambria Math" panose="02040503050406030204" pitchFamily="18" charset="0"/>
                            </a:rPr>
                            <m:t>𝟏𝟔</m:t>
                          </m:r>
                        </m:den>
                      </m:f>
                      <m:r>
                        <a:rPr lang="en-US" altLang="zh-CN" sz="2400" b="1" i="1" smtClean="0">
                          <a:solidFill>
                            <a:schemeClr val="tx1"/>
                          </a:solidFill>
                          <a:latin typeface="Cambria Math" panose="02040503050406030204" pitchFamily="18" charset="0"/>
                        </a:rPr>
                        <m:t>+</m:t>
                      </m:r>
                      <m:f>
                        <m:fPr>
                          <m:ctrlPr>
                            <a:rPr lang="en-US" altLang="zh-CN" sz="2400" b="1" i="1">
                              <a:solidFill>
                                <a:schemeClr val="tx1"/>
                              </a:solidFill>
                              <a:latin typeface="Cambria Math" panose="02040503050406030204" pitchFamily="18" charset="0"/>
                            </a:rPr>
                          </m:ctrlPr>
                        </m:fPr>
                        <m:num>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smtClean="0">
                                  <a:solidFill>
                                    <a:schemeClr val="tx1"/>
                                  </a:solidFill>
                                  <a:latin typeface="Cambria Math" panose="02040503050406030204" pitchFamily="18" charset="0"/>
                                </a:rPr>
                                <m:t>𝟓</m:t>
                              </m:r>
                            </m:sub>
                          </m:sSub>
                        </m:num>
                        <m:den>
                          <m:r>
                            <a:rPr lang="en-US" altLang="zh-CN" sz="2400" b="1" i="1" smtClean="0">
                              <a:solidFill>
                                <a:schemeClr val="tx1"/>
                              </a:solidFill>
                              <a:latin typeface="Cambria Math" panose="02040503050406030204" pitchFamily="18" charset="0"/>
                            </a:rPr>
                            <m:t>𝟖</m:t>
                          </m:r>
                        </m:den>
                      </m:f>
                      <m:r>
                        <a:rPr lang="en-US" altLang="zh-CN" sz="2400" b="1" i="1">
                          <a:solidFill>
                            <a:schemeClr val="tx1"/>
                          </a:solidFill>
                          <a:latin typeface="Cambria Math" panose="02040503050406030204" pitchFamily="18" charset="0"/>
                        </a:rPr>
                        <m:t>−</m:t>
                      </m:r>
                      <m:f>
                        <m:fPr>
                          <m:ctrlPr>
                            <a:rPr lang="en-US" altLang="zh-CN" sz="2400" b="1" i="1">
                              <a:solidFill>
                                <a:schemeClr val="tx1"/>
                              </a:solidFill>
                              <a:latin typeface="Cambria Math" panose="02040503050406030204" pitchFamily="18" charset="0"/>
                            </a:rPr>
                          </m:ctrlPr>
                        </m:fPr>
                        <m:num>
                          <m:sSub>
                            <m:sSubPr>
                              <m:ctrlPr>
                                <a:rPr lang="en-US" altLang="zh-CN" sz="2400" b="1" i="1">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𝟓</m:t>
                              </m:r>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𝟔</m:t>
                              </m:r>
                            </m:sub>
                          </m:sSub>
                        </m:num>
                        <m:den>
                          <m:r>
                            <a:rPr lang="en-US" altLang="zh-CN" sz="2400" b="1" i="1" smtClean="0">
                              <a:solidFill>
                                <a:schemeClr val="tx1"/>
                              </a:solidFill>
                              <a:latin typeface="Cambria Math" panose="02040503050406030204" pitchFamily="18" charset="0"/>
                            </a:rPr>
                            <m:t>𝟏𝟔</m:t>
                          </m:r>
                        </m:den>
                      </m:f>
                    </m:oMath>
                  </m:oMathPara>
                </a14:m>
                <a:endParaRPr lang="en-US" altLang="zh-CN" sz="2400" b="1" dirty="0">
                  <a:solidFill>
                    <a:schemeClr val="tx1"/>
                  </a:solidFill>
                </a:endParaRPr>
              </a:p>
              <a:p>
                <a:pPr lvl="1">
                  <a:lnSpc>
                    <a:spcPts val="4400"/>
                  </a:lnSpc>
                  <a:spcBef>
                    <a:spcPts val="1200"/>
                  </a:spcBef>
                  <a:spcAft>
                    <a:spcPts val="1200"/>
                  </a:spcAft>
                </a:pPr>
                <a:r>
                  <a:rPr lang="en-US" altLang="zh-CN" sz="2400" b="1" dirty="0">
                    <a:solidFill>
                      <a:schemeClr val="tx1"/>
                    </a:solidFill>
                  </a:rPr>
                  <a:t>  </a:t>
                </a:r>
                <a14:m>
                  <m:oMath xmlns:m="http://schemas.openxmlformats.org/officeDocument/2006/math">
                    <m:sSub>
                      <m:sSubPr>
                        <m:ctrlPr>
                          <a:rPr lang="en-US" altLang="zh-CN" sz="2400" b="1" i="1" smtClean="0">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𝒙</m:t>
                        </m:r>
                      </m:e>
                      <m:sub>
                        <m:r>
                          <a:rPr lang="en-US" altLang="zh-CN" sz="2400" b="1" i="1" smtClean="0">
                            <a:solidFill>
                              <a:srgbClr val="FF0000"/>
                            </a:solidFill>
                            <a:latin typeface="Cambria Math" panose="02040503050406030204" pitchFamily="18" charset="0"/>
                          </a:rPr>
                          <m:t>𝟑</m:t>
                        </m:r>
                      </m:sub>
                    </m:sSub>
                    <m:r>
                      <a:rPr lang="en-US" altLang="zh-CN" sz="2400" b="1" i="1">
                        <a:solidFill>
                          <a:schemeClr val="tx1"/>
                        </a:solidFill>
                        <a:latin typeface="Cambria Math" panose="02040503050406030204" pitchFamily="18" charset="0"/>
                      </a:rPr>
                      <m:t>=</m:t>
                    </m:r>
                    <m:f>
                      <m:fPr>
                        <m:ctrlPr>
                          <a:rPr lang="en-US" altLang="zh-CN" sz="2400" b="1" i="1" smtClean="0">
                            <a:solidFill>
                              <a:schemeClr val="tx1"/>
                            </a:solidFill>
                            <a:latin typeface="Cambria Math" panose="02040503050406030204" pitchFamily="18" charset="0"/>
                          </a:rPr>
                        </m:ctrlPr>
                      </m:fPr>
                      <m:num>
                        <m:r>
                          <a:rPr lang="en-US" altLang="zh-CN" sz="2400" b="1" i="1" smtClean="0">
                            <a:solidFill>
                              <a:schemeClr val="tx1"/>
                            </a:solidFill>
                            <a:latin typeface="Cambria Math" panose="02040503050406030204" pitchFamily="18" charset="0"/>
                          </a:rPr>
                          <m:t>𝟑</m:t>
                        </m:r>
                      </m:num>
                      <m:den>
                        <m:r>
                          <a:rPr lang="en-US" altLang="zh-CN" sz="2400" b="1" i="1" smtClean="0">
                            <a:solidFill>
                              <a:schemeClr val="tx1"/>
                            </a:solidFill>
                            <a:latin typeface="Cambria Math" panose="02040503050406030204" pitchFamily="18" charset="0"/>
                          </a:rPr>
                          <m:t>𝟐</m:t>
                        </m:r>
                      </m:den>
                    </m:f>
                    <m:r>
                      <a:rPr lang="en-US" altLang="zh-CN" sz="2400" b="1" i="1">
                        <a:solidFill>
                          <a:schemeClr val="tx1"/>
                        </a:solidFill>
                        <a:latin typeface="Cambria Math" panose="02040503050406030204" pitchFamily="18" charset="0"/>
                      </a:rPr>
                      <m:t>−</m:t>
                    </m:r>
                    <m:f>
                      <m:fPr>
                        <m:ctrlPr>
                          <a:rPr lang="en-US" altLang="zh-CN" sz="2400" b="1" i="1">
                            <a:solidFill>
                              <a:schemeClr val="tx1"/>
                            </a:solidFill>
                            <a:latin typeface="Cambria Math" panose="02040503050406030204" pitchFamily="18" charset="0"/>
                          </a:rPr>
                        </m:ctrlPr>
                      </m:fPr>
                      <m:num>
                        <m:r>
                          <a:rPr lang="en-US" altLang="zh-CN" sz="2400" b="1" i="1">
                            <a:solidFill>
                              <a:schemeClr val="tx1"/>
                            </a:solidFill>
                            <a:latin typeface="Cambria Math" panose="02040503050406030204" pitchFamily="18" charset="0"/>
                          </a:rPr>
                          <m:t>𝟑</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𝟐</m:t>
                            </m:r>
                          </m:sub>
                        </m:sSub>
                      </m:num>
                      <m:den>
                        <m:r>
                          <a:rPr lang="en-US" altLang="zh-CN" sz="2400" b="1" i="1" smtClean="0">
                            <a:solidFill>
                              <a:schemeClr val="tx1"/>
                            </a:solidFill>
                            <a:latin typeface="Cambria Math" panose="02040503050406030204" pitchFamily="18" charset="0"/>
                          </a:rPr>
                          <m:t>𝟖</m:t>
                        </m:r>
                      </m:den>
                    </m:f>
                    <m:r>
                      <a:rPr lang="en-US" altLang="zh-CN" sz="2400" b="1" i="1">
                        <a:solidFill>
                          <a:schemeClr val="tx1"/>
                        </a:solidFill>
                        <a:latin typeface="Cambria Math" panose="02040503050406030204" pitchFamily="18" charset="0"/>
                      </a:rPr>
                      <m:t>−</m:t>
                    </m:r>
                    <m:f>
                      <m:fPr>
                        <m:ctrlPr>
                          <a:rPr lang="en-US" altLang="zh-CN" sz="2400" b="1" i="1">
                            <a:solidFill>
                              <a:schemeClr val="tx1"/>
                            </a:solidFill>
                            <a:latin typeface="Cambria Math" panose="02040503050406030204" pitchFamily="18" charset="0"/>
                          </a:rPr>
                        </m:ctrlPr>
                      </m:fPr>
                      <m:num>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smtClean="0">
                                <a:solidFill>
                                  <a:schemeClr val="tx1"/>
                                </a:solidFill>
                                <a:latin typeface="Cambria Math" panose="02040503050406030204" pitchFamily="18" charset="0"/>
                              </a:rPr>
                              <m:t>𝟓</m:t>
                            </m:r>
                          </m:sub>
                        </m:sSub>
                      </m:num>
                      <m:den>
                        <m:r>
                          <a:rPr lang="en-US" altLang="zh-CN" sz="2400" b="1" i="1" smtClean="0">
                            <a:solidFill>
                              <a:schemeClr val="tx1"/>
                            </a:solidFill>
                            <a:latin typeface="Cambria Math" panose="02040503050406030204" pitchFamily="18" charset="0"/>
                          </a:rPr>
                          <m:t>𝟒</m:t>
                        </m:r>
                      </m:den>
                    </m:f>
                    <m:r>
                      <a:rPr lang="en-US" altLang="zh-CN" sz="2400" b="1" i="1">
                        <a:solidFill>
                          <a:schemeClr val="tx1"/>
                        </a:solidFill>
                        <a:latin typeface="Cambria Math" panose="02040503050406030204" pitchFamily="18" charset="0"/>
                      </a:rPr>
                      <m:t>+</m:t>
                    </m:r>
                    <m:f>
                      <m:fPr>
                        <m:ctrlPr>
                          <a:rPr lang="en-US" altLang="zh-CN" sz="2400" b="1" i="1">
                            <a:solidFill>
                              <a:schemeClr val="tx1"/>
                            </a:solidFill>
                            <a:latin typeface="Cambria Math" panose="02040503050406030204" pitchFamily="18" charset="0"/>
                          </a:rPr>
                        </m:ctrlPr>
                      </m:fPr>
                      <m:num>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𝟔</m:t>
                            </m:r>
                          </m:sub>
                        </m:sSub>
                      </m:num>
                      <m:den>
                        <m:r>
                          <a:rPr lang="en-US" altLang="zh-CN" sz="2400" b="1" i="1" smtClean="0">
                            <a:solidFill>
                              <a:schemeClr val="tx1"/>
                            </a:solidFill>
                            <a:latin typeface="Cambria Math" panose="02040503050406030204" pitchFamily="18" charset="0"/>
                          </a:rPr>
                          <m:t>𝟖</m:t>
                        </m:r>
                      </m:den>
                    </m:f>
                  </m:oMath>
                </a14:m>
                <a:endParaRPr lang="en-US" altLang="zh-CN" sz="2400" b="1" dirty="0">
                  <a:solidFill>
                    <a:schemeClr val="tx1"/>
                  </a:solidFill>
                </a:endParaRPr>
              </a:p>
              <a:p>
                <a:pPr lvl="1">
                  <a:lnSpc>
                    <a:spcPts val="4400"/>
                  </a:lnSpc>
                  <a:spcBef>
                    <a:spcPts val="1200"/>
                  </a:spcBef>
                  <a:spcAft>
                    <a:spcPts val="1200"/>
                  </a:spcAft>
                </a:pPr>
                <a:r>
                  <a:rPr lang="en-US" altLang="zh-CN" sz="2400" b="1" dirty="0">
                    <a:solidFill>
                      <a:schemeClr val="tx1"/>
                    </a:solidFill>
                  </a:rPr>
                  <a:t> </a:t>
                </a:r>
                <a14:m>
                  <m:oMath xmlns:m="http://schemas.openxmlformats.org/officeDocument/2006/math">
                    <m:sSub>
                      <m:sSubPr>
                        <m:ctrlPr>
                          <a:rPr lang="en-US" altLang="zh-CN" sz="2400" b="1" i="1" smtClean="0">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𝒙</m:t>
                        </m:r>
                      </m:e>
                      <m:sub>
                        <m:r>
                          <a:rPr lang="en-US" altLang="zh-CN" sz="2400" b="1" i="1" smtClean="0">
                            <a:solidFill>
                              <a:srgbClr val="FF0000"/>
                            </a:solidFill>
                            <a:latin typeface="Cambria Math" panose="02040503050406030204" pitchFamily="18" charset="0"/>
                          </a:rPr>
                          <m:t>𝟒</m:t>
                        </m:r>
                      </m:sub>
                    </m:sSub>
                    <m:r>
                      <a:rPr lang="en-US" altLang="zh-CN" sz="2400" b="1" i="1">
                        <a:solidFill>
                          <a:schemeClr val="tx1"/>
                        </a:solidFill>
                        <a:latin typeface="Cambria Math" panose="02040503050406030204" pitchFamily="18" charset="0"/>
                      </a:rPr>
                      <m:t>=</m:t>
                    </m:r>
                    <m:f>
                      <m:fPr>
                        <m:ctrlPr>
                          <a:rPr lang="en-US" altLang="zh-CN" sz="2400" b="1" i="1" smtClean="0">
                            <a:solidFill>
                              <a:schemeClr val="tx1"/>
                            </a:solidFill>
                            <a:latin typeface="Cambria Math" panose="02040503050406030204" pitchFamily="18" charset="0"/>
                          </a:rPr>
                        </m:ctrlPr>
                      </m:fPr>
                      <m:num>
                        <m:r>
                          <a:rPr lang="en-US" altLang="zh-CN" sz="2400" b="1" i="1" smtClean="0">
                            <a:solidFill>
                              <a:schemeClr val="tx1"/>
                            </a:solidFill>
                            <a:latin typeface="Cambria Math" panose="02040503050406030204" pitchFamily="18" charset="0"/>
                          </a:rPr>
                          <m:t>𝟔𝟗</m:t>
                        </m:r>
                      </m:num>
                      <m:den>
                        <m:r>
                          <a:rPr lang="en-US" altLang="zh-CN" sz="2400" b="1" i="1" smtClean="0">
                            <a:solidFill>
                              <a:schemeClr val="tx1"/>
                            </a:solidFill>
                            <a:latin typeface="Cambria Math" panose="02040503050406030204" pitchFamily="18" charset="0"/>
                          </a:rPr>
                          <m:t>𝟒</m:t>
                        </m:r>
                      </m:den>
                    </m:f>
                    <m:r>
                      <a:rPr lang="en-US" altLang="zh-CN" sz="2400" b="1" i="1" smtClean="0">
                        <a:solidFill>
                          <a:schemeClr val="tx1"/>
                        </a:solidFill>
                        <a:latin typeface="Cambria Math" panose="02040503050406030204" pitchFamily="18" charset="0"/>
                      </a:rPr>
                      <m:t>+</m:t>
                    </m:r>
                    <m:f>
                      <m:fPr>
                        <m:ctrlPr>
                          <a:rPr lang="en-US" altLang="zh-CN" sz="2400" b="1" i="1">
                            <a:solidFill>
                              <a:schemeClr val="tx1"/>
                            </a:solidFill>
                            <a:latin typeface="Cambria Math" panose="02040503050406030204" pitchFamily="18" charset="0"/>
                            <a:ea typeface="Cambria Math" panose="02040503050406030204" pitchFamily="18" charset="0"/>
                          </a:rPr>
                        </m:ctrlPr>
                      </m:fPr>
                      <m:num>
                        <m:sSub>
                          <m:sSubPr>
                            <m:ctrlPr>
                              <a:rPr lang="en-US" altLang="zh-CN" sz="2400" b="1" i="1">
                                <a:solidFill>
                                  <a:schemeClr val="tx1"/>
                                </a:solidFill>
                                <a:latin typeface="Cambria Math" panose="02040503050406030204" pitchFamily="18" charset="0"/>
                                <a:ea typeface="Cambria Math" panose="02040503050406030204" pitchFamily="18" charset="0"/>
                              </a:rPr>
                            </m:ctrlPr>
                          </m:sSubPr>
                          <m:e>
                            <m:r>
                              <a:rPr lang="en-US" altLang="zh-CN" sz="2400" b="1" i="1">
                                <a:solidFill>
                                  <a:schemeClr val="tx1"/>
                                </a:solidFill>
                                <a:latin typeface="Cambria Math" panose="02040503050406030204" pitchFamily="18" charset="0"/>
                                <a:ea typeface="Cambria Math" panose="02040503050406030204" pitchFamily="18" charset="0"/>
                              </a:rPr>
                              <m:t> </m:t>
                            </m:r>
                            <m:r>
                              <a:rPr lang="en-US" altLang="zh-CN" sz="2400" b="1" i="1">
                                <a:solidFill>
                                  <a:schemeClr val="tx1"/>
                                </a:solidFill>
                                <a:latin typeface="Cambria Math" panose="02040503050406030204" pitchFamily="18" charset="0"/>
                                <a:ea typeface="Cambria Math" panose="02040503050406030204" pitchFamily="18" charset="0"/>
                              </a:rPr>
                              <m:t>𝟑</m:t>
                            </m:r>
                            <m:r>
                              <a:rPr lang="en-US" altLang="zh-CN" sz="2400" b="1" i="1">
                                <a:solidFill>
                                  <a:schemeClr val="tx1"/>
                                </a:solidFill>
                                <a:latin typeface="Cambria Math" panose="02040503050406030204" pitchFamily="18" charset="0"/>
                                <a:ea typeface="Cambria Math" panose="02040503050406030204" pitchFamily="18" charset="0"/>
                              </a:rPr>
                              <m:t>𝒙</m:t>
                            </m:r>
                          </m:e>
                          <m:sub>
                            <m:r>
                              <a:rPr lang="en-US" altLang="zh-CN" sz="2400" b="1" i="1">
                                <a:solidFill>
                                  <a:schemeClr val="tx1"/>
                                </a:solidFill>
                                <a:latin typeface="Cambria Math" panose="02040503050406030204" pitchFamily="18" charset="0"/>
                                <a:ea typeface="Cambria Math" panose="02040503050406030204" pitchFamily="18" charset="0"/>
                              </a:rPr>
                              <m:t>𝟐</m:t>
                            </m:r>
                          </m:sub>
                        </m:sSub>
                      </m:num>
                      <m:den>
                        <m:r>
                          <a:rPr lang="en-US" altLang="zh-CN" sz="2400" b="1" i="1" smtClean="0">
                            <a:solidFill>
                              <a:schemeClr val="tx1"/>
                            </a:solidFill>
                            <a:latin typeface="Cambria Math" panose="02040503050406030204" pitchFamily="18" charset="0"/>
                            <a:ea typeface="Cambria Math" panose="02040503050406030204" pitchFamily="18" charset="0"/>
                          </a:rPr>
                          <m:t>𝟏𝟔</m:t>
                        </m:r>
                      </m:den>
                    </m:f>
                    <m:r>
                      <a:rPr lang="en-US" altLang="zh-CN" sz="2400" b="1" i="1" smtClean="0">
                        <a:solidFill>
                          <a:schemeClr val="tx1"/>
                        </a:solidFill>
                        <a:latin typeface="Cambria Math" panose="02040503050406030204" pitchFamily="18" charset="0"/>
                        <a:ea typeface="Cambria Math" panose="02040503050406030204" pitchFamily="18" charset="0"/>
                      </a:rPr>
                      <m:t>+</m:t>
                    </m:r>
                    <m:f>
                      <m:fPr>
                        <m:ctrlPr>
                          <a:rPr lang="en-US" altLang="zh-CN" sz="2400" b="1" i="1" smtClean="0">
                            <a:solidFill>
                              <a:schemeClr val="tx1"/>
                            </a:solidFill>
                            <a:latin typeface="Cambria Math" panose="02040503050406030204" pitchFamily="18" charset="0"/>
                            <a:ea typeface="Cambria Math" panose="02040503050406030204" pitchFamily="18" charset="0"/>
                          </a:rPr>
                        </m:ctrlPr>
                      </m:fPr>
                      <m:num>
                        <m:r>
                          <a:rPr lang="en-US" altLang="zh-CN" sz="2400" b="1" i="1" smtClean="0">
                            <a:solidFill>
                              <a:schemeClr val="tx1"/>
                            </a:solidFill>
                            <a:latin typeface="Cambria Math" panose="02040503050406030204" pitchFamily="18" charset="0"/>
                            <a:ea typeface="Cambria Math" panose="02040503050406030204" pitchFamily="18" charset="0"/>
                          </a:rPr>
                          <m:t>𝟓</m:t>
                        </m:r>
                        <m:sSub>
                          <m:sSubPr>
                            <m:ctrlPr>
                              <a:rPr lang="en-US" altLang="zh-CN" sz="2400" b="1" i="1" smtClean="0">
                                <a:solidFill>
                                  <a:schemeClr val="tx1"/>
                                </a:solidFill>
                                <a:latin typeface="Cambria Math" panose="02040503050406030204" pitchFamily="18" charset="0"/>
                                <a:ea typeface="Cambria Math" panose="02040503050406030204" pitchFamily="18" charset="0"/>
                              </a:rPr>
                            </m:ctrlPr>
                          </m:sSubPr>
                          <m:e>
                            <m:r>
                              <a:rPr lang="en-US" altLang="zh-CN" sz="2400" b="1" i="1" smtClean="0">
                                <a:solidFill>
                                  <a:schemeClr val="tx1"/>
                                </a:solidFill>
                                <a:latin typeface="Cambria Math" panose="02040503050406030204" pitchFamily="18" charset="0"/>
                                <a:ea typeface="Cambria Math" panose="02040503050406030204" pitchFamily="18" charset="0"/>
                              </a:rPr>
                              <m:t>𝒙</m:t>
                            </m:r>
                          </m:e>
                          <m:sub>
                            <m:r>
                              <a:rPr lang="en-US" altLang="zh-CN" sz="2400" b="1" i="1" smtClean="0">
                                <a:solidFill>
                                  <a:schemeClr val="tx1"/>
                                </a:solidFill>
                                <a:latin typeface="Cambria Math" panose="02040503050406030204" pitchFamily="18" charset="0"/>
                                <a:ea typeface="Cambria Math" panose="02040503050406030204" pitchFamily="18" charset="0"/>
                              </a:rPr>
                              <m:t>𝟓</m:t>
                            </m:r>
                          </m:sub>
                        </m:sSub>
                      </m:num>
                      <m:den>
                        <m:r>
                          <a:rPr lang="en-US" altLang="zh-CN" sz="2400" b="1" i="1" smtClean="0">
                            <a:solidFill>
                              <a:schemeClr val="tx1"/>
                            </a:solidFill>
                            <a:latin typeface="Cambria Math" panose="02040503050406030204" pitchFamily="18" charset="0"/>
                            <a:ea typeface="Cambria Math" panose="02040503050406030204" pitchFamily="18" charset="0"/>
                          </a:rPr>
                          <m:t>𝟖</m:t>
                        </m:r>
                      </m:den>
                    </m:f>
                    <m:r>
                      <a:rPr lang="en-US" altLang="zh-CN" sz="2400" b="1" i="1" smtClean="0">
                        <a:solidFill>
                          <a:schemeClr val="tx1"/>
                        </a:solidFill>
                        <a:latin typeface="Cambria Math" panose="02040503050406030204" pitchFamily="18" charset="0"/>
                        <a:ea typeface="Cambria Math" panose="02040503050406030204" pitchFamily="18" charset="0"/>
                      </a:rPr>
                      <m:t>−</m:t>
                    </m:r>
                    <m:f>
                      <m:fPr>
                        <m:ctrlPr>
                          <a:rPr lang="en-US" altLang="zh-CN" sz="2400" b="1" i="1">
                            <a:solidFill>
                              <a:schemeClr val="tx1"/>
                            </a:solidFill>
                            <a:latin typeface="Cambria Math" panose="02040503050406030204" pitchFamily="18" charset="0"/>
                          </a:rPr>
                        </m:ctrlPr>
                      </m:fPr>
                      <m:num>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𝟔</m:t>
                            </m:r>
                          </m:sub>
                        </m:sSub>
                      </m:num>
                      <m:den>
                        <m:r>
                          <a:rPr lang="en-US" altLang="zh-CN" sz="2400" b="1" i="1" smtClean="0">
                            <a:solidFill>
                              <a:schemeClr val="tx1"/>
                            </a:solidFill>
                            <a:latin typeface="Cambria Math" panose="02040503050406030204" pitchFamily="18" charset="0"/>
                          </a:rPr>
                          <m:t>𝟏𝟔</m:t>
                        </m:r>
                      </m:den>
                    </m:f>
                  </m:oMath>
                </a14:m>
                <a:endParaRPr lang="en-US" altLang="zh-CN" sz="2400" b="1" dirty="0">
                  <a:solidFill>
                    <a:schemeClr val="tx1"/>
                  </a:solidFill>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0" y="1155654"/>
                <a:ext cx="9144000" cy="3118803"/>
              </a:xfrm>
              <a:prstGeom prst="rect">
                <a:avLst/>
              </a:prstGeom>
              <a:blipFill rotWithShape="0">
                <a:blip r:embed="rId2"/>
                <a:stretch>
                  <a:fillRect/>
                </a:stretch>
              </a:blipFill>
              <a:ln w="28575">
                <a:solidFill>
                  <a:srgbClr val="7030A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106509" y="4473718"/>
                <a:ext cx="8953777" cy="1887696"/>
              </a:xfrm>
              <a:prstGeom prst="rect">
                <a:avLst/>
              </a:prstGeom>
              <a:noFill/>
            </p:spPr>
            <p:txBody>
              <a:bodyPr wrap="square" rtlCol="0">
                <a:spAutoFit/>
              </a:bodyPr>
              <a:lstStyle/>
              <a:p>
                <a:pPr>
                  <a:lnSpc>
                    <a:spcPts val="3500"/>
                  </a:lnSpc>
                </a:pPr>
                <a:r>
                  <a:rPr lang="zh-CN" altLang="en-US" sz="2400" b="1" dirty="0"/>
                  <a:t>针对上述线性规划，重复步骤</a:t>
                </a:r>
                <a:r>
                  <a:rPr lang="en-US" altLang="zh-CN" sz="2400" b="1" dirty="0"/>
                  <a:t>1,2</a:t>
                </a:r>
                <a:r>
                  <a:rPr lang="zh-CN" altLang="en-US" sz="2400" b="1" dirty="0"/>
                  <a:t>。</a:t>
                </a:r>
                <a:endParaRPr lang="en-US" altLang="zh-CN" sz="2400" b="1" dirty="0"/>
              </a:p>
              <a:p>
                <a:pPr>
                  <a:lnSpc>
                    <a:spcPts val="3500"/>
                  </a:lnSpc>
                </a:pPr>
                <a:r>
                  <a:rPr lang="zh-CN" altLang="en-US" sz="2400" b="1" dirty="0"/>
                  <a:t>在目标函数中选取系数为正的非基本变量</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oMath>
                </a14:m>
                <a:r>
                  <a:rPr lang="en-US" altLang="zh-CN" sz="2400" b="1" dirty="0"/>
                  <a:t> </a:t>
                </a:r>
                <a:endParaRPr lang="en-US" altLang="zh-CN" sz="2400" dirty="0"/>
              </a:p>
              <a:p>
                <a:pPr>
                  <a:lnSpc>
                    <a:spcPts val="3500"/>
                  </a:lnSpc>
                </a:pPr>
                <a14:m>
                  <m:oMath xmlns:m="http://schemas.openxmlformats.org/officeDocument/2006/math">
                    <m:sSub>
                      <m:sSubPr>
                        <m:ctrlPr>
                          <a:rPr lang="en-US" altLang="zh-CN" sz="2400" b="1" i="1">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𝒙</m:t>
                        </m:r>
                      </m:e>
                      <m:sub>
                        <m:r>
                          <a:rPr lang="en-US" altLang="zh-CN" sz="2400" b="1" i="1">
                            <a:solidFill>
                              <a:srgbClr val="FF0000"/>
                            </a:solidFill>
                            <a:latin typeface="Cambria Math" panose="02040503050406030204" pitchFamily="18" charset="0"/>
                          </a:rPr>
                          <m:t>𝟑</m:t>
                        </m:r>
                      </m:sub>
                    </m:sSub>
                    <m:r>
                      <a:rPr lang="en-US" altLang="zh-CN" sz="2400" b="1" i="1">
                        <a:latin typeface="Cambria Math" panose="02040503050406030204" pitchFamily="18" charset="0"/>
                      </a:rPr>
                      <m:t>=</m:t>
                    </m:r>
                    <m:f>
                      <m:fPr>
                        <m:ctrlPr>
                          <a:rPr lang="en-US" altLang="zh-CN" sz="2400" b="1" i="1">
                            <a:latin typeface="Cambria Math" panose="02040503050406030204" pitchFamily="18" charset="0"/>
                          </a:rPr>
                        </m:ctrlPr>
                      </m:fPr>
                      <m:num>
                        <m:r>
                          <a:rPr lang="en-US" altLang="zh-CN" sz="2400" b="1" i="1">
                            <a:latin typeface="Cambria Math" panose="02040503050406030204" pitchFamily="18" charset="0"/>
                          </a:rPr>
                          <m:t>𝟑</m:t>
                        </m:r>
                      </m:num>
                      <m:den>
                        <m:r>
                          <a:rPr lang="en-US" altLang="zh-CN" sz="2400" b="1" i="1">
                            <a:latin typeface="Cambria Math" panose="02040503050406030204" pitchFamily="18" charset="0"/>
                          </a:rPr>
                          <m:t>𝟐</m:t>
                        </m:r>
                      </m:den>
                    </m:f>
                    <m:r>
                      <a:rPr lang="en-US" altLang="zh-CN" sz="2400" b="1" i="1">
                        <a:latin typeface="Cambria Math" panose="02040503050406030204" pitchFamily="18" charset="0"/>
                      </a:rPr>
                      <m:t>−</m:t>
                    </m:r>
                    <m:f>
                      <m:fPr>
                        <m:ctrlPr>
                          <a:rPr lang="en-US" altLang="zh-CN" sz="2400" b="1" i="1">
                            <a:latin typeface="Cambria Math" panose="02040503050406030204" pitchFamily="18" charset="0"/>
                          </a:rPr>
                        </m:ctrlPr>
                      </m:fPr>
                      <m:num>
                        <m:r>
                          <a:rPr lang="en-US" altLang="zh-CN" sz="2400" b="1" i="1">
                            <a:latin typeface="Cambria Math" panose="02040503050406030204" pitchFamily="18" charset="0"/>
                          </a:rPr>
                          <m:t>𝟑</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𝟐</m:t>
                            </m:r>
                          </m:sub>
                        </m:sSub>
                      </m:num>
                      <m:den>
                        <m:r>
                          <a:rPr lang="en-US" altLang="zh-CN" sz="2400" b="1" i="1">
                            <a:latin typeface="Cambria Math" panose="02040503050406030204" pitchFamily="18" charset="0"/>
                          </a:rPr>
                          <m:t>𝟖</m:t>
                        </m:r>
                      </m:den>
                    </m:f>
                    <m:r>
                      <a:rPr lang="en-US" altLang="zh-CN" sz="2400" b="1" i="1">
                        <a:latin typeface="Cambria Math" panose="02040503050406030204" pitchFamily="18" charset="0"/>
                      </a:rPr>
                      <m:t>−</m:t>
                    </m:r>
                    <m:f>
                      <m:fPr>
                        <m:ctrlPr>
                          <a:rPr lang="en-US" altLang="zh-CN" sz="2400" b="1" i="1">
                            <a:latin typeface="Cambria Math" panose="02040503050406030204" pitchFamily="18" charset="0"/>
                          </a:rPr>
                        </m:ctrlPr>
                      </m:fPr>
                      <m:num>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𝟓</m:t>
                            </m:r>
                          </m:sub>
                        </m:sSub>
                      </m:num>
                      <m:den>
                        <m:r>
                          <a:rPr lang="en-US" altLang="zh-CN" sz="2400" b="1" i="1">
                            <a:latin typeface="Cambria Math" panose="02040503050406030204" pitchFamily="18" charset="0"/>
                          </a:rPr>
                          <m:t>𝟒</m:t>
                        </m:r>
                      </m:den>
                    </m:f>
                    <m:r>
                      <a:rPr lang="en-US" altLang="zh-CN" sz="2400" b="1" i="1">
                        <a:latin typeface="Cambria Math" panose="02040503050406030204" pitchFamily="18" charset="0"/>
                      </a:rPr>
                      <m:t>+</m:t>
                    </m:r>
                    <m:f>
                      <m:fPr>
                        <m:ctrlPr>
                          <a:rPr lang="en-US" altLang="zh-CN" sz="2400" b="1" i="1">
                            <a:latin typeface="Cambria Math" panose="02040503050406030204" pitchFamily="18" charset="0"/>
                          </a:rPr>
                        </m:ctrlPr>
                      </m:fPr>
                      <m:num>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𝟔</m:t>
                            </m:r>
                          </m:sub>
                        </m:sSub>
                      </m:num>
                      <m:den>
                        <m:r>
                          <a:rPr lang="en-US" altLang="zh-CN" sz="2400" b="1" i="1">
                            <a:latin typeface="Cambria Math" panose="02040503050406030204" pitchFamily="18" charset="0"/>
                          </a:rPr>
                          <m:t>𝟖</m:t>
                        </m:r>
                      </m:den>
                    </m:f>
                  </m:oMath>
                </a14:m>
                <a:r>
                  <a:rPr lang="zh-CN" altLang="en-US" sz="2400" b="1" dirty="0"/>
                  <a:t>   是最紧的约束。</a:t>
                </a:r>
                <a:endParaRPr lang="en-US" altLang="zh-CN" sz="2400" b="1" dirty="0"/>
              </a:p>
              <a:p>
                <a:pPr>
                  <a:lnSpc>
                    <a:spcPts val="3500"/>
                  </a:lnSpc>
                </a:pPr>
                <a:r>
                  <a:rPr lang="en-US" altLang="zh-CN" sz="2400" b="1" dirty="0"/>
                  <a:t> </a:t>
                </a:r>
                <a:r>
                  <a:rPr lang="zh-CN" altLang="en-US" sz="2400" b="1" dirty="0"/>
                  <a:t>进行一次转动，互换</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b="0" i="1" smtClean="0">
                            <a:latin typeface="Cambria Math" panose="02040503050406030204" pitchFamily="18" charset="0"/>
                          </a:rPr>
                          <m:t>2</m:t>
                        </m:r>
                      </m:sub>
                    </m:sSub>
                  </m:oMath>
                </a14:m>
                <a:r>
                  <a:rPr lang="zh-CN" altLang="en-US" sz="2400" b="1" dirty="0"/>
                  <a:t>和</a:t>
                </a:r>
                <a14:m>
                  <m:oMath xmlns:m="http://schemas.openxmlformats.org/officeDocument/2006/math">
                    <m:sSub>
                      <m:sSubPr>
                        <m:ctrlPr>
                          <a:rPr lang="en-US" altLang="zh-CN" sz="2400" b="1" i="1">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𝒙</m:t>
                        </m:r>
                      </m:e>
                      <m:sub>
                        <m:r>
                          <a:rPr lang="en-US" altLang="zh-CN" sz="2400" b="1" i="1" smtClean="0">
                            <a:solidFill>
                              <a:srgbClr val="FF0000"/>
                            </a:solidFill>
                            <a:latin typeface="Cambria Math" panose="02040503050406030204" pitchFamily="18" charset="0"/>
                          </a:rPr>
                          <m:t>𝟑</m:t>
                        </m:r>
                      </m:sub>
                    </m:sSub>
                    <m:r>
                      <a:rPr lang="zh-CN" altLang="en-US" sz="2400" b="1" i="1">
                        <a:solidFill>
                          <a:srgbClr val="FF0000"/>
                        </a:solidFill>
                        <a:latin typeface="Cambria Math" panose="02040503050406030204" pitchFamily="18" charset="0"/>
                      </a:rPr>
                      <m:t>。</m:t>
                    </m:r>
                  </m:oMath>
                </a14:m>
                <a:endParaRPr lang="zh-CN" altLang="en-US" sz="2400" b="1" dirty="0"/>
              </a:p>
            </p:txBody>
          </p:sp>
        </mc:Choice>
        <mc:Fallback xmlns="">
          <p:sp>
            <p:nvSpPr>
              <p:cNvPr id="9" name="文本框 8"/>
              <p:cNvSpPr txBox="1">
                <a:spLocks noRot="1" noChangeAspect="1" noMove="1" noResize="1" noEditPoints="1" noAdjustHandles="1" noChangeArrowheads="1" noChangeShapeType="1" noTextEdit="1"/>
              </p:cNvSpPr>
              <p:nvPr/>
            </p:nvSpPr>
            <p:spPr>
              <a:xfrm>
                <a:off x="106509" y="4473718"/>
                <a:ext cx="8953777" cy="1887696"/>
              </a:xfrm>
              <a:prstGeom prst="rect">
                <a:avLst/>
              </a:prstGeom>
              <a:blipFill rotWithShape="0">
                <a:blip r:embed="rId3"/>
                <a:stretch>
                  <a:fillRect l="-1021" t="-1613" b="-29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68999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normAutofit/>
              </a:bodyPr>
              <a:lstStyle/>
              <a:p>
                <a:pPr lvl="1">
                  <a:lnSpc>
                    <a:spcPts val="3500"/>
                  </a:lnSpc>
                </a:pPr>
                <a:r>
                  <a:rPr lang="zh-CN" altLang="en-US" b="1" i="1" dirty="0">
                    <a:latin typeface="Cambria Math" panose="02040503050406030204" pitchFamily="18" charset="0"/>
                  </a:rPr>
                  <a:t>假设：</a:t>
                </a:r>
                <a:endParaRPr lang="en-US" altLang="zh-CN" b="1" i="1" dirty="0">
                  <a:latin typeface="Cambria Math" panose="02040503050406030204" pitchFamily="18" charset="0"/>
                </a:endParaRPr>
              </a:p>
              <a:p>
                <a:pPr lvl="2">
                  <a:lnSpc>
                    <a:spcPts val="3500"/>
                  </a:lnSpc>
                </a:pPr>
                <a14:m>
                  <m:oMath xmlns:m="http://schemas.openxmlformats.org/officeDocument/2006/math">
                    <m:r>
                      <a:rPr lang="en-US" altLang="zh-CN" b="1" i="1" dirty="0" smtClean="0">
                        <a:latin typeface="Cambria Math" panose="02040503050406030204" pitchFamily="18" charset="0"/>
                      </a:rPr>
                      <m:t>𝒙</m:t>
                    </m:r>
                    <m:r>
                      <a:rPr lang="en-US" altLang="zh-CN" b="1" i="1" baseline="-25000" dirty="0" smtClean="0">
                        <a:latin typeface="Cambria Math" panose="02040503050406030204" pitchFamily="18" charset="0"/>
                      </a:rPr>
                      <m:t>𝟏</m:t>
                    </m:r>
                  </m:oMath>
                </a14:m>
                <a:r>
                  <a:rPr lang="zh-CN" altLang="en-US" dirty="0"/>
                  <a:t>是花费在修筑道路广告上的金额（千美元）</a:t>
                </a:r>
                <a:endParaRPr lang="en-US" altLang="zh-CN" dirty="0"/>
              </a:p>
              <a:p>
                <a:pPr lvl="2">
                  <a:lnSpc>
                    <a:spcPts val="3500"/>
                  </a:lnSpc>
                </a:pPr>
                <a14:m>
                  <m:oMath xmlns:m="http://schemas.openxmlformats.org/officeDocument/2006/math">
                    <m:r>
                      <a:rPr lang="en-US" altLang="zh-CN" b="1" i="1" dirty="0">
                        <a:latin typeface="Cambria Math" panose="02040503050406030204" pitchFamily="18" charset="0"/>
                      </a:rPr>
                      <m:t>𝒙</m:t>
                    </m:r>
                    <m:r>
                      <a:rPr lang="en-US" altLang="zh-CN" b="1" i="1" baseline="-25000" dirty="0" smtClean="0">
                        <a:latin typeface="Cambria Math" panose="02040503050406030204" pitchFamily="18" charset="0"/>
                      </a:rPr>
                      <m:t>𝟐</m:t>
                    </m:r>
                  </m:oMath>
                </a14:m>
                <a:r>
                  <a:rPr lang="zh-CN" altLang="en-US" dirty="0"/>
                  <a:t>是花费在枪支管制广告上的金额（千美元）</a:t>
                </a:r>
                <a:endParaRPr lang="en-US" altLang="zh-CN" dirty="0"/>
              </a:p>
              <a:p>
                <a:pPr lvl="2">
                  <a:lnSpc>
                    <a:spcPts val="3500"/>
                  </a:lnSpc>
                </a:pPr>
                <a14:m>
                  <m:oMath xmlns:m="http://schemas.openxmlformats.org/officeDocument/2006/math">
                    <m:r>
                      <a:rPr lang="en-US" altLang="zh-CN" i="1" dirty="0">
                        <a:latin typeface="Cambria Math" panose="02040503050406030204" pitchFamily="18" charset="0"/>
                      </a:rPr>
                      <m:t>𝒙</m:t>
                    </m:r>
                    <m:r>
                      <a:rPr lang="en-US" altLang="zh-CN" i="1" baseline="-25000" dirty="0" smtClean="0">
                        <a:latin typeface="Cambria Math" panose="02040503050406030204" pitchFamily="18" charset="0"/>
                      </a:rPr>
                      <m:t>3</m:t>
                    </m:r>
                  </m:oMath>
                </a14:m>
                <a:r>
                  <a:rPr lang="zh-CN" altLang="en-US" dirty="0"/>
                  <a:t>是花费在农场补贴广告上的金额（千美元）</a:t>
                </a:r>
                <a:endParaRPr lang="en-US" altLang="zh-CN" dirty="0"/>
              </a:p>
              <a:p>
                <a:pPr lvl="2">
                  <a:lnSpc>
                    <a:spcPts val="3500"/>
                  </a:lnSpc>
                </a:pPr>
                <a14:m>
                  <m:oMath xmlns:m="http://schemas.openxmlformats.org/officeDocument/2006/math">
                    <m:r>
                      <a:rPr lang="en-US" altLang="zh-CN" i="1" dirty="0">
                        <a:latin typeface="Cambria Math" panose="02040503050406030204" pitchFamily="18" charset="0"/>
                      </a:rPr>
                      <m:t>𝒙</m:t>
                    </m:r>
                    <m:r>
                      <a:rPr lang="en-US" altLang="zh-CN" i="1" baseline="-25000" dirty="0" smtClean="0">
                        <a:latin typeface="Cambria Math" panose="02040503050406030204" pitchFamily="18" charset="0"/>
                      </a:rPr>
                      <m:t>4</m:t>
                    </m:r>
                  </m:oMath>
                </a14:m>
                <a:r>
                  <a:rPr lang="zh-CN" altLang="en-US" dirty="0"/>
                  <a:t>是花费在汽油税广告的金额（千美元）</a:t>
                </a:r>
                <a:endParaRPr lang="en-US" altLang="zh-CN" dirty="0"/>
              </a:p>
              <a:p>
                <a:pPr lvl="2">
                  <a:lnSpc>
                    <a:spcPts val="3500"/>
                  </a:lnSpc>
                </a:pPr>
                <a:r>
                  <a:rPr lang="zh-CN" altLang="en-US" dirty="0"/>
                  <a:t>想要在各个选区赢得一半以上的选票，满足：</a:t>
                </a:r>
                <a:endParaRPr lang="en-US" altLang="zh-CN" dirty="0"/>
              </a:p>
              <a:p>
                <a:pPr marL="914400" lvl="2" indent="0">
                  <a:lnSpc>
                    <a:spcPts val="3500"/>
                  </a:lnSpc>
                  <a:buNone/>
                </a:pPr>
                <a14:m>
                  <m:oMathPara xmlns:m="http://schemas.openxmlformats.org/officeDocument/2006/math">
                    <m:oMathParaPr>
                      <m:jc m:val="centerGroup"/>
                    </m:oMathParaPr>
                    <m:oMath xmlns:m="http://schemas.openxmlformats.org/officeDocument/2006/math">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𝟐</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𝒙</m:t>
                          </m:r>
                        </m:e>
                        <m:sub>
                          <m:r>
                            <a:rPr lang="en-US" altLang="zh-CN" b="1" i="1" smtClean="0">
                              <a:solidFill>
                                <a:srgbClr val="FF0000"/>
                              </a:solidFill>
                              <a:latin typeface="Cambria Math" panose="02040503050406030204" pitchFamily="18" charset="0"/>
                            </a:rPr>
                            <m:t>𝟏</m:t>
                          </m:r>
                        </m:sub>
                      </m:sSub>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𝟖</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𝒙</m:t>
                          </m:r>
                        </m:e>
                        <m:sub>
                          <m:r>
                            <a:rPr lang="en-US" altLang="zh-CN" b="1" i="1" smtClean="0">
                              <a:solidFill>
                                <a:srgbClr val="FF0000"/>
                              </a:solidFill>
                              <a:latin typeface="Cambria Math" panose="02040503050406030204" pitchFamily="18" charset="0"/>
                            </a:rPr>
                            <m:t>𝟐</m:t>
                          </m:r>
                        </m:sub>
                      </m:sSub>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𝟏𝟎</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𝒙</m:t>
                          </m:r>
                        </m:e>
                        <m:sub>
                          <m:r>
                            <a:rPr lang="en-US" altLang="zh-CN" b="1" i="1" smtClean="0">
                              <a:solidFill>
                                <a:srgbClr val="FF0000"/>
                              </a:solidFill>
                              <a:latin typeface="Cambria Math" panose="02040503050406030204" pitchFamily="18" charset="0"/>
                            </a:rPr>
                            <m:t>𝟒</m:t>
                          </m:r>
                        </m:sub>
                      </m:sSub>
                      <m:r>
                        <a:rPr lang="en-US" altLang="zh-CN" b="1" i="1" smtClean="0">
                          <a:solidFill>
                            <a:srgbClr val="FF0000"/>
                          </a:solidFill>
                          <a:latin typeface="Cambria Math" panose="02040503050406030204" pitchFamily="18" charset="0"/>
                          <a:ea typeface="Cambria Math" panose="02040503050406030204" pitchFamily="18" charset="0"/>
                        </a:rPr>
                        <m:t>≥</m:t>
                      </m:r>
                      <m:r>
                        <a:rPr lang="en-US" altLang="zh-CN" b="1" i="1" smtClean="0">
                          <a:solidFill>
                            <a:srgbClr val="FF0000"/>
                          </a:solidFill>
                          <a:latin typeface="Cambria Math" panose="02040503050406030204" pitchFamily="18" charset="0"/>
                          <a:ea typeface="Cambria Math" panose="02040503050406030204" pitchFamily="18" charset="0"/>
                        </a:rPr>
                        <m:t>𝟓𝟎</m:t>
                      </m:r>
                    </m:oMath>
                  </m:oMathPara>
                </a14:m>
                <a:endParaRPr lang="en-US" altLang="zh-CN" b="1" dirty="0">
                  <a:solidFill>
                    <a:srgbClr val="FF0000"/>
                  </a:solidFill>
                  <a:ea typeface="Cambria Math" panose="02040503050406030204" pitchFamily="18" charset="0"/>
                </a:endParaRPr>
              </a:p>
              <a:p>
                <a:pPr marL="914400" lvl="2" indent="0">
                  <a:lnSpc>
                    <a:spcPts val="3500"/>
                  </a:lnSpc>
                  <a:buNone/>
                </a:pPr>
                <a14:m>
                  <m:oMathPara xmlns:m="http://schemas.openxmlformats.org/officeDocument/2006/math">
                    <m:oMathParaPr>
                      <m:jc m:val="centerGroup"/>
                    </m:oMathParaPr>
                    <m:oMath xmlns:m="http://schemas.openxmlformats.org/officeDocument/2006/math">
                      <m:r>
                        <a:rPr lang="en-US" altLang="zh-CN" i="1" smtClean="0">
                          <a:solidFill>
                            <a:srgbClr val="FF0000"/>
                          </a:solidFill>
                          <a:latin typeface="Cambria Math" panose="02040503050406030204" pitchFamily="18" charset="0"/>
                        </a:rPr>
                        <m:t>5</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𝒙</m:t>
                          </m:r>
                        </m:e>
                        <m:sub>
                          <m:r>
                            <a:rPr lang="en-US" altLang="zh-CN" i="1">
                              <a:solidFill>
                                <a:srgbClr val="FF0000"/>
                              </a:solidFill>
                              <a:latin typeface="Cambria Math" panose="02040503050406030204" pitchFamily="18" charset="0"/>
                            </a:rPr>
                            <m:t>𝟏</m:t>
                          </m:r>
                        </m:sub>
                      </m:sSub>
                      <m:r>
                        <a:rPr lang="en-US" altLang="zh-CN" i="1">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𝟐</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𝒙</m:t>
                          </m:r>
                        </m:e>
                        <m:sub>
                          <m:r>
                            <a:rPr lang="en-US" altLang="zh-CN" i="1">
                              <a:solidFill>
                                <a:srgbClr val="FF0000"/>
                              </a:solidFill>
                              <a:latin typeface="Cambria Math" panose="02040503050406030204" pitchFamily="18" charset="0"/>
                            </a:rPr>
                            <m:t>𝟐</m:t>
                          </m:r>
                        </m:sub>
                      </m:sSub>
                      <m:r>
                        <a:rPr lang="en-US" altLang="zh-CN" i="1">
                          <a:solidFill>
                            <a:srgbClr val="FF0000"/>
                          </a:solidFill>
                          <a:latin typeface="Cambria Math" panose="02040503050406030204" pitchFamily="18" charset="0"/>
                          <a:ea typeface="Cambria Math" panose="02040503050406030204" pitchFamily="18" charset="0"/>
                        </a:rPr>
                        <m:t>≥</m:t>
                      </m:r>
                      <m:r>
                        <a:rPr lang="en-US" altLang="zh-CN" b="1" i="1" smtClean="0">
                          <a:solidFill>
                            <a:srgbClr val="FF0000"/>
                          </a:solidFill>
                          <a:latin typeface="Cambria Math" panose="02040503050406030204" pitchFamily="18" charset="0"/>
                          <a:ea typeface="Cambria Math" panose="02040503050406030204" pitchFamily="18" charset="0"/>
                        </a:rPr>
                        <m:t>𝟏𝟎</m:t>
                      </m:r>
                      <m:r>
                        <a:rPr lang="en-US" altLang="zh-CN" i="1">
                          <a:solidFill>
                            <a:srgbClr val="FF0000"/>
                          </a:solidFill>
                          <a:latin typeface="Cambria Math" panose="02040503050406030204" pitchFamily="18" charset="0"/>
                          <a:ea typeface="Cambria Math" panose="02040503050406030204" pitchFamily="18" charset="0"/>
                        </a:rPr>
                        <m:t>𝟎</m:t>
                      </m:r>
                    </m:oMath>
                  </m:oMathPara>
                </a14:m>
                <a:endParaRPr lang="en-US" altLang="zh-CN" dirty="0">
                  <a:solidFill>
                    <a:srgbClr val="FF0000"/>
                  </a:solidFill>
                  <a:ea typeface="Cambria Math" panose="02040503050406030204" pitchFamily="18" charset="0"/>
                </a:endParaRPr>
              </a:p>
              <a:p>
                <a:pPr marL="914400" lvl="2" indent="0">
                  <a:lnSpc>
                    <a:spcPts val="3500"/>
                  </a:lnSpc>
                  <a:buNone/>
                </a:pPr>
                <a14:m>
                  <m:oMathPara xmlns:m="http://schemas.openxmlformats.org/officeDocument/2006/math">
                    <m:oMathParaPr>
                      <m:jc m:val="centerGroup"/>
                    </m:oMathParaPr>
                    <m:oMath xmlns:m="http://schemas.openxmlformats.org/officeDocument/2006/math">
                      <m:r>
                        <a:rPr lang="en-US" altLang="zh-CN" i="1" smtClean="0">
                          <a:solidFill>
                            <a:srgbClr val="FF0000"/>
                          </a:solidFill>
                          <a:latin typeface="Cambria Math" panose="02040503050406030204" pitchFamily="18" charset="0"/>
                        </a:rPr>
                        <m:t>3</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𝒙</m:t>
                          </m:r>
                        </m:e>
                        <m:sub>
                          <m:r>
                            <a:rPr lang="en-US" altLang="zh-CN" i="1">
                              <a:solidFill>
                                <a:srgbClr val="FF0000"/>
                              </a:solidFill>
                              <a:latin typeface="Cambria Math" panose="02040503050406030204" pitchFamily="18" charset="0"/>
                            </a:rPr>
                            <m:t>𝟏</m:t>
                          </m:r>
                        </m:sub>
                      </m:sSub>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𝟓</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𝒙</m:t>
                          </m:r>
                        </m:e>
                        <m:sub>
                          <m:r>
                            <a:rPr lang="en-US" altLang="zh-CN" i="1">
                              <a:solidFill>
                                <a:srgbClr val="FF0000"/>
                              </a:solidFill>
                              <a:latin typeface="Cambria Math" panose="02040503050406030204" pitchFamily="18" charset="0"/>
                            </a:rPr>
                            <m:t>𝟐</m:t>
                          </m:r>
                        </m:sub>
                      </m:sSub>
                      <m:r>
                        <a:rPr lang="en-US" altLang="zh-CN" i="1">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𝟏𝟎</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𝒙</m:t>
                          </m:r>
                        </m:e>
                        <m:sub>
                          <m:r>
                            <a:rPr lang="en-US" altLang="zh-CN" b="1" i="1" smtClean="0">
                              <a:solidFill>
                                <a:srgbClr val="FF0000"/>
                              </a:solidFill>
                              <a:latin typeface="Cambria Math" panose="02040503050406030204" pitchFamily="18" charset="0"/>
                            </a:rPr>
                            <m:t>𝟑</m:t>
                          </m:r>
                        </m:sub>
                      </m:sSub>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𝟐</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𝒙</m:t>
                          </m:r>
                        </m:e>
                        <m:sub>
                          <m:r>
                            <a:rPr lang="en-US" altLang="zh-CN" i="1">
                              <a:solidFill>
                                <a:srgbClr val="FF0000"/>
                              </a:solidFill>
                              <a:latin typeface="Cambria Math" panose="02040503050406030204" pitchFamily="18" charset="0"/>
                            </a:rPr>
                            <m:t>𝟒</m:t>
                          </m:r>
                        </m:sub>
                      </m:sSub>
                      <m:r>
                        <a:rPr lang="en-US" altLang="zh-CN" i="1">
                          <a:solidFill>
                            <a:srgbClr val="FF0000"/>
                          </a:solidFill>
                          <a:latin typeface="Cambria Math" panose="02040503050406030204" pitchFamily="18" charset="0"/>
                          <a:ea typeface="Cambria Math" panose="02040503050406030204" pitchFamily="18" charset="0"/>
                        </a:rPr>
                        <m:t>≥</m:t>
                      </m:r>
                      <m:r>
                        <a:rPr lang="en-US" altLang="zh-CN" b="1" i="1" smtClean="0">
                          <a:solidFill>
                            <a:srgbClr val="FF0000"/>
                          </a:solidFill>
                          <a:latin typeface="Cambria Math" panose="02040503050406030204" pitchFamily="18" charset="0"/>
                          <a:ea typeface="Cambria Math" panose="02040503050406030204" pitchFamily="18" charset="0"/>
                        </a:rPr>
                        <m:t>𝟐𝟓</m:t>
                      </m:r>
                    </m:oMath>
                  </m:oMathPara>
                </a14:m>
                <a:endParaRPr lang="en-US" altLang="zh-CN" dirty="0">
                  <a:solidFill>
                    <a:srgbClr val="FF0000"/>
                  </a:solidFill>
                  <a:ea typeface="Cambria Math" panose="02040503050406030204" pitchFamily="18" charset="0"/>
                </a:endParaRPr>
              </a:p>
              <a:p>
                <a:pPr marL="914400" lvl="2" indent="0">
                  <a:lnSpc>
                    <a:spcPts val="3500"/>
                  </a:lnSpc>
                  <a:buNone/>
                </a:pPr>
                <a:r>
                  <a:rPr lang="en-US" altLang="zh-CN" dirty="0">
                    <a:ea typeface="Cambria Math" panose="02040503050406030204" pitchFamily="18" charset="0"/>
                  </a:rPr>
                  <a:t>  </a:t>
                </a:r>
                <a:r>
                  <a:rPr lang="zh-CN" altLang="en-US" dirty="0">
                    <a:ea typeface="Cambria Math" panose="02040503050406030204" pitchFamily="18" charset="0"/>
                  </a:rPr>
                  <a:t>     </a:t>
                </a:r>
                <a14:m>
                  <m:oMath xmlns:m="http://schemas.openxmlformats.org/officeDocument/2006/math">
                    <m:sSub>
                      <m:sSubPr>
                        <m:ctrlPr>
                          <a:rPr lang="en-US" altLang="zh-CN"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𝒙</m:t>
                        </m:r>
                      </m:e>
                      <m:sub>
                        <m:r>
                          <a:rPr lang="en-US" altLang="zh-CN" b="1" i="1">
                            <a:solidFill>
                              <a:srgbClr val="FF0000"/>
                            </a:solidFill>
                            <a:latin typeface="Cambria Math" panose="02040503050406030204" pitchFamily="18" charset="0"/>
                          </a:rPr>
                          <m:t>𝟏</m:t>
                        </m:r>
                      </m:sub>
                    </m:sSub>
                    <m:r>
                      <a:rPr lang="en-US" altLang="zh-CN" b="1" i="1" smtClean="0">
                        <a:solidFill>
                          <a:srgbClr val="FF0000"/>
                        </a:solidFill>
                        <a:latin typeface="Cambria Math" panose="02040503050406030204" pitchFamily="18" charset="0"/>
                        <a:ea typeface="Cambria Math" panose="02040503050406030204" pitchFamily="18" charset="0"/>
                      </a:rPr>
                      <m:t>≥</m:t>
                    </m:r>
                    <m:r>
                      <a:rPr lang="en-US" altLang="zh-CN" b="1" i="1">
                        <a:solidFill>
                          <a:srgbClr val="FF0000"/>
                        </a:solidFill>
                        <a:latin typeface="Cambria Math" panose="02040503050406030204" pitchFamily="18" charset="0"/>
                        <a:ea typeface="Cambria Math" panose="02040503050406030204" pitchFamily="18" charset="0"/>
                      </a:rPr>
                      <m:t>𝟎</m:t>
                    </m:r>
                    <m:r>
                      <a:rPr lang="zh-CN" altLang="en-US" b="1" i="1">
                        <a:solidFill>
                          <a:srgbClr val="FF0000"/>
                        </a:solidFill>
                        <a:latin typeface="Cambria Math" panose="02040503050406030204" pitchFamily="18" charset="0"/>
                      </a:rPr>
                      <m:t>，</m:t>
                    </m:r>
                    <m:sSub>
                      <m:sSubPr>
                        <m:ctrlPr>
                          <a:rPr lang="en-US" altLang="zh-CN" i="1" smtClean="0">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𝒙</m:t>
                        </m:r>
                      </m:e>
                      <m:sub>
                        <m:r>
                          <a:rPr lang="en-US" altLang="zh-CN" b="1" i="1">
                            <a:solidFill>
                              <a:srgbClr val="FF0000"/>
                            </a:solidFill>
                            <a:latin typeface="Cambria Math" panose="02040503050406030204" pitchFamily="18" charset="0"/>
                          </a:rPr>
                          <m:t>𝟐</m:t>
                        </m:r>
                      </m:sub>
                    </m:sSub>
                    <m:r>
                      <a:rPr lang="en-US" altLang="zh-CN" b="1" i="1" smtClean="0">
                        <a:solidFill>
                          <a:srgbClr val="FF0000"/>
                        </a:solidFill>
                        <a:latin typeface="Cambria Math" panose="02040503050406030204" pitchFamily="18" charset="0"/>
                        <a:ea typeface="Cambria Math" panose="02040503050406030204" pitchFamily="18" charset="0"/>
                      </a:rPr>
                      <m:t>≥</m:t>
                    </m:r>
                    <m:r>
                      <a:rPr lang="en-US" altLang="zh-CN" b="1" i="1">
                        <a:solidFill>
                          <a:srgbClr val="FF0000"/>
                        </a:solidFill>
                        <a:latin typeface="Cambria Math" panose="02040503050406030204" pitchFamily="18" charset="0"/>
                        <a:ea typeface="Cambria Math" panose="02040503050406030204" pitchFamily="18" charset="0"/>
                      </a:rPr>
                      <m:t>𝟎</m:t>
                    </m:r>
                    <m:r>
                      <a:rPr lang="zh-CN" altLang="en-US" b="1" i="1">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𝒙</m:t>
                        </m:r>
                      </m:e>
                      <m:sub>
                        <m:r>
                          <a:rPr lang="en-US" altLang="zh-CN" b="1" i="1">
                            <a:solidFill>
                              <a:srgbClr val="FF0000"/>
                            </a:solidFill>
                            <a:latin typeface="Cambria Math" panose="02040503050406030204" pitchFamily="18" charset="0"/>
                          </a:rPr>
                          <m:t>𝟑</m:t>
                        </m:r>
                      </m:sub>
                    </m:sSub>
                    <m:r>
                      <a:rPr lang="en-US" altLang="zh-CN" b="1" i="1" smtClean="0">
                        <a:solidFill>
                          <a:srgbClr val="FF0000"/>
                        </a:solidFill>
                        <a:latin typeface="Cambria Math" panose="02040503050406030204" pitchFamily="18" charset="0"/>
                        <a:ea typeface="Cambria Math" panose="02040503050406030204" pitchFamily="18" charset="0"/>
                      </a:rPr>
                      <m:t>≥</m:t>
                    </m:r>
                    <m:r>
                      <a:rPr lang="en-US" altLang="zh-CN" b="1" i="1">
                        <a:solidFill>
                          <a:srgbClr val="FF0000"/>
                        </a:solidFill>
                        <a:latin typeface="Cambria Math" panose="02040503050406030204" pitchFamily="18" charset="0"/>
                        <a:ea typeface="Cambria Math" panose="02040503050406030204" pitchFamily="18" charset="0"/>
                      </a:rPr>
                      <m:t>𝟎</m:t>
                    </m:r>
                    <m:r>
                      <a:rPr lang="zh-CN" altLang="en-US" b="1" i="1" smtClean="0">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𝒙</m:t>
                        </m:r>
                      </m:e>
                      <m:sub>
                        <m:r>
                          <a:rPr lang="en-US" altLang="zh-CN" b="1" i="1">
                            <a:solidFill>
                              <a:srgbClr val="FF0000"/>
                            </a:solidFill>
                            <a:latin typeface="Cambria Math" panose="02040503050406030204" pitchFamily="18" charset="0"/>
                          </a:rPr>
                          <m:t>𝟒</m:t>
                        </m:r>
                      </m:sub>
                    </m:sSub>
                    <m:r>
                      <a:rPr lang="en-US" altLang="zh-CN" b="1" i="1" smtClean="0">
                        <a:solidFill>
                          <a:srgbClr val="FF0000"/>
                        </a:solidFill>
                        <a:latin typeface="Cambria Math" panose="02040503050406030204" pitchFamily="18" charset="0"/>
                        <a:ea typeface="Cambria Math" panose="02040503050406030204" pitchFamily="18" charset="0"/>
                      </a:rPr>
                      <m:t>≥</m:t>
                    </m:r>
                    <m:r>
                      <a:rPr lang="en-US" altLang="zh-CN" b="1" i="1">
                        <a:solidFill>
                          <a:srgbClr val="FF0000"/>
                        </a:solidFill>
                        <a:latin typeface="Cambria Math" panose="02040503050406030204" pitchFamily="18" charset="0"/>
                        <a:ea typeface="Cambria Math" panose="02040503050406030204" pitchFamily="18" charset="0"/>
                      </a:rPr>
                      <m:t>𝟎</m:t>
                    </m:r>
                  </m:oMath>
                </a14:m>
                <a:endParaRPr lang="en-US" altLang="zh-CN" b="1" dirty="0">
                  <a:solidFill>
                    <a:srgbClr val="FF0000"/>
                  </a:solidFill>
                  <a:ea typeface="Cambria Math" panose="02040503050406030204" pitchFamily="18" charset="0"/>
                </a:endParaRPr>
              </a:p>
              <a:p>
                <a:pPr marL="914400" lvl="2" indent="0">
                  <a:buNone/>
                </a:pPr>
                <a:r>
                  <a:rPr lang="en-US" altLang="zh-CN" b="1" dirty="0">
                    <a:ea typeface="Cambria Math" panose="02040503050406030204" pitchFamily="18" charset="0"/>
                  </a:rPr>
                  <a:t>           </a:t>
                </a:r>
                <a14:m>
                  <m:oMath xmlns:m="http://schemas.openxmlformats.org/officeDocument/2006/math">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𝒙</m:t>
                        </m:r>
                      </m:e>
                      <m:sub>
                        <m:r>
                          <a:rPr lang="en-US" altLang="zh-CN" i="1">
                            <a:solidFill>
                              <a:srgbClr val="FF0000"/>
                            </a:solidFill>
                            <a:latin typeface="Cambria Math" panose="02040503050406030204" pitchFamily="18" charset="0"/>
                          </a:rPr>
                          <m:t>𝟏</m:t>
                        </m:r>
                      </m:sub>
                    </m:sSub>
                    <m:r>
                      <a:rPr lang="en-US" altLang="zh-CN" b="1" i="1" smtClean="0">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𝒙</m:t>
                        </m:r>
                      </m:e>
                      <m:sub>
                        <m:r>
                          <a:rPr lang="en-US" altLang="zh-CN" i="1">
                            <a:solidFill>
                              <a:srgbClr val="FF0000"/>
                            </a:solidFill>
                            <a:latin typeface="Cambria Math" panose="02040503050406030204" pitchFamily="18" charset="0"/>
                          </a:rPr>
                          <m:t>𝟐</m:t>
                        </m:r>
                      </m:sub>
                    </m:sSub>
                    <m:r>
                      <a:rPr lang="en-US" altLang="zh-CN" i="1">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𝒙</m:t>
                        </m:r>
                      </m:e>
                      <m:sub>
                        <m:r>
                          <a:rPr lang="en-US" altLang="zh-CN" i="1">
                            <a:solidFill>
                              <a:srgbClr val="FF0000"/>
                            </a:solidFill>
                            <a:latin typeface="Cambria Math" panose="02040503050406030204" pitchFamily="18" charset="0"/>
                          </a:rPr>
                          <m:t>𝟑</m:t>
                        </m:r>
                      </m:sub>
                    </m:sSub>
                    <m:r>
                      <a:rPr lang="en-US" altLang="zh-CN" b="1" i="1" smtClean="0">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𝒙</m:t>
                        </m:r>
                      </m:e>
                      <m:sub>
                        <m:r>
                          <a:rPr lang="en-US" altLang="zh-CN" i="1">
                            <a:solidFill>
                              <a:srgbClr val="FF0000"/>
                            </a:solidFill>
                            <a:latin typeface="Cambria Math" panose="02040503050406030204" pitchFamily="18" charset="0"/>
                          </a:rPr>
                          <m:t>𝟒</m:t>
                        </m:r>
                      </m:sub>
                    </m:sSub>
                    <m:r>
                      <a:rPr lang="en-US" altLang="zh-CN" b="1" i="1" smtClean="0">
                        <a:solidFill>
                          <a:srgbClr val="FF0000"/>
                        </a:solidFill>
                        <a:latin typeface="Cambria Math" panose="02040503050406030204" pitchFamily="18" charset="0"/>
                      </a:rPr>
                      <m:t>  </m:t>
                    </m:r>
                    <m:r>
                      <a:rPr lang="zh-CN" altLang="en-US" i="1">
                        <a:solidFill>
                          <a:srgbClr val="FF0000"/>
                        </a:solidFill>
                        <a:latin typeface="Cambria Math" panose="02040503050406030204" pitchFamily="18" charset="0"/>
                      </a:rPr>
                      <m:t>最小</m:t>
                    </m:r>
                  </m:oMath>
                </a14:m>
                <a:endParaRPr lang="en-US" altLang="zh-CN" b="1" dirty="0">
                  <a:ea typeface="Cambria Math" panose="02040503050406030204" pitchFamily="18" charset="0"/>
                </a:endParaRPr>
              </a:p>
              <a:p>
                <a:pPr marL="914400" lvl="2" indent="0">
                  <a:buNone/>
                </a:pPr>
                <a:endParaRPr lang="zh-CN" altLang="en-US" dirty="0"/>
              </a:p>
              <a:p>
                <a:pPr lvl="1"/>
                <a:endParaRPr lang="zh-CN" altLang="en-US" dirty="0"/>
              </a:p>
              <a:p>
                <a:pPr lvl="1"/>
                <a:endParaRPr lang="zh-CN" altLang="en-US" dirty="0"/>
              </a:p>
              <a:p>
                <a:pPr lvl="1"/>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rotWithShape="0">
                <a:blip r:embed="rId2"/>
                <a:stretch>
                  <a:fillRect t="-608"/>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pPr algn="ctr"/>
            <a:r>
              <a:rPr lang="zh-CN" altLang="en-US" dirty="0"/>
              <a:t> 政治家选举</a:t>
            </a:r>
          </a:p>
        </p:txBody>
      </p:sp>
    </p:spTree>
    <p:extLst>
      <p:ext uri="{BB962C8B-B14F-4D97-AF65-F5344CB8AC3E}">
        <p14:creationId xmlns:p14="http://schemas.microsoft.com/office/powerpoint/2010/main" val="4084718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ctr"/>
            <a:r>
              <a:rPr lang="zh-CN" altLang="en-US" dirty="0"/>
              <a:t>单纯形算法</a:t>
            </a:r>
          </a:p>
        </p:txBody>
      </p:sp>
      <mc:AlternateContent xmlns:mc="http://schemas.openxmlformats.org/markup-compatibility/2006" xmlns:a14="http://schemas.microsoft.com/office/drawing/2010/main">
        <mc:Choice Requires="a14">
          <p:sp>
            <p:nvSpPr>
              <p:cNvPr id="4" name="文本框 3"/>
              <p:cNvSpPr txBox="1"/>
              <p:nvPr/>
            </p:nvSpPr>
            <p:spPr>
              <a:xfrm>
                <a:off x="0" y="1155654"/>
                <a:ext cx="4893972" cy="3118803"/>
              </a:xfrm>
              <a:prstGeom prst="rect">
                <a:avLst/>
              </a:prstGeom>
              <a:noFill/>
              <a:ln w="28575">
                <a:solidFill>
                  <a:srgbClr val="7030A0"/>
                </a:solidFill>
              </a:ln>
            </p:spPr>
            <p:txBody>
              <a:bodyPr wrap="square" rtlCol="0">
                <a:spAutoFit/>
              </a:bodyPr>
              <a:lstStyle/>
              <a:p>
                <a:pPr>
                  <a:lnSpc>
                    <a:spcPts val="4400"/>
                  </a:lnSpc>
                  <a:spcBef>
                    <a:spcPts val="1200"/>
                  </a:spcBef>
                  <a:spcAft>
                    <a:spcPts val="1200"/>
                  </a:spcAft>
                </a:pPr>
                <a:r>
                  <a:rPr lang="zh-CN" altLang="en-US" sz="2400" b="1" dirty="0"/>
                  <a:t>       </a:t>
                </a:r>
                <a:r>
                  <a:rPr lang="en-US" altLang="zh-CN" sz="2400" b="1" dirty="0">
                    <a:solidFill>
                      <a:srgbClr val="FF0000"/>
                    </a:solidFill>
                  </a:rPr>
                  <a:t>z</a:t>
                </a:r>
                <a14:m>
                  <m:oMath xmlns:m="http://schemas.openxmlformats.org/officeDocument/2006/math">
                    <m:r>
                      <a:rPr lang="en-US" altLang="zh-CN" sz="2400" b="1" i="1">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𝟐𝟖</m:t>
                    </m:r>
                    <m:r>
                      <a:rPr lang="en-US" altLang="zh-CN" sz="2400" b="1" i="1" smtClean="0">
                        <a:solidFill>
                          <a:srgbClr val="FF0000"/>
                        </a:solidFill>
                        <a:latin typeface="Cambria Math" panose="02040503050406030204" pitchFamily="18" charset="0"/>
                      </a:rPr>
                      <m:t>−</m:t>
                    </m:r>
                    <m:f>
                      <m:fPr>
                        <m:ctrlPr>
                          <a:rPr lang="en-US" altLang="zh-CN" sz="2400" b="1" i="1">
                            <a:solidFill>
                              <a:srgbClr val="FF0000"/>
                            </a:solidFill>
                            <a:latin typeface="Cambria Math" panose="02040503050406030204" pitchFamily="18" charset="0"/>
                            <a:ea typeface="Cambria Math" panose="02040503050406030204" pitchFamily="18" charset="0"/>
                          </a:rPr>
                        </m:ctrlPr>
                      </m:fPr>
                      <m:num>
                        <m:sSub>
                          <m:sSubPr>
                            <m:ctrlPr>
                              <a:rPr lang="en-US" altLang="zh-CN" sz="2400" b="1" i="1" smtClean="0">
                                <a:solidFill>
                                  <a:srgbClr val="FF0000"/>
                                </a:solidFill>
                                <a:latin typeface="Cambria Math" panose="02040503050406030204" pitchFamily="18" charset="0"/>
                                <a:ea typeface="Cambria Math" panose="02040503050406030204" pitchFamily="18" charset="0"/>
                              </a:rPr>
                            </m:ctrlPr>
                          </m:sSubPr>
                          <m:e>
                            <m:r>
                              <a:rPr lang="en-US" altLang="zh-CN" sz="2400" b="1" i="1">
                                <a:solidFill>
                                  <a:srgbClr val="FF0000"/>
                                </a:solidFill>
                                <a:latin typeface="Cambria Math" panose="02040503050406030204" pitchFamily="18" charset="0"/>
                                <a:ea typeface="Cambria Math" panose="02040503050406030204" pitchFamily="18" charset="0"/>
                              </a:rPr>
                              <m:t> </m:t>
                            </m:r>
                            <m:r>
                              <a:rPr lang="en-US" altLang="zh-CN" sz="2400" b="1" i="1">
                                <a:solidFill>
                                  <a:srgbClr val="FF0000"/>
                                </a:solidFill>
                                <a:latin typeface="Cambria Math" panose="02040503050406030204" pitchFamily="18" charset="0"/>
                                <a:ea typeface="Cambria Math" panose="02040503050406030204" pitchFamily="18" charset="0"/>
                              </a:rPr>
                              <m:t>𝒙</m:t>
                            </m:r>
                          </m:e>
                          <m:sub>
                            <m:r>
                              <a:rPr lang="en-US" altLang="zh-CN" sz="2400" b="1" i="1" smtClean="0">
                                <a:solidFill>
                                  <a:srgbClr val="FF0000"/>
                                </a:solidFill>
                                <a:latin typeface="Cambria Math" panose="02040503050406030204" pitchFamily="18" charset="0"/>
                                <a:ea typeface="Cambria Math" panose="02040503050406030204" pitchFamily="18" charset="0"/>
                              </a:rPr>
                              <m:t>𝟑</m:t>
                            </m:r>
                          </m:sub>
                        </m:sSub>
                      </m:num>
                      <m:den>
                        <m:r>
                          <a:rPr lang="en-US" altLang="zh-CN" sz="2400" b="1" i="1" smtClean="0">
                            <a:solidFill>
                              <a:srgbClr val="FF0000"/>
                            </a:solidFill>
                            <a:latin typeface="Cambria Math" panose="02040503050406030204" pitchFamily="18" charset="0"/>
                            <a:ea typeface="Cambria Math" panose="02040503050406030204" pitchFamily="18" charset="0"/>
                          </a:rPr>
                          <m:t>𝟔</m:t>
                        </m:r>
                      </m:den>
                    </m:f>
                    <m:r>
                      <a:rPr lang="en-US" altLang="zh-CN" sz="2400" b="1" i="1">
                        <a:solidFill>
                          <a:srgbClr val="FF0000"/>
                        </a:solidFill>
                        <a:latin typeface="Cambria Math" panose="02040503050406030204" pitchFamily="18" charset="0"/>
                        <a:ea typeface="Cambria Math" panose="02040503050406030204" pitchFamily="18" charset="0"/>
                      </a:rPr>
                      <m:t>−</m:t>
                    </m:r>
                    <m:f>
                      <m:fPr>
                        <m:ctrlPr>
                          <a:rPr lang="en-US" altLang="zh-CN" sz="2400" b="1" i="1">
                            <a:solidFill>
                              <a:srgbClr val="FF0000"/>
                            </a:solidFill>
                            <a:latin typeface="Cambria Math" panose="02040503050406030204" pitchFamily="18" charset="0"/>
                          </a:rPr>
                        </m:ctrlPr>
                      </m:fPr>
                      <m:num>
                        <m:sSub>
                          <m:sSubPr>
                            <m:ctrlPr>
                              <a:rPr lang="en-US" altLang="zh-CN" sz="2400" b="1" i="1">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𝒙</m:t>
                            </m:r>
                          </m:e>
                          <m:sub>
                            <m:r>
                              <a:rPr lang="en-US" altLang="zh-CN" sz="2400" b="1" i="1">
                                <a:solidFill>
                                  <a:srgbClr val="FF0000"/>
                                </a:solidFill>
                                <a:latin typeface="Cambria Math" panose="02040503050406030204" pitchFamily="18" charset="0"/>
                              </a:rPr>
                              <m:t>𝟓</m:t>
                            </m:r>
                          </m:sub>
                        </m:sSub>
                      </m:num>
                      <m:den>
                        <m:r>
                          <a:rPr lang="en-US" altLang="zh-CN" sz="2400" b="1" i="1" smtClean="0">
                            <a:solidFill>
                              <a:srgbClr val="FF0000"/>
                            </a:solidFill>
                            <a:latin typeface="Cambria Math" panose="02040503050406030204" pitchFamily="18" charset="0"/>
                          </a:rPr>
                          <m:t>𝟔</m:t>
                        </m:r>
                      </m:den>
                    </m:f>
                    <m:r>
                      <a:rPr lang="en-US" altLang="zh-CN" sz="2400" b="1" i="1">
                        <a:solidFill>
                          <a:srgbClr val="FF0000"/>
                        </a:solidFill>
                        <a:latin typeface="Cambria Math" panose="02040503050406030204" pitchFamily="18" charset="0"/>
                      </a:rPr>
                      <m:t>−</m:t>
                    </m:r>
                    <m:f>
                      <m:fPr>
                        <m:ctrlPr>
                          <a:rPr lang="en-US" altLang="zh-CN" sz="2400" b="1" i="1">
                            <a:solidFill>
                              <a:srgbClr val="FF0000"/>
                            </a:solidFill>
                            <a:latin typeface="Cambria Math" panose="02040503050406030204" pitchFamily="18" charset="0"/>
                          </a:rPr>
                        </m:ctrlPr>
                      </m:fPr>
                      <m:num>
                        <m:sSub>
                          <m:sSubPr>
                            <m:ctrlPr>
                              <a:rPr lang="en-US" altLang="zh-CN" sz="2400" b="1" i="1">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𝟐</m:t>
                            </m:r>
                            <m:r>
                              <a:rPr lang="en-US" altLang="zh-CN" sz="2400" b="1" i="1">
                                <a:solidFill>
                                  <a:srgbClr val="FF0000"/>
                                </a:solidFill>
                                <a:latin typeface="Cambria Math" panose="02040503050406030204" pitchFamily="18" charset="0"/>
                              </a:rPr>
                              <m:t>𝒙</m:t>
                            </m:r>
                          </m:e>
                          <m:sub>
                            <m:r>
                              <a:rPr lang="en-US" altLang="zh-CN" sz="2400" b="1" i="1">
                                <a:solidFill>
                                  <a:srgbClr val="FF0000"/>
                                </a:solidFill>
                                <a:latin typeface="Cambria Math" panose="02040503050406030204" pitchFamily="18" charset="0"/>
                              </a:rPr>
                              <m:t>𝟔</m:t>
                            </m:r>
                          </m:sub>
                        </m:sSub>
                      </m:num>
                      <m:den>
                        <m:r>
                          <a:rPr lang="en-US" altLang="zh-CN" sz="2400" b="1" i="1" smtClean="0">
                            <a:solidFill>
                              <a:srgbClr val="FF0000"/>
                            </a:solidFill>
                            <a:latin typeface="Cambria Math" panose="02040503050406030204" pitchFamily="18" charset="0"/>
                          </a:rPr>
                          <m:t>𝟑</m:t>
                        </m:r>
                      </m:den>
                    </m:f>
                  </m:oMath>
                </a14:m>
                <a:r>
                  <a:rPr lang="en-US" altLang="zh-CN" sz="2400" b="1" dirty="0">
                    <a:solidFill>
                      <a:srgbClr val="FF0000"/>
                    </a:solidFill>
                  </a:rPr>
                  <a:t>   </a:t>
                </a:r>
              </a:p>
              <a:p>
                <a:pPr lvl="1">
                  <a:lnSpc>
                    <a:spcPts val="4400"/>
                  </a:lnSpc>
                  <a:spcBef>
                    <a:spcPts val="1200"/>
                  </a:spcBef>
                  <a:spcAft>
                    <a:spcPts val="1200"/>
                  </a:spcAft>
                </a:pPr>
                <a14:m>
                  <m:oMathPara xmlns:m="http://schemas.openxmlformats.org/officeDocument/2006/math">
                    <m:oMathParaPr>
                      <m:jc m:val="left"/>
                    </m:oMathParaPr>
                    <m:oMath xmlns:m="http://schemas.openxmlformats.org/officeDocument/2006/math">
                      <m:sSub>
                        <m:sSubPr>
                          <m:ctrlPr>
                            <a:rPr lang="en-US" altLang="zh-CN" sz="2400" b="1" i="1" smtClean="0">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𝒙</m:t>
                          </m:r>
                        </m:e>
                        <m:sub>
                          <m:r>
                            <a:rPr lang="en-US" altLang="zh-CN" sz="2400" b="1" i="1">
                              <a:solidFill>
                                <a:srgbClr val="FF0000"/>
                              </a:solidFill>
                              <a:latin typeface="Cambria Math" panose="02040503050406030204" pitchFamily="18" charset="0"/>
                            </a:rPr>
                            <m:t>𝟏</m:t>
                          </m:r>
                        </m:sub>
                      </m:sSub>
                      <m:r>
                        <a:rPr lang="en-US" altLang="zh-CN" sz="2400" b="1" i="1">
                          <a:solidFill>
                            <a:schemeClr val="tx1"/>
                          </a:solidFill>
                          <a:latin typeface="Cambria Math" panose="02040503050406030204" pitchFamily="18" charset="0"/>
                        </a:rPr>
                        <m:t>=</m:t>
                      </m:r>
                      <m:r>
                        <a:rPr lang="en-US" altLang="zh-CN" sz="2400" b="1" i="1" smtClean="0">
                          <a:solidFill>
                            <a:schemeClr val="tx1"/>
                          </a:solidFill>
                          <a:latin typeface="Cambria Math" panose="02040503050406030204" pitchFamily="18" charset="0"/>
                        </a:rPr>
                        <m:t>𝟖</m:t>
                      </m:r>
                      <m:r>
                        <a:rPr lang="en-US" altLang="zh-CN" sz="2400" b="1" i="1" smtClean="0">
                          <a:solidFill>
                            <a:schemeClr val="tx1"/>
                          </a:solidFill>
                          <a:latin typeface="Cambria Math" panose="02040503050406030204" pitchFamily="18" charset="0"/>
                        </a:rPr>
                        <m:t>+</m:t>
                      </m:r>
                      <m:f>
                        <m:fPr>
                          <m:ctrlPr>
                            <a:rPr lang="en-US" altLang="zh-CN" sz="2400" b="1" i="1">
                              <a:solidFill>
                                <a:schemeClr val="tx1"/>
                              </a:solidFill>
                              <a:latin typeface="Cambria Math" panose="02040503050406030204" pitchFamily="18" charset="0"/>
                              <a:ea typeface="Cambria Math" panose="02040503050406030204" pitchFamily="18" charset="0"/>
                            </a:rPr>
                          </m:ctrlPr>
                        </m:fPr>
                        <m:num>
                          <m:sSub>
                            <m:sSubPr>
                              <m:ctrlPr>
                                <a:rPr lang="en-US" altLang="zh-CN" sz="2400" b="1" i="1">
                                  <a:solidFill>
                                    <a:schemeClr val="tx1"/>
                                  </a:solidFill>
                                  <a:latin typeface="Cambria Math" panose="02040503050406030204" pitchFamily="18" charset="0"/>
                                  <a:ea typeface="Cambria Math" panose="02040503050406030204" pitchFamily="18" charset="0"/>
                                </a:rPr>
                              </m:ctrlPr>
                            </m:sSubPr>
                            <m:e>
                              <m:r>
                                <a:rPr lang="en-US" altLang="zh-CN" sz="2400" b="1" i="1">
                                  <a:solidFill>
                                    <a:schemeClr val="tx1"/>
                                  </a:solidFill>
                                  <a:latin typeface="Cambria Math" panose="02040503050406030204" pitchFamily="18" charset="0"/>
                                  <a:ea typeface="Cambria Math" panose="02040503050406030204" pitchFamily="18" charset="0"/>
                                </a:rPr>
                                <m:t> </m:t>
                              </m:r>
                              <m:r>
                                <a:rPr lang="en-US" altLang="zh-CN" sz="2400" b="1" i="1">
                                  <a:solidFill>
                                    <a:schemeClr val="tx1"/>
                                  </a:solidFill>
                                  <a:latin typeface="Cambria Math" panose="02040503050406030204" pitchFamily="18" charset="0"/>
                                  <a:ea typeface="Cambria Math" panose="02040503050406030204" pitchFamily="18" charset="0"/>
                                </a:rPr>
                                <m:t>𝒙</m:t>
                              </m:r>
                            </m:e>
                            <m:sub>
                              <m:r>
                                <a:rPr lang="en-US" altLang="zh-CN" sz="2400" b="1" i="1" smtClean="0">
                                  <a:solidFill>
                                    <a:schemeClr val="tx1"/>
                                  </a:solidFill>
                                  <a:latin typeface="Cambria Math" panose="02040503050406030204" pitchFamily="18" charset="0"/>
                                  <a:ea typeface="Cambria Math" panose="02040503050406030204" pitchFamily="18" charset="0"/>
                                </a:rPr>
                                <m:t>𝟑</m:t>
                              </m:r>
                            </m:sub>
                          </m:sSub>
                        </m:num>
                        <m:den>
                          <m:r>
                            <a:rPr lang="en-US" altLang="zh-CN" sz="2400" b="1" i="1" smtClean="0">
                              <a:solidFill>
                                <a:schemeClr val="tx1"/>
                              </a:solidFill>
                              <a:latin typeface="Cambria Math" panose="02040503050406030204" pitchFamily="18" charset="0"/>
                              <a:ea typeface="Cambria Math" panose="02040503050406030204" pitchFamily="18" charset="0"/>
                            </a:rPr>
                            <m:t>𝟔</m:t>
                          </m:r>
                        </m:den>
                      </m:f>
                      <m:r>
                        <a:rPr lang="en-US" altLang="zh-CN" sz="2400" b="1" i="1" smtClean="0">
                          <a:solidFill>
                            <a:schemeClr val="tx1"/>
                          </a:solidFill>
                          <a:latin typeface="Cambria Math" panose="02040503050406030204" pitchFamily="18" charset="0"/>
                        </a:rPr>
                        <m:t>+</m:t>
                      </m:r>
                      <m:f>
                        <m:fPr>
                          <m:ctrlPr>
                            <a:rPr lang="en-US" altLang="zh-CN" sz="2400" b="1" i="1">
                              <a:solidFill>
                                <a:schemeClr val="tx1"/>
                              </a:solidFill>
                              <a:latin typeface="Cambria Math" panose="02040503050406030204" pitchFamily="18" charset="0"/>
                            </a:rPr>
                          </m:ctrlPr>
                        </m:fPr>
                        <m:num>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smtClean="0">
                                  <a:solidFill>
                                    <a:schemeClr val="tx1"/>
                                  </a:solidFill>
                                  <a:latin typeface="Cambria Math" panose="02040503050406030204" pitchFamily="18" charset="0"/>
                                </a:rPr>
                                <m:t>𝟓</m:t>
                              </m:r>
                            </m:sub>
                          </m:sSub>
                        </m:num>
                        <m:den>
                          <m:r>
                            <a:rPr lang="en-US" altLang="zh-CN" sz="2400" b="1" i="1" smtClean="0">
                              <a:solidFill>
                                <a:schemeClr val="tx1"/>
                              </a:solidFill>
                              <a:latin typeface="Cambria Math" panose="02040503050406030204" pitchFamily="18" charset="0"/>
                            </a:rPr>
                            <m:t>𝟔</m:t>
                          </m:r>
                        </m:den>
                      </m:f>
                      <m:r>
                        <a:rPr lang="en-US" altLang="zh-CN" sz="2400" b="1" i="1">
                          <a:solidFill>
                            <a:schemeClr val="tx1"/>
                          </a:solidFill>
                          <a:latin typeface="Cambria Math" panose="02040503050406030204" pitchFamily="18" charset="0"/>
                        </a:rPr>
                        <m:t>−</m:t>
                      </m:r>
                      <m:f>
                        <m:fPr>
                          <m:ctrlPr>
                            <a:rPr lang="en-US" altLang="zh-CN" sz="2400" b="1" i="1">
                              <a:solidFill>
                                <a:schemeClr val="tx1"/>
                              </a:solidFill>
                              <a:latin typeface="Cambria Math" panose="02040503050406030204" pitchFamily="18" charset="0"/>
                            </a:rPr>
                          </m:ctrlPr>
                        </m:fPr>
                        <m:num>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𝟔</m:t>
                              </m:r>
                            </m:sub>
                          </m:sSub>
                        </m:num>
                        <m:den>
                          <m:r>
                            <a:rPr lang="en-US" altLang="zh-CN" sz="2400" b="1" i="1" smtClean="0">
                              <a:solidFill>
                                <a:schemeClr val="tx1"/>
                              </a:solidFill>
                              <a:latin typeface="Cambria Math" panose="02040503050406030204" pitchFamily="18" charset="0"/>
                            </a:rPr>
                            <m:t>𝟑</m:t>
                          </m:r>
                        </m:den>
                      </m:f>
                    </m:oMath>
                  </m:oMathPara>
                </a14:m>
                <a:endParaRPr lang="en-US" altLang="zh-CN" sz="2400" b="1" dirty="0">
                  <a:solidFill>
                    <a:schemeClr val="tx1"/>
                  </a:solidFill>
                </a:endParaRPr>
              </a:p>
              <a:p>
                <a:pPr lvl="1">
                  <a:lnSpc>
                    <a:spcPts val="4400"/>
                  </a:lnSpc>
                  <a:spcBef>
                    <a:spcPts val="1200"/>
                  </a:spcBef>
                  <a:spcAft>
                    <a:spcPts val="1200"/>
                  </a:spcAft>
                </a:pPr>
                <a:r>
                  <a:rPr lang="en-US" altLang="zh-CN" sz="2400" b="1" dirty="0">
                    <a:solidFill>
                      <a:schemeClr val="tx1"/>
                    </a:solidFill>
                  </a:rPr>
                  <a:t>  </a:t>
                </a:r>
                <a14:m>
                  <m:oMath xmlns:m="http://schemas.openxmlformats.org/officeDocument/2006/math">
                    <m:sSub>
                      <m:sSubPr>
                        <m:ctrlPr>
                          <a:rPr lang="en-US" altLang="zh-CN" sz="2400" b="1" i="1" smtClean="0">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𝒙</m:t>
                        </m:r>
                      </m:e>
                      <m:sub>
                        <m:r>
                          <a:rPr lang="en-US" altLang="zh-CN" sz="2400" b="1" i="1" smtClean="0">
                            <a:solidFill>
                              <a:srgbClr val="FF0000"/>
                            </a:solidFill>
                            <a:latin typeface="Cambria Math" panose="02040503050406030204" pitchFamily="18" charset="0"/>
                          </a:rPr>
                          <m:t>𝟐</m:t>
                        </m:r>
                      </m:sub>
                    </m:sSub>
                    <m:r>
                      <a:rPr lang="en-US" altLang="zh-CN" sz="2400" b="1" i="1">
                        <a:solidFill>
                          <a:schemeClr val="tx1"/>
                        </a:solidFill>
                        <a:latin typeface="Cambria Math" panose="02040503050406030204" pitchFamily="18" charset="0"/>
                      </a:rPr>
                      <m:t>=</m:t>
                    </m:r>
                    <m:r>
                      <a:rPr lang="en-US" altLang="zh-CN" sz="2400" b="1" i="1" smtClean="0">
                        <a:solidFill>
                          <a:schemeClr val="tx1"/>
                        </a:solidFill>
                        <a:latin typeface="Cambria Math" panose="02040503050406030204" pitchFamily="18" charset="0"/>
                      </a:rPr>
                      <m:t>𝟒</m:t>
                    </m:r>
                    <m:r>
                      <a:rPr lang="en-US" altLang="zh-CN" sz="2400" b="1" i="1">
                        <a:solidFill>
                          <a:schemeClr val="tx1"/>
                        </a:solidFill>
                        <a:latin typeface="Cambria Math" panose="02040503050406030204" pitchFamily="18" charset="0"/>
                      </a:rPr>
                      <m:t>−</m:t>
                    </m:r>
                    <m:f>
                      <m:fPr>
                        <m:ctrlPr>
                          <a:rPr lang="en-US" altLang="zh-CN" sz="2400" b="1" i="1">
                            <a:solidFill>
                              <a:schemeClr val="tx1"/>
                            </a:solidFill>
                            <a:latin typeface="Cambria Math" panose="02040503050406030204" pitchFamily="18" charset="0"/>
                          </a:rPr>
                        </m:ctrlPr>
                      </m:fPr>
                      <m:num>
                        <m:r>
                          <a:rPr lang="en-US" altLang="zh-CN" sz="2400" b="1" i="1" smtClean="0">
                            <a:solidFill>
                              <a:schemeClr val="tx1"/>
                            </a:solidFill>
                            <a:latin typeface="Cambria Math" panose="02040503050406030204" pitchFamily="18" charset="0"/>
                          </a:rPr>
                          <m:t>𝟖</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smtClean="0">
                                <a:solidFill>
                                  <a:schemeClr val="tx1"/>
                                </a:solidFill>
                                <a:latin typeface="Cambria Math" panose="02040503050406030204" pitchFamily="18" charset="0"/>
                              </a:rPr>
                              <m:t>𝟑</m:t>
                            </m:r>
                          </m:sub>
                        </m:sSub>
                      </m:num>
                      <m:den>
                        <m:r>
                          <a:rPr lang="en-US" altLang="zh-CN" sz="2400" b="1" i="1" smtClean="0">
                            <a:solidFill>
                              <a:schemeClr val="tx1"/>
                            </a:solidFill>
                            <a:latin typeface="Cambria Math" panose="02040503050406030204" pitchFamily="18" charset="0"/>
                          </a:rPr>
                          <m:t>𝟑</m:t>
                        </m:r>
                      </m:den>
                    </m:f>
                    <m:r>
                      <a:rPr lang="en-US" altLang="zh-CN" sz="2400" b="1" i="1">
                        <a:solidFill>
                          <a:schemeClr val="tx1"/>
                        </a:solidFill>
                        <a:latin typeface="Cambria Math" panose="02040503050406030204" pitchFamily="18" charset="0"/>
                      </a:rPr>
                      <m:t>−</m:t>
                    </m:r>
                    <m:f>
                      <m:fPr>
                        <m:ctrlPr>
                          <a:rPr lang="en-US" altLang="zh-CN" sz="2400" b="1" i="1">
                            <a:solidFill>
                              <a:schemeClr val="tx1"/>
                            </a:solidFill>
                            <a:latin typeface="Cambria Math" panose="02040503050406030204" pitchFamily="18" charset="0"/>
                          </a:rPr>
                        </m:ctrlPr>
                      </m:fPr>
                      <m:num>
                        <m:sSub>
                          <m:sSubPr>
                            <m:ctrlPr>
                              <a:rPr lang="en-US" altLang="zh-CN" sz="2400" b="1"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𝟐</m:t>
                            </m:r>
                            <m:r>
                              <a:rPr lang="en-US" altLang="zh-CN" sz="2400" b="1" i="1">
                                <a:solidFill>
                                  <a:schemeClr val="tx1"/>
                                </a:solidFill>
                                <a:latin typeface="Cambria Math" panose="02040503050406030204" pitchFamily="18" charset="0"/>
                              </a:rPr>
                              <m:t>𝒙</m:t>
                            </m:r>
                          </m:e>
                          <m:sub>
                            <m:r>
                              <a:rPr lang="en-US" altLang="zh-CN" sz="2400" b="1" i="1" smtClean="0">
                                <a:solidFill>
                                  <a:schemeClr val="tx1"/>
                                </a:solidFill>
                                <a:latin typeface="Cambria Math" panose="02040503050406030204" pitchFamily="18" charset="0"/>
                              </a:rPr>
                              <m:t>𝟓</m:t>
                            </m:r>
                          </m:sub>
                        </m:sSub>
                      </m:num>
                      <m:den>
                        <m:r>
                          <a:rPr lang="en-US" altLang="zh-CN" sz="2400" b="1" i="1" smtClean="0">
                            <a:solidFill>
                              <a:schemeClr val="tx1"/>
                            </a:solidFill>
                            <a:latin typeface="Cambria Math" panose="02040503050406030204" pitchFamily="18" charset="0"/>
                          </a:rPr>
                          <m:t>𝟑</m:t>
                        </m:r>
                      </m:den>
                    </m:f>
                    <m:r>
                      <a:rPr lang="en-US" altLang="zh-CN" sz="2400" b="1" i="1">
                        <a:solidFill>
                          <a:schemeClr val="tx1"/>
                        </a:solidFill>
                        <a:latin typeface="Cambria Math" panose="02040503050406030204" pitchFamily="18" charset="0"/>
                      </a:rPr>
                      <m:t>+</m:t>
                    </m:r>
                    <m:f>
                      <m:fPr>
                        <m:ctrlPr>
                          <a:rPr lang="en-US" altLang="zh-CN" sz="2400" b="1" i="1">
                            <a:solidFill>
                              <a:schemeClr val="tx1"/>
                            </a:solidFill>
                            <a:latin typeface="Cambria Math" panose="02040503050406030204" pitchFamily="18" charset="0"/>
                          </a:rPr>
                        </m:ctrlPr>
                      </m:fPr>
                      <m:num>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𝟔</m:t>
                            </m:r>
                          </m:sub>
                        </m:sSub>
                      </m:num>
                      <m:den>
                        <m:r>
                          <a:rPr lang="en-US" altLang="zh-CN" sz="2400" b="1" i="1" smtClean="0">
                            <a:solidFill>
                              <a:schemeClr val="tx1"/>
                            </a:solidFill>
                            <a:latin typeface="Cambria Math" panose="02040503050406030204" pitchFamily="18" charset="0"/>
                          </a:rPr>
                          <m:t>𝟑</m:t>
                        </m:r>
                      </m:den>
                    </m:f>
                  </m:oMath>
                </a14:m>
                <a:endParaRPr lang="en-US" altLang="zh-CN" sz="2400" b="1" dirty="0">
                  <a:solidFill>
                    <a:schemeClr val="tx1"/>
                  </a:solidFill>
                </a:endParaRPr>
              </a:p>
              <a:p>
                <a:pPr lvl="1">
                  <a:lnSpc>
                    <a:spcPts val="4400"/>
                  </a:lnSpc>
                  <a:spcBef>
                    <a:spcPts val="1200"/>
                  </a:spcBef>
                  <a:spcAft>
                    <a:spcPts val="1200"/>
                  </a:spcAft>
                </a:pPr>
                <a:r>
                  <a:rPr lang="en-US" altLang="zh-CN" sz="2400" b="1" dirty="0">
                    <a:solidFill>
                      <a:schemeClr val="tx1"/>
                    </a:solidFill>
                  </a:rPr>
                  <a:t> </a:t>
                </a:r>
                <a14:m>
                  <m:oMath xmlns:m="http://schemas.openxmlformats.org/officeDocument/2006/math">
                    <m:sSub>
                      <m:sSubPr>
                        <m:ctrlPr>
                          <a:rPr lang="en-US" altLang="zh-CN" sz="2400" b="1" i="1" smtClean="0">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𝒙</m:t>
                        </m:r>
                      </m:e>
                      <m:sub>
                        <m:r>
                          <a:rPr lang="en-US" altLang="zh-CN" sz="2400" b="1" i="1" smtClean="0">
                            <a:solidFill>
                              <a:srgbClr val="FF0000"/>
                            </a:solidFill>
                            <a:latin typeface="Cambria Math" panose="02040503050406030204" pitchFamily="18" charset="0"/>
                          </a:rPr>
                          <m:t>𝟒</m:t>
                        </m:r>
                      </m:sub>
                    </m:sSub>
                    <m:r>
                      <a:rPr lang="en-US" altLang="zh-CN" sz="2400" b="1" i="1">
                        <a:solidFill>
                          <a:schemeClr val="tx1"/>
                        </a:solidFill>
                        <a:latin typeface="Cambria Math" panose="02040503050406030204" pitchFamily="18" charset="0"/>
                      </a:rPr>
                      <m:t>=</m:t>
                    </m:r>
                    <m:r>
                      <a:rPr lang="en-US" altLang="zh-CN" sz="2400" b="1" i="1" smtClean="0">
                        <a:solidFill>
                          <a:schemeClr val="tx1"/>
                        </a:solidFill>
                        <a:latin typeface="Cambria Math" panose="02040503050406030204" pitchFamily="18" charset="0"/>
                      </a:rPr>
                      <m:t>𝟏𝟖</m:t>
                    </m:r>
                    <m:r>
                      <a:rPr lang="en-US" altLang="zh-CN" sz="2400" b="1" i="1" smtClean="0">
                        <a:solidFill>
                          <a:schemeClr val="tx1"/>
                        </a:solidFill>
                        <a:latin typeface="Cambria Math" panose="02040503050406030204" pitchFamily="18" charset="0"/>
                      </a:rPr>
                      <m:t>−</m:t>
                    </m:r>
                    <m:f>
                      <m:fPr>
                        <m:ctrlPr>
                          <a:rPr lang="en-US" altLang="zh-CN" sz="2400" b="1" i="1">
                            <a:solidFill>
                              <a:schemeClr val="tx1"/>
                            </a:solidFill>
                            <a:latin typeface="Cambria Math" panose="02040503050406030204" pitchFamily="18" charset="0"/>
                            <a:ea typeface="Cambria Math" panose="02040503050406030204" pitchFamily="18" charset="0"/>
                          </a:rPr>
                        </m:ctrlPr>
                      </m:fPr>
                      <m:num>
                        <m:sSub>
                          <m:sSubPr>
                            <m:ctrlPr>
                              <a:rPr lang="en-US" altLang="zh-CN" sz="2400" b="1" i="1">
                                <a:solidFill>
                                  <a:schemeClr val="tx1"/>
                                </a:solidFill>
                                <a:latin typeface="Cambria Math" panose="02040503050406030204" pitchFamily="18" charset="0"/>
                                <a:ea typeface="Cambria Math" panose="02040503050406030204" pitchFamily="18" charset="0"/>
                              </a:rPr>
                            </m:ctrlPr>
                          </m:sSubPr>
                          <m:e>
                            <m:r>
                              <a:rPr lang="en-US" altLang="zh-CN" sz="2400" b="1" i="1">
                                <a:solidFill>
                                  <a:schemeClr val="tx1"/>
                                </a:solidFill>
                                <a:latin typeface="Cambria Math" panose="02040503050406030204" pitchFamily="18" charset="0"/>
                                <a:ea typeface="Cambria Math" panose="02040503050406030204" pitchFamily="18" charset="0"/>
                              </a:rPr>
                              <m:t> </m:t>
                            </m:r>
                            <m:r>
                              <a:rPr lang="en-US" altLang="zh-CN" sz="2400" b="1" i="1">
                                <a:solidFill>
                                  <a:schemeClr val="tx1"/>
                                </a:solidFill>
                                <a:latin typeface="Cambria Math" panose="02040503050406030204" pitchFamily="18" charset="0"/>
                                <a:ea typeface="Cambria Math" panose="02040503050406030204" pitchFamily="18" charset="0"/>
                              </a:rPr>
                              <m:t>𝒙</m:t>
                            </m:r>
                          </m:e>
                          <m:sub>
                            <m:r>
                              <a:rPr lang="en-US" altLang="zh-CN" sz="2400" b="1" i="1" smtClean="0">
                                <a:solidFill>
                                  <a:schemeClr val="tx1"/>
                                </a:solidFill>
                                <a:latin typeface="Cambria Math" panose="02040503050406030204" pitchFamily="18" charset="0"/>
                                <a:ea typeface="Cambria Math" panose="02040503050406030204" pitchFamily="18" charset="0"/>
                              </a:rPr>
                              <m:t>𝟑</m:t>
                            </m:r>
                          </m:sub>
                        </m:sSub>
                      </m:num>
                      <m:den>
                        <m:r>
                          <a:rPr lang="en-US" altLang="zh-CN" sz="2400" b="1" i="1" smtClean="0">
                            <a:solidFill>
                              <a:schemeClr val="tx1"/>
                            </a:solidFill>
                            <a:latin typeface="Cambria Math" panose="02040503050406030204" pitchFamily="18" charset="0"/>
                            <a:ea typeface="Cambria Math" panose="02040503050406030204" pitchFamily="18" charset="0"/>
                          </a:rPr>
                          <m:t>𝟐</m:t>
                        </m:r>
                      </m:den>
                    </m:f>
                    <m:r>
                      <a:rPr lang="en-US" altLang="zh-CN" sz="2400" b="1" i="1" smtClean="0">
                        <a:solidFill>
                          <a:schemeClr val="tx1"/>
                        </a:solidFill>
                        <a:latin typeface="Cambria Math" panose="02040503050406030204" pitchFamily="18" charset="0"/>
                        <a:ea typeface="Cambria Math" panose="02040503050406030204" pitchFamily="18" charset="0"/>
                      </a:rPr>
                      <m:t>+</m:t>
                    </m:r>
                    <m:f>
                      <m:fPr>
                        <m:ctrlPr>
                          <a:rPr lang="en-US" altLang="zh-CN" sz="2400" b="1" i="1" smtClean="0">
                            <a:solidFill>
                              <a:schemeClr val="tx1"/>
                            </a:solidFill>
                            <a:latin typeface="Cambria Math" panose="02040503050406030204" pitchFamily="18" charset="0"/>
                            <a:ea typeface="Cambria Math" panose="02040503050406030204" pitchFamily="18" charset="0"/>
                          </a:rPr>
                        </m:ctrlPr>
                      </m:fPr>
                      <m:num>
                        <m:sSub>
                          <m:sSubPr>
                            <m:ctrlPr>
                              <a:rPr lang="en-US" altLang="zh-CN" sz="2400" b="1" i="1" smtClean="0">
                                <a:solidFill>
                                  <a:schemeClr val="tx1"/>
                                </a:solidFill>
                                <a:latin typeface="Cambria Math" panose="02040503050406030204" pitchFamily="18" charset="0"/>
                                <a:ea typeface="Cambria Math" panose="02040503050406030204" pitchFamily="18" charset="0"/>
                              </a:rPr>
                            </m:ctrlPr>
                          </m:sSubPr>
                          <m:e>
                            <m:r>
                              <a:rPr lang="en-US" altLang="zh-CN" sz="2400" b="1" i="1" smtClean="0">
                                <a:solidFill>
                                  <a:schemeClr val="tx1"/>
                                </a:solidFill>
                                <a:latin typeface="Cambria Math" panose="02040503050406030204" pitchFamily="18" charset="0"/>
                                <a:ea typeface="Cambria Math" panose="02040503050406030204" pitchFamily="18" charset="0"/>
                              </a:rPr>
                              <m:t>𝒙</m:t>
                            </m:r>
                          </m:e>
                          <m:sub>
                            <m:r>
                              <a:rPr lang="en-US" altLang="zh-CN" sz="2400" b="1" i="1" smtClean="0">
                                <a:solidFill>
                                  <a:schemeClr val="tx1"/>
                                </a:solidFill>
                                <a:latin typeface="Cambria Math" panose="02040503050406030204" pitchFamily="18" charset="0"/>
                                <a:ea typeface="Cambria Math" panose="02040503050406030204" pitchFamily="18" charset="0"/>
                              </a:rPr>
                              <m:t>𝟓</m:t>
                            </m:r>
                          </m:sub>
                        </m:sSub>
                      </m:num>
                      <m:den>
                        <m:r>
                          <a:rPr lang="en-US" altLang="zh-CN" sz="2400" b="1" i="1" smtClean="0">
                            <a:solidFill>
                              <a:schemeClr val="tx1"/>
                            </a:solidFill>
                            <a:latin typeface="Cambria Math" panose="02040503050406030204" pitchFamily="18" charset="0"/>
                            <a:ea typeface="Cambria Math" panose="02040503050406030204" pitchFamily="18" charset="0"/>
                          </a:rPr>
                          <m:t>𝟐</m:t>
                        </m:r>
                      </m:den>
                    </m:f>
                  </m:oMath>
                </a14:m>
                <a:endParaRPr lang="en-US" altLang="zh-CN" sz="2400" b="1" dirty="0">
                  <a:solidFill>
                    <a:schemeClr val="tx1"/>
                  </a:solidFill>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0" y="1155654"/>
                <a:ext cx="4893972" cy="3118803"/>
              </a:xfrm>
              <a:prstGeom prst="rect">
                <a:avLst/>
              </a:prstGeom>
              <a:blipFill rotWithShape="0">
                <a:blip r:embed="rId2"/>
                <a:stretch>
                  <a:fillRect/>
                </a:stretch>
              </a:blipFill>
              <a:ln w="28575">
                <a:solidFill>
                  <a:srgbClr val="7030A0"/>
                </a:solidFill>
              </a:ln>
            </p:spPr>
            <p:txBody>
              <a:bodyPr/>
              <a:lstStyle/>
              <a:p>
                <a:r>
                  <a:rPr lang="zh-CN" altLang="en-US">
                    <a:noFill/>
                  </a:rPr>
                  <a:t> </a:t>
                </a:r>
              </a:p>
            </p:txBody>
          </p:sp>
        </mc:Fallback>
      </mc:AlternateContent>
      <p:sp>
        <p:nvSpPr>
          <p:cNvPr id="5" name="矩形 4"/>
          <p:cNvSpPr/>
          <p:nvPr/>
        </p:nvSpPr>
        <p:spPr>
          <a:xfrm>
            <a:off x="5003442" y="1305484"/>
            <a:ext cx="3973131" cy="17210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r>
              <a:rPr lang="zh-CN" altLang="en-US" sz="2400" b="1" dirty="0">
                <a:solidFill>
                  <a:srgbClr val="0000CC"/>
                </a:solidFill>
                <a:latin typeface="Arial" panose="020B0604020202020204" pitchFamily="34" charset="0"/>
                <a:cs typeface="Arial" panose="020B0604020202020204" pitchFamily="34" charset="0"/>
              </a:rPr>
              <a:t>基本可行解：</a:t>
            </a:r>
            <a:endParaRPr lang="en-US" altLang="zh-CN" sz="2400" b="1" dirty="0">
              <a:solidFill>
                <a:srgbClr val="0000CC"/>
              </a:solidFill>
              <a:latin typeface="Arial" panose="020B0604020202020204" pitchFamily="34" charset="0"/>
              <a:cs typeface="Arial" panose="020B0604020202020204" pitchFamily="34" charset="0"/>
            </a:endParaRPr>
          </a:p>
          <a:p>
            <a:pPr>
              <a:spcBef>
                <a:spcPts val="600"/>
              </a:spcBef>
            </a:pPr>
            <a:r>
              <a:rPr lang="en-US" altLang="zh-CN" sz="2400" b="1" dirty="0">
                <a:solidFill>
                  <a:srgbClr val="0000CC"/>
                </a:solidFill>
                <a:latin typeface="Arial" panose="020B0604020202020204" pitchFamily="34" charset="0"/>
                <a:cs typeface="Arial" panose="020B0604020202020204" pitchFamily="34" charset="0"/>
              </a:rPr>
              <a:t>      (8,4,0,18,0,0)</a:t>
            </a:r>
          </a:p>
          <a:p>
            <a:pPr>
              <a:spcBef>
                <a:spcPts val="600"/>
              </a:spcBef>
            </a:pPr>
            <a:r>
              <a:rPr lang="zh-CN" altLang="en-US" sz="2400" b="1" dirty="0">
                <a:solidFill>
                  <a:srgbClr val="0000CC"/>
                </a:solidFill>
                <a:latin typeface="Arial" panose="020B0604020202020204" pitchFamily="34" charset="0"/>
                <a:cs typeface="Arial" panose="020B0604020202020204" pitchFamily="34" charset="0"/>
              </a:rPr>
              <a:t>目标函数值</a:t>
            </a:r>
            <a:r>
              <a:rPr lang="en-US" altLang="zh-CN" sz="2400" b="1" dirty="0">
                <a:solidFill>
                  <a:srgbClr val="0000CC"/>
                </a:solidFill>
                <a:latin typeface="Arial" panose="020B0604020202020204" pitchFamily="34" charset="0"/>
                <a:cs typeface="Arial" panose="020B0604020202020204" pitchFamily="34" charset="0"/>
              </a:rPr>
              <a:t>:   </a:t>
            </a:r>
            <a:r>
              <a:rPr lang="en-US" altLang="zh-CN" sz="2400" b="1" dirty="0">
                <a:solidFill>
                  <a:srgbClr val="FF0000"/>
                </a:solidFill>
                <a:latin typeface="Arial" panose="020B0604020202020204" pitchFamily="34" charset="0"/>
                <a:cs typeface="Arial" panose="020B0604020202020204" pitchFamily="34" charset="0"/>
              </a:rPr>
              <a:t>z =28</a:t>
            </a:r>
            <a:endParaRPr lang="en-US" altLang="zh-CN" sz="2400" b="1" dirty="0">
              <a:solidFill>
                <a:srgbClr val="0000CC"/>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6" name="内容占位符 1"/>
              <p:cNvSpPr>
                <a:spLocks noGrp="1"/>
              </p:cNvSpPr>
              <p:nvPr>
                <p:ph idx="1"/>
              </p:nvPr>
            </p:nvSpPr>
            <p:spPr>
              <a:xfrm>
                <a:off x="22797" y="4495064"/>
                <a:ext cx="5208986" cy="2134504"/>
              </a:xfrm>
              <a:solidFill>
                <a:schemeClr val="bg1"/>
              </a:solidFill>
              <a:ln w="22225">
                <a:solidFill>
                  <a:schemeClr val="accent1">
                    <a:shade val="50000"/>
                  </a:schemeClr>
                </a:solidFill>
              </a:ln>
            </p:spPr>
            <p:txBody>
              <a:bodyPr>
                <a:normAutofit/>
              </a:bodyPr>
              <a:lstStyle/>
              <a:p>
                <a:pPr marL="457200" lvl="1" indent="0">
                  <a:lnSpc>
                    <a:spcPts val="3200"/>
                  </a:lnSpc>
                  <a:buNone/>
                </a:pPr>
                <a:r>
                  <a:rPr lang="zh-CN" altLang="en-US" dirty="0"/>
                  <a:t>最大化：</a:t>
                </a:r>
                <a14:m>
                  <m:oMath xmlns:m="http://schemas.openxmlformats.org/officeDocument/2006/math">
                    <m:r>
                      <a:rPr lang="en-US" altLang="zh-CN" b="1" i="0" smtClean="0">
                        <a:solidFill>
                          <a:srgbClr val="FF0000"/>
                        </a:solidFill>
                        <a:latin typeface="Cambria Math" panose="02040503050406030204" pitchFamily="18" charset="0"/>
                      </a:rPr>
                      <m:t>     </m:t>
                    </m:r>
                    <m:r>
                      <a:rPr lang="en-US" altLang="zh-CN" b="1" i="0" smtClean="0">
                        <a:solidFill>
                          <a:srgbClr val="FF0000"/>
                        </a:solidFill>
                        <a:latin typeface="Cambria Math" panose="02040503050406030204" pitchFamily="18" charset="0"/>
                      </a:rPr>
                      <m:t>𝐳</m:t>
                    </m:r>
                    <m:r>
                      <a:rPr lang="en-US" altLang="zh-CN" b="1" i="0" smtClean="0">
                        <a:latin typeface="Cambria Math" panose="02040503050406030204" pitchFamily="18" charset="0"/>
                      </a:rPr>
                      <m:t>=</m:t>
                    </m:r>
                    <m:r>
                      <a:rPr lang="en-US" altLang="zh-CN" i="1">
                        <a:latin typeface="Cambria Math" panose="02040503050406030204" pitchFamily="18" charset="0"/>
                      </a:rPr>
                      <m:t>3</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𝟏</m:t>
                        </m:r>
                      </m:sub>
                    </m:sSub>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𝟐</m:t>
                        </m:r>
                      </m:sub>
                    </m:sSub>
                    <m:r>
                      <a:rPr lang="en-US" altLang="zh-CN" i="1">
                        <a:latin typeface="Cambria Math" panose="02040503050406030204" pitchFamily="18" charset="0"/>
                      </a:rPr>
                      <m:t>+</m:t>
                    </m:r>
                    <m:r>
                      <a:rPr lang="en-US" altLang="zh-CN" i="1" smtClean="0">
                        <a:latin typeface="Cambria Math" panose="02040503050406030204" pitchFamily="18" charset="0"/>
                      </a:rPr>
                      <m:t>2</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𝟑</m:t>
                        </m:r>
                      </m:sub>
                    </m:sSub>
                  </m:oMath>
                </a14:m>
                <a:endParaRPr lang="en-US" altLang="zh-CN" dirty="0">
                  <a:ea typeface="Cambria Math" panose="02040503050406030204" pitchFamily="18" charset="0"/>
                </a:endParaRPr>
              </a:p>
              <a:p>
                <a:pPr marL="457200" lvl="1" indent="0">
                  <a:lnSpc>
                    <a:spcPts val="3200"/>
                  </a:lnSpc>
                  <a:buNone/>
                </a:pPr>
                <a:r>
                  <a:rPr lang="zh-CN" altLang="en-US" dirty="0"/>
                  <a:t>满足约束：</a:t>
                </a:r>
                <a:endParaRPr lang="en-US" altLang="zh-CN" dirty="0"/>
              </a:p>
              <a:p>
                <a:pPr marL="457200" lvl="1" indent="0">
                  <a:lnSpc>
                    <a:spcPts val="3200"/>
                  </a:lnSpc>
                  <a:buNone/>
                </a:pPr>
                <a:r>
                  <a:rPr lang="en-US" altLang="zh-CN" dirty="0">
                    <a:solidFill>
                      <a:srgbClr val="FF0000"/>
                    </a:solidFill>
                  </a:rPr>
                  <a:t>    </a:t>
                </a:r>
                <a14:m>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𝒙</m:t>
                        </m:r>
                      </m:e>
                      <m:sub>
                        <m:r>
                          <a:rPr lang="en-US" altLang="zh-CN" i="1">
                            <a:solidFill>
                              <a:srgbClr val="FF0000"/>
                            </a:solidFill>
                            <a:latin typeface="Cambria Math" panose="02040503050406030204" pitchFamily="18" charset="0"/>
                          </a:rPr>
                          <m:t>𝟒</m:t>
                        </m:r>
                      </m:sub>
                    </m:sSub>
                    <m:r>
                      <a:rPr lang="en-US" altLang="zh-CN" i="1">
                        <a:latin typeface="Cambria Math" panose="02040503050406030204" pitchFamily="18" charset="0"/>
                      </a:rPr>
                      <m:t>=</m:t>
                    </m:r>
                    <m:r>
                      <a:rPr lang="en-US" altLang="zh-CN" i="1">
                        <a:latin typeface="Cambria Math" panose="02040503050406030204" pitchFamily="18" charset="0"/>
                      </a:rPr>
                      <m:t>𝟑𝟎</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𝟏</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𝟐</m:t>
                        </m:r>
                      </m:sub>
                    </m:sSub>
                    <m:r>
                      <a:rPr lang="en-US" altLang="zh-CN" i="1">
                        <a:latin typeface="Cambria Math" panose="02040503050406030204" pitchFamily="18" charset="0"/>
                      </a:rPr>
                      <m:t>−</m:t>
                    </m:r>
                    <m:r>
                      <a:rPr lang="en-US" altLang="zh-CN" i="1">
                        <a:latin typeface="Cambria Math" panose="02040503050406030204" pitchFamily="18" charset="0"/>
                      </a:rPr>
                      <m:t>𝟑</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𝟑</m:t>
                        </m:r>
                      </m:sub>
                    </m:sSub>
                  </m:oMath>
                </a14:m>
                <a:endParaRPr lang="en-US" altLang="zh-CN" dirty="0"/>
              </a:p>
              <a:p>
                <a:pPr marL="457200" lvl="1" indent="0">
                  <a:lnSpc>
                    <a:spcPts val="3200"/>
                  </a:lnSpc>
                  <a:buNone/>
                </a:pPr>
                <a:r>
                  <a:rPr lang="en-US" altLang="zh-CN" dirty="0"/>
                  <a:t>    </a:t>
                </a:r>
                <a14:m>
                  <m:oMath xmlns:m="http://schemas.openxmlformats.org/officeDocument/2006/math">
                    <m:sSub>
                      <m:sSubPr>
                        <m:ctrlPr>
                          <a:rPr lang="en-US" altLang="zh-CN" i="1">
                            <a:latin typeface="Cambria Math" panose="02040503050406030204" pitchFamily="18" charset="0"/>
                          </a:rPr>
                        </m:ctrlPr>
                      </m:sSubPr>
                      <m:e>
                        <m:sSub>
                          <m:sSubPr>
                            <m:ctrlPr>
                              <a:rPr lang="en-US" altLang="zh-CN" i="1" smtClean="0">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𝒙</m:t>
                            </m:r>
                          </m:e>
                          <m:sub>
                            <m:r>
                              <a:rPr lang="en-US" altLang="zh-CN" i="1">
                                <a:solidFill>
                                  <a:srgbClr val="FF0000"/>
                                </a:solidFill>
                                <a:latin typeface="Cambria Math" panose="02040503050406030204" pitchFamily="18" charset="0"/>
                              </a:rPr>
                              <m:t>𝟓</m:t>
                            </m:r>
                          </m:sub>
                        </m:sSub>
                        <m:r>
                          <a:rPr lang="en-US" altLang="zh-CN" i="1">
                            <a:latin typeface="Cambria Math" panose="02040503050406030204" pitchFamily="18" charset="0"/>
                          </a:rPr>
                          <m:t>=</m:t>
                        </m:r>
                        <m:r>
                          <a:rPr lang="en-US" altLang="zh-CN" i="1">
                            <a:latin typeface="Cambria Math" panose="02040503050406030204" pitchFamily="18" charset="0"/>
                          </a:rPr>
                          <m:t>𝟐𝟒</m:t>
                        </m:r>
                        <m:r>
                          <a:rPr lang="en-US" altLang="zh-CN" i="1">
                            <a:latin typeface="Cambria Math" panose="02040503050406030204" pitchFamily="18" charset="0"/>
                          </a:rPr>
                          <m:t>−</m:t>
                        </m:r>
                        <m:r>
                          <a:rPr lang="en-US" altLang="zh-CN" i="1">
                            <a:latin typeface="Cambria Math" panose="02040503050406030204" pitchFamily="18" charset="0"/>
                          </a:rPr>
                          <m:t>𝟐</m:t>
                        </m:r>
                        <m:r>
                          <a:rPr lang="en-US" altLang="zh-CN" i="1">
                            <a:latin typeface="Cambria Math" panose="02040503050406030204" pitchFamily="18" charset="0"/>
                          </a:rPr>
                          <m:t>𝒙</m:t>
                        </m:r>
                      </m:e>
                      <m:sub>
                        <m:r>
                          <a:rPr lang="en-US" altLang="zh-CN" i="1">
                            <a:latin typeface="Cambria Math" panose="02040503050406030204" pitchFamily="18" charset="0"/>
                          </a:rPr>
                          <m:t>𝟏</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𝟐</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𝟐</m:t>
                        </m:r>
                      </m:sub>
                    </m:sSub>
                    <m:r>
                      <a:rPr lang="en-US" altLang="zh-CN" i="1">
                        <a:latin typeface="Cambria Math" panose="02040503050406030204" pitchFamily="18" charset="0"/>
                      </a:rPr>
                      <m:t>−</m:t>
                    </m:r>
                    <m:r>
                      <a:rPr lang="en-US" altLang="zh-CN" i="1">
                        <a:latin typeface="Cambria Math" panose="02040503050406030204" pitchFamily="18" charset="0"/>
                      </a:rPr>
                      <m:t>𝟓</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𝟑</m:t>
                        </m:r>
                      </m:sub>
                    </m:sSub>
                  </m:oMath>
                </a14:m>
                <a:r>
                  <a:rPr lang="en-US" altLang="zh-CN" dirty="0"/>
                  <a:t> </a:t>
                </a:r>
              </a:p>
              <a:p>
                <a:pPr marL="457200" lvl="1" indent="0">
                  <a:lnSpc>
                    <a:spcPts val="3200"/>
                  </a:lnSpc>
                  <a:buNone/>
                </a:pPr>
                <a:r>
                  <a:rPr lang="en-US" altLang="zh-CN" dirty="0"/>
                  <a:t>    </a:t>
                </a:r>
                <a14:m>
                  <m:oMath xmlns:m="http://schemas.openxmlformats.org/officeDocument/2006/math">
                    <m:sSub>
                      <m:sSubPr>
                        <m:ctrlPr>
                          <a:rPr lang="en-US" altLang="zh-CN" i="1">
                            <a:latin typeface="Cambria Math" panose="02040503050406030204" pitchFamily="18" charset="0"/>
                          </a:rPr>
                        </m:ctrlPr>
                      </m:sSubPr>
                      <m:e>
                        <m:sSub>
                          <m:sSubPr>
                            <m:ctrlPr>
                              <a:rPr lang="en-US" altLang="zh-CN" i="1" smtClean="0">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𝒙</m:t>
                            </m:r>
                          </m:e>
                          <m:sub>
                            <m:r>
                              <a:rPr lang="en-US" altLang="zh-CN" i="1">
                                <a:solidFill>
                                  <a:srgbClr val="FF0000"/>
                                </a:solidFill>
                                <a:latin typeface="Cambria Math" panose="02040503050406030204" pitchFamily="18" charset="0"/>
                              </a:rPr>
                              <m:t>𝟔</m:t>
                            </m:r>
                          </m:sub>
                        </m:sSub>
                        <m:r>
                          <a:rPr lang="en-US" altLang="zh-CN" i="1">
                            <a:latin typeface="Cambria Math" panose="02040503050406030204" pitchFamily="18" charset="0"/>
                          </a:rPr>
                          <m:t>=</m:t>
                        </m:r>
                        <m:r>
                          <a:rPr lang="en-US" altLang="zh-CN" i="1">
                            <a:latin typeface="Cambria Math" panose="02040503050406030204" pitchFamily="18" charset="0"/>
                          </a:rPr>
                          <m:t>𝟑𝟔</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𝟒</m:t>
                        </m:r>
                        <m:r>
                          <a:rPr lang="en-US" altLang="zh-CN" i="1">
                            <a:latin typeface="Cambria Math" panose="02040503050406030204" pitchFamily="18" charset="0"/>
                          </a:rPr>
                          <m:t>𝒙</m:t>
                        </m:r>
                      </m:e>
                      <m:sub>
                        <m:r>
                          <a:rPr lang="en-US" altLang="zh-CN" i="1">
                            <a:latin typeface="Cambria Math" panose="02040503050406030204" pitchFamily="18" charset="0"/>
                          </a:rPr>
                          <m:t>𝟏</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𝟐</m:t>
                        </m:r>
                      </m:sub>
                    </m:sSub>
                    <m:r>
                      <a:rPr lang="en-US" altLang="zh-CN" i="1">
                        <a:latin typeface="Cambria Math" panose="02040503050406030204" pitchFamily="18" charset="0"/>
                      </a:rPr>
                      <m:t>−</m:t>
                    </m:r>
                    <m:r>
                      <a:rPr lang="en-US" altLang="zh-CN" i="1">
                        <a:latin typeface="Cambria Math" panose="02040503050406030204" pitchFamily="18" charset="0"/>
                      </a:rPr>
                      <m:t>𝟐</m:t>
                    </m:r>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𝟑</m:t>
                        </m:r>
                      </m:sub>
                    </m:sSub>
                  </m:oMath>
                </a14:m>
                <a:endParaRPr lang="en-US" altLang="zh-CN" dirty="0">
                  <a:ea typeface="Cambria Math" panose="02040503050406030204" pitchFamily="18" charset="0"/>
                </a:endParaRPr>
              </a:p>
              <a:p>
                <a:pPr marL="457200" lvl="1" indent="0">
                  <a:lnSpc>
                    <a:spcPts val="3100"/>
                  </a:lnSpc>
                  <a:buNone/>
                </a:pPr>
                <a:endParaRPr lang="zh-CN" altLang="en-US" dirty="0"/>
              </a:p>
              <a:p>
                <a:pPr marL="457200" lvl="1" indent="0">
                  <a:buNone/>
                </a:pPr>
                <a:endParaRPr lang="zh-CN" altLang="en-US" dirty="0"/>
              </a:p>
              <a:p>
                <a:pPr marL="457200" lvl="1" indent="0">
                  <a:buNone/>
                </a:pPr>
                <a:endParaRPr lang="zh-CN" altLang="en-US" dirty="0"/>
              </a:p>
            </p:txBody>
          </p:sp>
        </mc:Choice>
        <mc:Fallback xmlns="">
          <p:sp>
            <p:nvSpPr>
              <p:cNvPr id="6" name="内容占位符 1"/>
              <p:cNvSpPr>
                <a:spLocks noGrp="1" noRot="1" noChangeAspect="1" noMove="1" noResize="1" noEditPoints="1" noAdjustHandles="1" noChangeArrowheads="1" noChangeShapeType="1" noTextEdit="1"/>
              </p:cNvSpPr>
              <p:nvPr>
                <p:ph idx="1"/>
              </p:nvPr>
            </p:nvSpPr>
            <p:spPr>
              <a:xfrm>
                <a:off x="22797" y="4495064"/>
                <a:ext cx="5208986" cy="2134504"/>
              </a:xfrm>
              <a:blipFill rotWithShape="0">
                <a:blip r:embed="rId3"/>
                <a:stretch>
                  <a:fillRect t="-2254"/>
                </a:stretch>
              </a:blipFill>
              <a:ln w="22225">
                <a:solidFill>
                  <a:schemeClr val="accent1">
                    <a:shade val="50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5231783" y="4495064"/>
                <a:ext cx="3902296" cy="1996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r>
                  <a:rPr lang="zh-CN" altLang="en-US" sz="2400" b="1" dirty="0">
                    <a:solidFill>
                      <a:srgbClr val="0000CC"/>
                    </a:solidFill>
                    <a:latin typeface="Arial" panose="020B0604020202020204" pitchFamily="34" charset="0"/>
                    <a:cs typeface="Arial" panose="020B0604020202020204" pitchFamily="34" charset="0"/>
                  </a:rPr>
                  <a:t>用新的基本可行解：</a:t>
                </a:r>
                <a:endParaRPr lang="en-US" altLang="zh-CN" sz="2400" b="1" dirty="0">
                  <a:solidFill>
                    <a:srgbClr val="0000CC"/>
                  </a:solidFill>
                  <a:latin typeface="Arial" panose="020B0604020202020204" pitchFamily="34" charset="0"/>
                  <a:cs typeface="Arial" panose="020B0604020202020204" pitchFamily="34" charset="0"/>
                </a:endParaRPr>
              </a:p>
              <a:p>
                <a:pPr>
                  <a:spcBef>
                    <a:spcPts val="600"/>
                  </a:spcBef>
                </a:pPr>
                <a:r>
                  <a:rPr lang="en-US" altLang="zh-CN" sz="2400" b="1" dirty="0">
                    <a:solidFill>
                      <a:srgbClr val="0000CC"/>
                    </a:solidFill>
                    <a:latin typeface="Arial" panose="020B0604020202020204" pitchFamily="34" charset="0"/>
                    <a:cs typeface="Arial" panose="020B0604020202020204" pitchFamily="34" charset="0"/>
                  </a:rPr>
                  <a:t>       (8,4,0,18,0,0)</a:t>
                </a:r>
              </a:p>
              <a:p>
                <a:pPr>
                  <a:spcBef>
                    <a:spcPts val="600"/>
                  </a:spcBef>
                </a:pPr>
                <a:r>
                  <a:rPr lang="zh-CN" altLang="en-US" sz="2400" b="1" dirty="0">
                    <a:solidFill>
                      <a:srgbClr val="0000CC"/>
                    </a:solidFill>
                    <a:latin typeface="Arial" panose="020B0604020202020204" pitchFamily="34" charset="0"/>
                    <a:cs typeface="Arial" panose="020B0604020202020204" pitchFamily="34" charset="0"/>
                  </a:rPr>
                  <a:t>计算目标函数值</a:t>
                </a:r>
                <a:r>
                  <a:rPr lang="en-US" altLang="zh-CN" sz="2400" b="1" dirty="0">
                    <a:solidFill>
                      <a:srgbClr val="0000CC"/>
                    </a:solidFill>
                    <a:latin typeface="Arial" panose="020B0604020202020204" pitchFamily="34" charset="0"/>
                    <a:cs typeface="Arial" panose="020B0604020202020204" pitchFamily="34" charset="0"/>
                  </a:rPr>
                  <a:t>:</a:t>
                </a:r>
              </a:p>
              <a:p>
                <a:pPr>
                  <a:spcBef>
                    <a:spcPts val="600"/>
                  </a:spcBef>
                </a:pPr>
                <a14:m>
                  <m:oMath xmlns:m="http://schemas.openxmlformats.org/officeDocument/2006/math">
                    <m:r>
                      <a:rPr lang="en-US" altLang="zh-CN" sz="2400" b="1" smtClean="0">
                        <a:solidFill>
                          <a:srgbClr val="FF0000"/>
                        </a:solidFill>
                        <a:latin typeface="Cambria Math" panose="02040503050406030204" pitchFamily="18" charset="0"/>
                      </a:rPr>
                      <m:t>𝐳</m:t>
                    </m:r>
                    <m:r>
                      <a:rPr lang="en-US" altLang="zh-CN" sz="2400" b="1" smtClean="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3</m:t>
                    </m:r>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𝟏</m:t>
                        </m:r>
                      </m:sub>
                    </m:sSub>
                    <m:r>
                      <a:rPr lang="en-US" altLang="zh-CN" sz="2400" i="1">
                        <a:solidFill>
                          <a:srgbClr val="FF0000"/>
                        </a:solidFill>
                        <a:latin typeface="Cambria Math" panose="02040503050406030204" pitchFamily="18" charset="0"/>
                      </a:rPr>
                      <m:t>+</m:t>
                    </m:r>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𝟐</m:t>
                        </m:r>
                      </m:sub>
                    </m:sSub>
                    <m:r>
                      <a:rPr lang="en-US" altLang="zh-CN" sz="2400" i="1">
                        <a:solidFill>
                          <a:srgbClr val="FF0000"/>
                        </a:solidFill>
                        <a:latin typeface="Cambria Math" panose="02040503050406030204" pitchFamily="18" charset="0"/>
                      </a:rPr>
                      <m:t>+2</m:t>
                    </m:r>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𝟑</m:t>
                        </m:r>
                      </m:sub>
                    </m:sSub>
                    <m:r>
                      <a:rPr lang="en-US" altLang="zh-CN" sz="2400" i="1">
                        <a:solidFill>
                          <a:srgbClr val="FF0000"/>
                        </a:solidFill>
                        <a:latin typeface="Cambria Math" panose="02040503050406030204" pitchFamily="18" charset="0"/>
                      </a:rPr>
                      <m:t>=</m:t>
                    </m:r>
                  </m:oMath>
                </a14:m>
                <a:r>
                  <a:rPr lang="en-US" altLang="zh-CN" sz="2400" b="1" dirty="0">
                    <a:solidFill>
                      <a:srgbClr val="FF0000"/>
                    </a:solidFill>
                    <a:latin typeface="Arial" panose="020B0604020202020204" pitchFamily="34" charset="0"/>
                    <a:cs typeface="Arial" panose="020B0604020202020204" pitchFamily="34" charset="0"/>
                  </a:rPr>
                  <a:t>28</a:t>
                </a:r>
              </a:p>
            </p:txBody>
          </p:sp>
        </mc:Choice>
        <mc:Fallback xmlns="">
          <p:sp>
            <p:nvSpPr>
              <p:cNvPr id="7" name="矩形 6"/>
              <p:cNvSpPr>
                <a:spLocks noRot="1" noChangeAspect="1" noMove="1" noResize="1" noEditPoints="1" noAdjustHandles="1" noChangeArrowheads="1" noChangeShapeType="1" noTextEdit="1"/>
              </p:cNvSpPr>
              <p:nvPr/>
            </p:nvSpPr>
            <p:spPr>
              <a:xfrm>
                <a:off x="5231783" y="4495064"/>
                <a:ext cx="3902296" cy="1996225"/>
              </a:xfrm>
              <a:prstGeom prst="rect">
                <a:avLst/>
              </a:prstGeom>
              <a:blipFill rotWithShape="0">
                <a:blip r:embed="rId4"/>
                <a:stretch>
                  <a:fillRect l="-2344" b="-1829"/>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46381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ctr"/>
            <a:r>
              <a:rPr lang="zh-CN" altLang="en-US" dirty="0"/>
              <a:t>单纯形算法</a:t>
            </a:r>
          </a:p>
        </p:txBody>
      </p:sp>
      <mc:AlternateContent xmlns:mc="http://schemas.openxmlformats.org/markup-compatibility/2006" xmlns:a14="http://schemas.microsoft.com/office/drawing/2010/main">
        <mc:Choice Requires="a14">
          <p:sp>
            <p:nvSpPr>
              <p:cNvPr id="4" name="文本框 3"/>
              <p:cNvSpPr txBox="1"/>
              <p:nvPr/>
            </p:nvSpPr>
            <p:spPr>
              <a:xfrm>
                <a:off x="0" y="1155654"/>
                <a:ext cx="9144000" cy="3118803"/>
              </a:xfrm>
              <a:prstGeom prst="rect">
                <a:avLst/>
              </a:prstGeom>
              <a:noFill/>
              <a:ln w="28575">
                <a:solidFill>
                  <a:srgbClr val="7030A0"/>
                </a:solidFill>
              </a:ln>
            </p:spPr>
            <p:txBody>
              <a:bodyPr wrap="square" rtlCol="0">
                <a:spAutoFit/>
              </a:bodyPr>
              <a:lstStyle/>
              <a:p>
                <a:pPr>
                  <a:lnSpc>
                    <a:spcPts val="4400"/>
                  </a:lnSpc>
                  <a:spcBef>
                    <a:spcPts val="1200"/>
                  </a:spcBef>
                  <a:spcAft>
                    <a:spcPts val="1200"/>
                  </a:spcAft>
                </a:pPr>
                <a:r>
                  <a:rPr lang="zh-CN" altLang="en-US" sz="2400" b="1" dirty="0"/>
                  <a:t>       </a:t>
                </a:r>
                <a:r>
                  <a:rPr lang="en-US" altLang="zh-CN" sz="2400" b="1" dirty="0">
                    <a:solidFill>
                      <a:srgbClr val="FF0000"/>
                    </a:solidFill>
                  </a:rPr>
                  <a:t>z</a:t>
                </a:r>
                <a14:m>
                  <m:oMath xmlns:m="http://schemas.openxmlformats.org/officeDocument/2006/math">
                    <m:r>
                      <a:rPr lang="en-US" altLang="zh-CN" sz="2400" b="1" i="1">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𝟐𝟖</m:t>
                    </m:r>
                    <m:r>
                      <a:rPr lang="en-US" altLang="zh-CN" sz="2400" b="1" i="1" smtClean="0">
                        <a:solidFill>
                          <a:srgbClr val="FF0000"/>
                        </a:solidFill>
                        <a:latin typeface="Cambria Math" panose="02040503050406030204" pitchFamily="18" charset="0"/>
                      </a:rPr>
                      <m:t>−</m:t>
                    </m:r>
                    <m:f>
                      <m:fPr>
                        <m:ctrlPr>
                          <a:rPr lang="en-US" altLang="zh-CN" sz="2400" b="1" i="1">
                            <a:solidFill>
                              <a:srgbClr val="FF0000"/>
                            </a:solidFill>
                            <a:latin typeface="Cambria Math" panose="02040503050406030204" pitchFamily="18" charset="0"/>
                            <a:ea typeface="Cambria Math" panose="02040503050406030204" pitchFamily="18" charset="0"/>
                          </a:rPr>
                        </m:ctrlPr>
                      </m:fPr>
                      <m:num>
                        <m:sSub>
                          <m:sSubPr>
                            <m:ctrlPr>
                              <a:rPr lang="en-US" altLang="zh-CN" sz="2400" b="1" i="1" smtClean="0">
                                <a:solidFill>
                                  <a:srgbClr val="FF0000"/>
                                </a:solidFill>
                                <a:latin typeface="Cambria Math" panose="02040503050406030204" pitchFamily="18" charset="0"/>
                                <a:ea typeface="Cambria Math" panose="02040503050406030204" pitchFamily="18" charset="0"/>
                              </a:rPr>
                            </m:ctrlPr>
                          </m:sSubPr>
                          <m:e>
                            <m:r>
                              <a:rPr lang="en-US" altLang="zh-CN" sz="2400" b="1" i="1">
                                <a:solidFill>
                                  <a:srgbClr val="FF0000"/>
                                </a:solidFill>
                                <a:latin typeface="Cambria Math" panose="02040503050406030204" pitchFamily="18" charset="0"/>
                                <a:ea typeface="Cambria Math" panose="02040503050406030204" pitchFamily="18" charset="0"/>
                              </a:rPr>
                              <m:t> </m:t>
                            </m:r>
                            <m:r>
                              <a:rPr lang="en-US" altLang="zh-CN" sz="2400" b="1" i="1">
                                <a:solidFill>
                                  <a:srgbClr val="FF0000"/>
                                </a:solidFill>
                                <a:latin typeface="Cambria Math" panose="02040503050406030204" pitchFamily="18" charset="0"/>
                                <a:ea typeface="Cambria Math" panose="02040503050406030204" pitchFamily="18" charset="0"/>
                              </a:rPr>
                              <m:t>𝒙</m:t>
                            </m:r>
                          </m:e>
                          <m:sub>
                            <m:r>
                              <a:rPr lang="en-US" altLang="zh-CN" sz="2400" b="1" i="1" smtClean="0">
                                <a:solidFill>
                                  <a:srgbClr val="FF0000"/>
                                </a:solidFill>
                                <a:latin typeface="Cambria Math" panose="02040503050406030204" pitchFamily="18" charset="0"/>
                                <a:ea typeface="Cambria Math" panose="02040503050406030204" pitchFamily="18" charset="0"/>
                              </a:rPr>
                              <m:t>𝟑</m:t>
                            </m:r>
                          </m:sub>
                        </m:sSub>
                      </m:num>
                      <m:den>
                        <m:r>
                          <a:rPr lang="en-US" altLang="zh-CN" sz="2400" b="1" i="1" smtClean="0">
                            <a:solidFill>
                              <a:srgbClr val="FF0000"/>
                            </a:solidFill>
                            <a:latin typeface="Cambria Math" panose="02040503050406030204" pitchFamily="18" charset="0"/>
                            <a:ea typeface="Cambria Math" panose="02040503050406030204" pitchFamily="18" charset="0"/>
                          </a:rPr>
                          <m:t>𝟔</m:t>
                        </m:r>
                      </m:den>
                    </m:f>
                    <m:r>
                      <a:rPr lang="en-US" altLang="zh-CN" sz="2400" b="1" i="1">
                        <a:solidFill>
                          <a:srgbClr val="FF0000"/>
                        </a:solidFill>
                        <a:latin typeface="Cambria Math" panose="02040503050406030204" pitchFamily="18" charset="0"/>
                        <a:ea typeface="Cambria Math" panose="02040503050406030204" pitchFamily="18" charset="0"/>
                      </a:rPr>
                      <m:t>−</m:t>
                    </m:r>
                    <m:f>
                      <m:fPr>
                        <m:ctrlPr>
                          <a:rPr lang="en-US" altLang="zh-CN" sz="2400" b="1" i="1">
                            <a:solidFill>
                              <a:srgbClr val="FF0000"/>
                            </a:solidFill>
                            <a:latin typeface="Cambria Math" panose="02040503050406030204" pitchFamily="18" charset="0"/>
                          </a:rPr>
                        </m:ctrlPr>
                      </m:fPr>
                      <m:num>
                        <m:sSub>
                          <m:sSubPr>
                            <m:ctrlPr>
                              <a:rPr lang="en-US" altLang="zh-CN" sz="2400" b="1" i="1">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𝒙</m:t>
                            </m:r>
                          </m:e>
                          <m:sub>
                            <m:r>
                              <a:rPr lang="en-US" altLang="zh-CN" sz="2400" b="1" i="1">
                                <a:solidFill>
                                  <a:srgbClr val="FF0000"/>
                                </a:solidFill>
                                <a:latin typeface="Cambria Math" panose="02040503050406030204" pitchFamily="18" charset="0"/>
                              </a:rPr>
                              <m:t>𝟓</m:t>
                            </m:r>
                          </m:sub>
                        </m:sSub>
                      </m:num>
                      <m:den>
                        <m:r>
                          <a:rPr lang="en-US" altLang="zh-CN" sz="2400" b="1" i="1" smtClean="0">
                            <a:solidFill>
                              <a:srgbClr val="FF0000"/>
                            </a:solidFill>
                            <a:latin typeface="Cambria Math" panose="02040503050406030204" pitchFamily="18" charset="0"/>
                          </a:rPr>
                          <m:t>𝟔</m:t>
                        </m:r>
                      </m:den>
                    </m:f>
                    <m:r>
                      <a:rPr lang="en-US" altLang="zh-CN" sz="2400" b="1" i="1">
                        <a:solidFill>
                          <a:srgbClr val="FF0000"/>
                        </a:solidFill>
                        <a:latin typeface="Cambria Math" panose="02040503050406030204" pitchFamily="18" charset="0"/>
                      </a:rPr>
                      <m:t>−</m:t>
                    </m:r>
                    <m:f>
                      <m:fPr>
                        <m:ctrlPr>
                          <a:rPr lang="en-US" altLang="zh-CN" sz="2400" b="1" i="1">
                            <a:solidFill>
                              <a:srgbClr val="FF0000"/>
                            </a:solidFill>
                            <a:latin typeface="Cambria Math" panose="02040503050406030204" pitchFamily="18" charset="0"/>
                          </a:rPr>
                        </m:ctrlPr>
                      </m:fPr>
                      <m:num>
                        <m:sSub>
                          <m:sSubPr>
                            <m:ctrlPr>
                              <a:rPr lang="en-US" altLang="zh-CN" sz="2400" b="1" i="1">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𝟐</m:t>
                            </m:r>
                            <m:r>
                              <a:rPr lang="en-US" altLang="zh-CN" sz="2400" b="1" i="1">
                                <a:solidFill>
                                  <a:srgbClr val="FF0000"/>
                                </a:solidFill>
                                <a:latin typeface="Cambria Math" panose="02040503050406030204" pitchFamily="18" charset="0"/>
                              </a:rPr>
                              <m:t>𝒙</m:t>
                            </m:r>
                          </m:e>
                          <m:sub>
                            <m:r>
                              <a:rPr lang="en-US" altLang="zh-CN" sz="2400" b="1" i="1">
                                <a:solidFill>
                                  <a:srgbClr val="FF0000"/>
                                </a:solidFill>
                                <a:latin typeface="Cambria Math" panose="02040503050406030204" pitchFamily="18" charset="0"/>
                              </a:rPr>
                              <m:t>𝟔</m:t>
                            </m:r>
                          </m:sub>
                        </m:sSub>
                      </m:num>
                      <m:den>
                        <m:r>
                          <a:rPr lang="en-US" altLang="zh-CN" sz="2400" b="1" i="1" smtClean="0">
                            <a:solidFill>
                              <a:srgbClr val="FF0000"/>
                            </a:solidFill>
                            <a:latin typeface="Cambria Math" panose="02040503050406030204" pitchFamily="18" charset="0"/>
                          </a:rPr>
                          <m:t>𝟑</m:t>
                        </m:r>
                      </m:den>
                    </m:f>
                  </m:oMath>
                </a14:m>
                <a:r>
                  <a:rPr lang="en-US" altLang="zh-CN" sz="2400" b="1" dirty="0">
                    <a:solidFill>
                      <a:srgbClr val="FF0000"/>
                    </a:solidFill>
                  </a:rPr>
                  <a:t>   </a:t>
                </a:r>
              </a:p>
              <a:p>
                <a:pPr lvl="1">
                  <a:lnSpc>
                    <a:spcPts val="4400"/>
                  </a:lnSpc>
                  <a:spcBef>
                    <a:spcPts val="1200"/>
                  </a:spcBef>
                  <a:spcAft>
                    <a:spcPts val="1200"/>
                  </a:spcAft>
                </a:pPr>
                <a14:m>
                  <m:oMathPara xmlns:m="http://schemas.openxmlformats.org/officeDocument/2006/math">
                    <m:oMathParaPr>
                      <m:jc m:val="left"/>
                    </m:oMathParaPr>
                    <m:oMath xmlns:m="http://schemas.openxmlformats.org/officeDocument/2006/math">
                      <m:sSub>
                        <m:sSubPr>
                          <m:ctrlPr>
                            <a:rPr lang="en-US" altLang="zh-CN" sz="2400" b="1" i="1" smtClean="0">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𝒙</m:t>
                          </m:r>
                        </m:e>
                        <m:sub>
                          <m:r>
                            <a:rPr lang="en-US" altLang="zh-CN" sz="2400" b="1" i="1">
                              <a:solidFill>
                                <a:srgbClr val="FF0000"/>
                              </a:solidFill>
                              <a:latin typeface="Cambria Math" panose="02040503050406030204" pitchFamily="18" charset="0"/>
                            </a:rPr>
                            <m:t>𝟏</m:t>
                          </m:r>
                        </m:sub>
                      </m:sSub>
                      <m:r>
                        <a:rPr lang="en-US" altLang="zh-CN" sz="2400" b="1" i="1">
                          <a:solidFill>
                            <a:schemeClr val="tx1"/>
                          </a:solidFill>
                          <a:latin typeface="Cambria Math" panose="02040503050406030204" pitchFamily="18" charset="0"/>
                        </a:rPr>
                        <m:t>=</m:t>
                      </m:r>
                      <m:r>
                        <a:rPr lang="en-US" altLang="zh-CN" sz="2400" b="1" i="1" smtClean="0">
                          <a:solidFill>
                            <a:schemeClr val="tx1"/>
                          </a:solidFill>
                          <a:latin typeface="Cambria Math" panose="02040503050406030204" pitchFamily="18" charset="0"/>
                        </a:rPr>
                        <m:t>𝟖</m:t>
                      </m:r>
                      <m:r>
                        <a:rPr lang="en-US" altLang="zh-CN" sz="2400" b="1" i="1" smtClean="0">
                          <a:solidFill>
                            <a:schemeClr val="tx1"/>
                          </a:solidFill>
                          <a:latin typeface="Cambria Math" panose="02040503050406030204" pitchFamily="18" charset="0"/>
                        </a:rPr>
                        <m:t>+</m:t>
                      </m:r>
                      <m:f>
                        <m:fPr>
                          <m:ctrlPr>
                            <a:rPr lang="en-US" altLang="zh-CN" sz="2400" b="1" i="1">
                              <a:solidFill>
                                <a:schemeClr val="tx1"/>
                              </a:solidFill>
                              <a:latin typeface="Cambria Math" panose="02040503050406030204" pitchFamily="18" charset="0"/>
                              <a:ea typeface="Cambria Math" panose="02040503050406030204" pitchFamily="18" charset="0"/>
                            </a:rPr>
                          </m:ctrlPr>
                        </m:fPr>
                        <m:num>
                          <m:sSub>
                            <m:sSubPr>
                              <m:ctrlPr>
                                <a:rPr lang="en-US" altLang="zh-CN" sz="2400" b="1" i="1">
                                  <a:solidFill>
                                    <a:schemeClr val="tx1"/>
                                  </a:solidFill>
                                  <a:latin typeface="Cambria Math" panose="02040503050406030204" pitchFamily="18" charset="0"/>
                                  <a:ea typeface="Cambria Math" panose="02040503050406030204" pitchFamily="18" charset="0"/>
                                </a:rPr>
                              </m:ctrlPr>
                            </m:sSubPr>
                            <m:e>
                              <m:r>
                                <a:rPr lang="en-US" altLang="zh-CN" sz="2400" b="1" i="1">
                                  <a:solidFill>
                                    <a:schemeClr val="tx1"/>
                                  </a:solidFill>
                                  <a:latin typeface="Cambria Math" panose="02040503050406030204" pitchFamily="18" charset="0"/>
                                  <a:ea typeface="Cambria Math" panose="02040503050406030204" pitchFamily="18" charset="0"/>
                                </a:rPr>
                                <m:t> </m:t>
                              </m:r>
                              <m:r>
                                <a:rPr lang="en-US" altLang="zh-CN" sz="2400" b="1" i="1">
                                  <a:solidFill>
                                    <a:schemeClr val="tx1"/>
                                  </a:solidFill>
                                  <a:latin typeface="Cambria Math" panose="02040503050406030204" pitchFamily="18" charset="0"/>
                                  <a:ea typeface="Cambria Math" panose="02040503050406030204" pitchFamily="18" charset="0"/>
                                </a:rPr>
                                <m:t>𝒙</m:t>
                              </m:r>
                            </m:e>
                            <m:sub>
                              <m:r>
                                <a:rPr lang="en-US" altLang="zh-CN" sz="2400" b="1" i="1" smtClean="0">
                                  <a:solidFill>
                                    <a:schemeClr val="tx1"/>
                                  </a:solidFill>
                                  <a:latin typeface="Cambria Math" panose="02040503050406030204" pitchFamily="18" charset="0"/>
                                  <a:ea typeface="Cambria Math" panose="02040503050406030204" pitchFamily="18" charset="0"/>
                                </a:rPr>
                                <m:t>𝟑</m:t>
                              </m:r>
                            </m:sub>
                          </m:sSub>
                        </m:num>
                        <m:den>
                          <m:r>
                            <a:rPr lang="en-US" altLang="zh-CN" sz="2400" b="1" i="1" smtClean="0">
                              <a:solidFill>
                                <a:schemeClr val="tx1"/>
                              </a:solidFill>
                              <a:latin typeface="Cambria Math" panose="02040503050406030204" pitchFamily="18" charset="0"/>
                              <a:ea typeface="Cambria Math" panose="02040503050406030204" pitchFamily="18" charset="0"/>
                            </a:rPr>
                            <m:t>𝟔</m:t>
                          </m:r>
                        </m:den>
                      </m:f>
                      <m:r>
                        <a:rPr lang="en-US" altLang="zh-CN" sz="2400" b="1" i="1" smtClean="0">
                          <a:solidFill>
                            <a:schemeClr val="tx1"/>
                          </a:solidFill>
                          <a:latin typeface="Cambria Math" panose="02040503050406030204" pitchFamily="18" charset="0"/>
                        </a:rPr>
                        <m:t>+</m:t>
                      </m:r>
                      <m:f>
                        <m:fPr>
                          <m:ctrlPr>
                            <a:rPr lang="en-US" altLang="zh-CN" sz="2400" b="1" i="1">
                              <a:solidFill>
                                <a:schemeClr val="tx1"/>
                              </a:solidFill>
                              <a:latin typeface="Cambria Math" panose="02040503050406030204" pitchFamily="18" charset="0"/>
                            </a:rPr>
                          </m:ctrlPr>
                        </m:fPr>
                        <m:num>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smtClean="0">
                                  <a:solidFill>
                                    <a:schemeClr val="tx1"/>
                                  </a:solidFill>
                                  <a:latin typeface="Cambria Math" panose="02040503050406030204" pitchFamily="18" charset="0"/>
                                </a:rPr>
                                <m:t>𝟓</m:t>
                              </m:r>
                            </m:sub>
                          </m:sSub>
                        </m:num>
                        <m:den>
                          <m:r>
                            <a:rPr lang="en-US" altLang="zh-CN" sz="2400" b="1" i="1" smtClean="0">
                              <a:solidFill>
                                <a:schemeClr val="tx1"/>
                              </a:solidFill>
                              <a:latin typeface="Cambria Math" panose="02040503050406030204" pitchFamily="18" charset="0"/>
                            </a:rPr>
                            <m:t>𝟔</m:t>
                          </m:r>
                        </m:den>
                      </m:f>
                      <m:r>
                        <a:rPr lang="en-US" altLang="zh-CN" sz="2400" b="1" i="1">
                          <a:solidFill>
                            <a:schemeClr val="tx1"/>
                          </a:solidFill>
                          <a:latin typeface="Cambria Math" panose="02040503050406030204" pitchFamily="18" charset="0"/>
                        </a:rPr>
                        <m:t>−</m:t>
                      </m:r>
                      <m:f>
                        <m:fPr>
                          <m:ctrlPr>
                            <a:rPr lang="en-US" altLang="zh-CN" sz="2400" b="1" i="1">
                              <a:solidFill>
                                <a:schemeClr val="tx1"/>
                              </a:solidFill>
                              <a:latin typeface="Cambria Math" panose="02040503050406030204" pitchFamily="18" charset="0"/>
                            </a:rPr>
                          </m:ctrlPr>
                        </m:fPr>
                        <m:num>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𝟔</m:t>
                              </m:r>
                            </m:sub>
                          </m:sSub>
                        </m:num>
                        <m:den>
                          <m:r>
                            <a:rPr lang="en-US" altLang="zh-CN" sz="2400" b="1" i="1" smtClean="0">
                              <a:solidFill>
                                <a:schemeClr val="tx1"/>
                              </a:solidFill>
                              <a:latin typeface="Cambria Math" panose="02040503050406030204" pitchFamily="18" charset="0"/>
                            </a:rPr>
                            <m:t>𝟑</m:t>
                          </m:r>
                        </m:den>
                      </m:f>
                    </m:oMath>
                  </m:oMathPara>
                </a14:m>
                <a:endParaRPr lang="en-US" altLang="zh-CN" sz="2400" b="1" dirty="0">
                  <a:solidFill>
                    <a:schemeClr val="tx1"/>
                  </a:solidFill>
                </a:endParaRPr>
              </a:p>
              <a:p>
                <a:pPr lvl="1">
                  <a:lnSpc>
                    <a:spcPts val="4400"/>
                  </a:lnSpc>
                  <a:spcBef>
                    <a:spcPts val="1200"/>
                  </a:spcBef>
                  <a:spcAft>
                    <a:spcPts val="1200"/>
                  </a:spcAft>
                </a:pPr>
                <a:r>
                  <a:rPr lang="en-US" altLang="zh-CN" sz="2400" b="1" dirty="0">
                    <a:solidFill>
                      <a:schemeClr val="tx1"/>
                    </a:solidFill>
                  </a:rPr>
                  <a:t>  </a:t>
                </a:r>
                <a14:m>
                  <m:oMath xmlns:m="http://schemas.openxmlformats.org/officeDocument/2006/math">
                    <m:sSub>
                      <m:sSubPr>
                        <m:ctrlPr>
                          <a:rPr lang="en-US" altLang="zh-CN" sz="2400" b="1" i="1" smtClean="0">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𝒙</m:t>
                        </m:r>
                      </m:e>
                      <m:sub>
                        <m:r>
                          <a:rPr lang="en-US" altLang="zh-CN" sz="2400" b="1" i="1" smtClean="0">
                            <a:solidFill>
                              <a:srgbClr val="FF0000"/>
                            </a:solidFill>
                            <a:latin typeface="Cambria Math" panose="02040503050406030204" pitchFamily="18" charset="0"/>
                          </a:rPr>
                          <m:t>𝟐</m:t>
                        </m:r>
                      </m:sub>
                    </m:sSub>
                    <m:r>
                      <a:rPr lang="en-US" altLang="zh-CN" sz="2400" b="1" i="1">
                        <a:solidFill>
                          <a:schemeClr val="tx1"/>
                        </a:solidFill>
                        <a:latin typeface="Cambria Math" panose="02040503050406030204" pitchFamily="18" charset="0"/>
                      </a:rPr>
                      <m:t>=</m:t>
                    </m:r>
                    <m:r>
                      <a:rPr lang="en-US" altLang="zh-CN" sz="2400" b="1" i="1" smtClean="0">
                        <a:solidFill>
                          <a:schemeClr val="tx1"/>
                        </a:solidFill>
                        <a:latin typeface="Cambria Math" panose="02040503050406030204" pitchFamily="18" charset="0"/>
                      </a:rPr>
                      <m:t>𝟒</m:t>
                    </m:r>
                    <m:r>
                      <a:rPr lang="en-US" altLang="zh-CN" sz="2400" b="1" i="1">
                        <a:solidFill>
                          <a:schemeClr val="tx1"/>
                        </a:solidFill>
                        <a:latin typeface="Cambria Math" panose="02040503050406030204" pitchFamily="18" charset="0"/>
                      </a:rPr>
                      <m:t>−</m:t>
                    </m:r>
                    <m:f>
                      <m:fPr>
                        <m:ctrlPr>
                          <a:rPr lang="en-US" altLang="zh-CN" sz="2400" b="1" i="1">
                            <a:solidFill>
                              <a:schemeClr val="tx1"/>
                            </a:solidFill>
                            <a:latin typeface="Cambria Math" panose="02040503050406030204" pitchFamily="18" charset="0"/>
                          </a:rPr>
                        </m:ctrlPr>
                      </m:fPr>
                      <m:num>
                        <m:r>
                          <a:rPr lang="en-US" altLang="zh-CN" sz="2400" b="1" i="1" smtClean="0">
                            <a:solidFill>
                              <a:schemeClr val="tx1"/>
                            </a:solidFill>
                            <a:latin typeface="Cambria Math" panose="02040503050406030204" pitchFamily="18" charset="0"/>
                          </a:rPr>
                          <m:t>𝟖</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smtClean="0">
                                <a:solidFill>
                                  <a:schemeClr val="tx1"/>
                                </a:solidFill>
                                <a:latin typeface="Cambria Math" panose="02040503050406030204" pitchFamily="18" charset="0"/>
                              </a:rPr>
                              <m:t>𝟑</m:t>
                            </m:r>
                          </m:sub>
                        </m:sSub>
                      </m:num>
                      <m:den>
                        <m:r>
                          <a:rPr lang="en-US" altLang="zh-CN" sz="2400" b="1" i="1" smtClean="0">
                            <a:solidFill>
                              <a:schemeClr val="tx1"/>
                            </a:solidFill>
                            <a:latin typeface="Cambria Math" panose="02040503050406030204" pitchFamily="18" charset="0"/>
                          </a:rPr>
                          <m:t>𝟑</m:t>
                        </m:r>
                      </m:den>
                    </m:f>
                    <m:r>
                      <a:rPr lang="en-US" altLang="zh-CN" sz="2400" b="1" i="1">
                        <a:solidFill>
                          <a:schemeClr val="tx1"/>
                        </a:solidFill>
                        <a:latin typeface="Cambria Math" panose="02040503050406030204" pitchFamily="18" charset="0"/>
                      </a:rPr>
                      <m:t>−</m:t>
                    </m:r>
                    <m:f>
                      <m:fPr>
                        <m:ctrlPr>
                          <a:rPr lang="en-US" altLang="zh-CN" sz="2400" b="1" i="1">
                            <a:solidFill>
                              <a:schemeClr val="tx1"/>
                            </a:solidFill>
                            <a:latin typeface="Cambria Math" panose="02040503050406030204" pitchFamily="18" charset="0"/>
                          </a:rPr>
                        </m:ctrlPr>
                      </m:fPr>
                      <m:num>
                        <m:sSub>
                          <m:sSubPr>
                            <m:ctrlPr>
                              <a:rPr lang="en-US" altLang="zh-CN" sz="2400" b="1"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𝟐</m:t>
                            </m:r>
                            <m:r>
                              <a:rPr lang="en-US" altLang="zh-CN" sz="2400" b="1" i="1">
                                <a:solidFill>
                                  <a:schemeClr val="tx1"/>
                                </a:solidFill>
                                <a:latin typeface="Cambria Math" panose="02040503050406030204" pitchFamily="18" charset="0"/>
                              </a:rPr>
                              <m:t>𝒙</m:t>
                            </m:r>
                          </m:e>
                          <m:sub>
                            <m:r>
                              <a:rPr lang="en-US" altLang="zh-CN" sz="2400" b="1" i="1" smtClean="0">
                                <a:solidFill>
                                  <a:schemeClr val="tx1"/>
                                </a:solidFill>
                                <a:latin typeface="Cambria Math" panose="02040503050406030204" pitchFamily="18" charset="0"/>
                              </a:rPr>
                              <m:t>𝟓</m:t>
                            </m:r>
                          </m:sub>
                        </m:sSub>
                      </m:num>
                      <m:den>
                        <m:r>
                          <a:rPr lang="en-US" altLang="zh-CN" sz="2400" b="1" i="1" smtClean="0">
                            <a:solidFill>
                              <a:schemeClr val="tx1"/>
                            </a:solidFill>
                            <a:latin typeface="Cambria Math" panose="02040503050406030204" pitchFamily="18" charset="0"/>
                          </a:rPr>
                          <m:t>𝟑</m:t>
                        </m:r>
                      </m:den>
                    </m:f>
                    <m:r>
                      <a:rPr lang="en-US" altLang="zh-CN" sz="2400" b="1" i="1">
                        <a:solidFill>
                          <a:schemeClr val="tx1"/>
                        </a:solidFill>
                        <a:latin typeface="Cambria Math" panose="02040503050406030204" pitchFamily="18" charset="0"/>
                      </a:rPr>
                      <m:t>+</m:t>
                    </m:r>
                    <m:f>
                      <m:fPr>
                        <m:ctrlPr>
                          <a:rPr lang="en-US" altLang="zh-CN" sz="2400" b="1" i="1">
                            <a:solidFill>
                              <a:schemeClr val="tx1"/>
                            </a:solidFill>
                            <a:latin typeface="Cambria Math" panose="02040503050406030204" pitchFamily="18" charset="0"/>
                          </a:rPr>
                        </m:ctrlPr>
                      </m:fPr>
                      <m:num>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𝟔</m:t>
                            </m:r>
                          </m:sub>
                        </m:sSub>
                      </m:num>
                      <m:den>
                        <m:r>
                          <a:rPr lang="en-US" altLang="zh-CN" sz="2400" b="1" i="1" smtClean="0">
                            <a:solidFill>
                              <a:schemeClr val="tx1"/>
                            </a:solidFill>
                            <a:latin typeface="Cambria Math" panose="02040503050406030204" pitchFamily="18" charset="0"/>
                          </a:rPr>
                          <m:t>𝟑</m:t>
                        </m:r>
                      </m:den>
                    </m:f>
                  </m:oMath>
                </a14:m>
                <a:endParaRPr lang="en-US" altLang="zh-CN" sz="2400" b="1" dirty="0">
                  <a:solidFill>
                    <a:schemeClr val="tx1"/>
                  </a:solidFill>
                </a:endParaRPr>
              </a:p>
              <a:p>
                <a:pPr lvl="1">
                  <a:lnSpc>
                    <a:spcPts val="4400"/>
                  </a:lnSpc>
                  <a:spcBef>
                    <a:spcPts val="1200"/>
                  </a:spcBef>
                  <a:spcAft>
                    <a:spcPts val="1200"/>
                  </a:spcAft>
                </a:pPr>
                <a:r>
                  <a:rPr lang="en-US" altLang="zh-CN" sz="2400" b="1" dirty="0">
                    <a:solidFill>
                      <a:schemeClr val="tx1"/>
                    </a:solidFill>
                  </a:rPr>
                  <a:t> </a:t>
                </a:r>
                <a14:m>
                  <m:oMath xmlns:m="http://schemas.openxmlformats.org/officeDocument/2006/math">
                    <m:sSub>
                      <m:sSubPr>
                        <m:ctrlPr>
                          <a:rPr lang="en-US" altLang="zh-CN" sz="2400" b="1" i="1" smtClean="0">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𝒙</m:t>
                        </m:r>
                      </m:e>
                      <m:sub>
                        <m:r>
                          <a:rPr lang="en-US" altLang="zh-CN" sz="2400" b="1" i="1" smtClean="0">
                            <a:solidFill>
                              <a:srgbClr val="FF0000"/>
                            </a:solidFill>
                            <a:latin typeface="Cambria Math" panose="02040503050406030204" pitchFamily="18" charset="0"/>
                          </a:rPr>
                          <m:t>𝟒</m:t>
                        </m:r>
                      </m:sub>
                    </m:sSub>
                    <m:r>
                      <a:rPr lang="en-US" altLang="zh-CN" sz="2400" b="1" i="1">
                        <a:solidFill>
                          <a:schemeClr val="tx1"/>
                        </a:solidFill>
                        <a:latin typeface="Cambria Math" panose="02040503050406030204" pitchFamily="18" charset="0"/>
                      </a:rPr>
                      <m:t>=</m:t>
                    </m:r>
                    <m:r>
                      <a:rPr lang="en-US" altLang="zh-CN" sz="2400" b="1" i="1" smtClean="0">
                        <a:solidFill>
                          <a:schemeClr val="tx1"/>
                        </a:solidFill>
                        <a:latin typeface="Cambria Math" panose="02040503050406030204" pitchFamily="18" charset="0"/>
                      </a:rPr>
                      <m:t>𝟏𝟖</m:t>
                    </m:r>
                    <m:r>
                      <a:rPr lang="en-US" altLang="zh-CN" sz="2400" b="1" i="1" smtClean="0">
                        <a:solidFill>
                          <a:schemeClr val="tx1"/>
                        </a:solidFill>
                        <a:latin typeface="Cambria Math" panose="02040503050406030204" pitchFamily="18" charset="0"/>
                      </a:rPr>
                      <m:t>−</m:t>
                    </m:r>
                    <m:f>
                      <m:fPr>
                        <m:ctrlPr>
                          <a:rPr lang="en-US" altLang="zh-CN" sz="2400" b="1" i="1">
                            <a:solidFill>
                              <a:schemeClr val="tx1"/>
                            </a:solidFill>
                            <a:latin typeface="Cambria Math" panose="02040503050406030204" pitchFamily="18" charset="0"/>
                            <a:ea typeface="Cambria Math" panose="02040503050406030204" pitchFamily="18" charset="0"/>
                          </a:rPr>
                        </m:ctrlPr>
                      </m:fPr>
                      <m:num>
                        <m:sSub>
                          <m:sSubPr>
                            <m:ctrlPr>
                              <a:rPr lang="en-US" altLang="zh-CN" sz="2400" b="1" i="1">
                                <a:solidFill>
                                  <a:schemeClr val="tx1"/>
                                </a:solidFill>
                                <a:latin typeface="Cambria Math" panose="02040503050406030204" pitchFamily="18" charset="0"/>
                                <a:ea typeface="Cambria Math" panose="02040503050406030204" pitchFamily="18" charset="0"/>
                              </a:rPr>
                            </m:ctrlPr>
                          </m:sSubPr>
                          <m:e>
                            <m:r>
                              <a:rPr lang="en-US" altLang="zh-CN" sz="2400" b="1" i="1">
                                <a:solidFill>
                                  <a:schemeClr val="tx1"/>
                                </a:solidFill>
                                <a:latin typeface="Cambria Math" panose="02040503050406030204" pitchFamily="18" charset="0"/>
                                <a:ea typeface="Cambria Math" panose="02040503050406030204" pitchFamily="18" charset="0"/>
                              </a:rPr>
                              <m:t> </m:t>
                            </m:r>
                            <m:r>
                              <a:rPr lang="en-US" altLang="zh-CN" sz="2400" b="1" i="1">
                                <a:solidFill>
                                  <a:schemeClr val="tx1"/>
                                </a:solidFill>
                                <a:latin typeface="Cambria Math" panose="02040503050406030204" pitchFamily="18" charset="0"/>
                                <a:ea typeface="Cambria Math" panose="02040503050406030204" pitchFamily="18" charset="0"/>
                              </a:rPr>
                              <m:t>𝒙</m:t>
                            </m:r>
                          </m:e>
                          <m:sub>
                            <m:r>
                              <a:rPr lang="en-US" altLang="zh-CN" sz="2400" b="1" i="1" smtClean="0">
                                <a:solidFill>
                                  <a:schemeClr val="tx1"/>
                                </a:solidFill>
                                <a:latin typeface="Cambria Math" panose="02040503050406030204" pitchFamily="18" charset="0"/>
                                <a:ea typeface="Cambria Math" panose="02040503050406030204" pitchFamily="18" charset="0"/>
                              </a:rPr>
                              <m:t>𝟑</m:t>
                            </m:r>
                          </m:sub>
                        </m:sSub>
                      </m:num>
                      <m:den>
                        <m:r>
                          <a:rPr lang="en-US" altLang="zh-CN" sz="2400" b="1" i="1" smtClean="0">
                            <a:solidFill>
                              <a:schemeClr val="tx1"/>
                            </a:solidFill>
                            <a:latin typeface="Cambria Math" panose="02040503050406030204" pitchFamily="18" charset="0"/>
                            <a:ea typeface="Cambria Math" panose="02040503050406030204" pitchFamily="18" charset="0"/>
                          </a:rPr>
                          <m:t>𝟐</m:t>
                        </m:r>
                      </m:den>
                    </m:f>
                    <m:r>
                      <a:rPr lang="en-US" altLang="zh-CN" sz="2400" b="1" i="1" smtClean="0">
                        <a:solidFill>
                          <a:schemeClr val="tx1"/>
                        </a:solidFill>
                        <a:latin typeface="Cambria Math" panose="02040503050406030204" pitchFamily="18" charset="0"/>
                        <a:ea typeface="Cambria Math" panose="02040503050406030204" pitchFamily="18" charset="0"/>
                      </a:rPr>
                      <m:t>+</m:t>
                    </m:r>
                    <m:f>
                      <m:fPr>
                        <m:ctrlPr>
                          <a:rPr lang="en-US" altLang="zh-CN" sz="2400" b="1" i="1" smtClean="0">
                            <a:solidFill>
                              <a:schemeClr val="tx1"/>
                            </a:solidFill>
                            <a:latin typeface="Cambria Math" panose="02040503050406030204" pitchFamily="18" charset="0"/>
                            <a:ea typeface="Cambria Math" panose="02040503050406030204" pitchFamily="18" charset="0"/>
                          </a:rPr>
                        </m:ctrlPr>
                      </m:fPr>
                      <m:num>
                        <m:sSub>
                          <m:sSubPr>
                            <m:ctrlPr>
                              <a:rPr lang="en-US" altLang="zh-CN" sz="2400" b="1" i="1" smtClean="0">
                                <a:solidFill>
                                  <a:schemeClr val="tx1"/>
                                </a:solidFill>
                                <a:latin typeface="Cambria Math" panose="02040503050406030204" pitchFamily="18" charset="0"/>
                                <a:ea typeface="Cambria Math" panose="02040503050406030204" pitchFamily="18" charset="0"/>
                              </a:rPr>
                            </m:ctrlPr>
                          </m:sSubPr>
                          <m:e>
                            <m:r>
                              <a:rPr lang="en-US" altLang="zh-CN" sz="2400" b="1" i="1" smtClean="0">
                                <a:solidFill>
                                  <a:schemeClr val="tx1"/>
                                </a:solidFill>
                                <a:latin typeface="Cambria Math" panose="02040503050406030204" pitchFamily="18" charset="0"/>
                                <a:ea typeface="Cambria Math" panose="02040503050406030204" pitchFamily="18" charset="0"/>
                              </a:rPr>
                              <m:t>𝒙</m:t>
                            </m:r>
                          </m:e>
                          <m:sub>
                            <m:r>
                              <a:rPr lang="en-US" altLang="zh-CN" sz="2400" b="1" i="1" smtClean="0">
                                <a:solidFill>
                                  <a:schemeClr val="tx1"/>
                                </a:solidFill>
                                <a:latin typeface="Cambria Math" panose="02040503050406030204" pitchFamily="18" charset="0"/>
                                <a:ea typeface="Cambria Math" panose="02040503050406030204" pitchFamily="18" charset="0"/>
                              </a:rPr>
                              <m:t>𝟓</m:t>
                            </m:r>
                          </m:sub>
                        </m:sSub>
                      </m:num>
                      <m:den>
                        <m:r>
                          <a:rPr lang="en-US" altLang="zh-CN" sz="2400" b="1" i="1" smtClean="0">
                            <a:solidFill>
                              <a:schemeClr val="tx1"/>
                            </a:solidFill>
                            <a:latin typeface="Cambria Math" panose="02040503050406030204" pitchFamily="18" charset="0"/>
                            <a:ea typeface="Cambria Math" panose="02040503050406030204" pitchFamily="18" charset="0"/>
                          </a:rPr>
                          <m:t>𝟐</m:t>
                        </m:r>
                      </m:den>
                    </m:f>
                  </m:oMath>
                </a14:m>
                <a:endParaRPr lang="en-US" altLang="zh-CN" sz="2400" b="1" dirty="0">
                  <a:solidFill>
                    <a:schemeClr val="tx1"/>
                  </a:solidFill>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0" y="1155654"/>
                <a:ext cx="9144000" cy="3118803"/>
              </a:xfrm>
              <a:prstGeom prst="rect">
                <a:avLst/>
              </a:prstGeom>
              <a:blipFill rotWithShape="0">
                <a:blip r:embed="rId2"/>
                <a:stretch>
                  <a:fillRect/>
                </a:stretch>
              </a:blipFill>
              <a:ln w="28575">
                <a:solidFill>
                  <a:srgbClr val="7030A0"/>
                </a:solidFill>
              </a:ln>
            </p:spPr>
            <p:txBody>
              <a:bodyPr/>
              <a:lstStyle/>
              <a:p>
                <a:r>
                  <a:rPr lang="zh-CN" altLang="en-US">
                    <a:noFill/>
                  </a:rPr>
                  <a:t> </a:t>
                </a:r>
              </a:p>
            </p:txBody>
          </p:sp>
        </mc:Fallback>
      </mc:AlternateContent>
      <p:sp>
        <p:nvSpPr>
          <p:cNvPr id="8" name="文本框 7"/>
          <p:cNvSpPr txBox="1"/>
          <p:nvPr/>
        </p:nvSpPr>
        <p:spPr>
          <a:xfrm>
            <a:off x="190223" y="4473718"/>
            <a:ext cx="8953777" cy="504241"/>
          </a:xfrm>
          <a:prstGeom prst="rect">
            <a:avLst/>
          </a:prstGeom>
          <a:noFill/>
        </p:spPr>
        <p:txBody>
          <a:bodyPr wrap="square" rtlCol="0">
            <a:spAutoFit/>
          </a:bodyPr>
          <a:lstStyle/>
          <a:p>
            <a:pPr>
              <a:lnSpc>
                <a:spcPts val="3500"/>
              </a:lnSpc>
            </a:pPr>
            <a:r>
              <a:rPr lang="zh-CN" altLang="en-US" sz="2400" b="1" dirty="0"/>
              <a:t>在目标函数中所有系数都是负数，此时</a:t>
            </a:r>
            <a:r>
              <a:rPr lang="zh-CN" altLang="en-US" sz="2400" b="1" dirty="0">
                <a:solidFill>
                  <a:srgbClr val="FF0000"/>
                </a:solidFill>
              </a:rPr>
              <a:t>基本可行解是一个最优解。</a:t>
            </a:r>
          </a:p>
        </p:txBody>
      </p:sp>
      <p:sp>
        <p:nvSpPr>
          <p:cNvPr id="9" name="矩形 8"/>
          <p:cNvSpPr/>
          <p:nvPr/>
        </p:nvSpPr>
        <p:spPr>
          <a:xfrm>
            <a:off x="418563" y="4977959"/>
            <a:ext cx="5467082" cy="12363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r>
              <a:rPr lang="zh-CN" altLang="en-US" sz="2400" b="1" dirty="0">
                <a:solidFill>
                  <a:srgbClr val="0000CC"/>
                </a:solidFill>
                <a:latin typeface="Arial" panose="020B0604020202020204" pitchFamily="34" charset="0"/>
                <a:cs typeface="Arial" panose="020B0604020202020204" pitchFamily="34" charset="0"/>
              </a:rPr>
              <a:t>一个最优解：</a:t>
            </a:r>
            <a:r>
              <a:rPr lang="en-US" altLang="zh-CN" sz="2400" b="1" dirty="0">
                <a:solidFill>
                  <a:srgbClr val="0000CC"/>
                </a:solidFill>
                <a:latin typeface="Arial" panose="020B0604020202020204" pitchFamily="34" charset="0"/>
                <a:cs typeface="Arial" panose="020B0604020202020204" pitchFamily="34" charset="0"/>
              </a:rPr>
              <a:t>(8,4,0,18,0,0)</a:t>
            </a:r>
          </a:p>
          <a:p>
            <a:pPr>
              <a:spcBef>
                <a:spcPts val="600"/>
              </a:spcBef>
            </a:pPr>
            <a:r>
              <a:rPr lang="zh-CN" altLang="en-US" sz="2400" b="1" dirty="0">
                <a:solidFill>
                  <a:srgbClr val="0000CC"/>
                </a:solidFill>
                <a:latin typeface="Arial" panose="020B0604020202020204" pitchFamily="34" charset="0"/>
                <a:cs typeface="Arial" panose="020B0604020202020204" pitchFamily="34" charset="0"/>
              </a:rPr>
              <a:t>目标函数最优值</a:t>
            </a:r>
            <a:r>
              <a:rPr lang="en-US" altLang="zh-CN" sz="2400" b="1" dirty="0">
                <a:solidFill>
                  <a:srgbClr val="0000CC"/>
                </a:solidFill>
                <a:latin typeface="Arial" panose="020B0604020202020204" pitchFamily="34" charset="0"/>
                <a:cs typeface="Arial" panose="020B0604020202020204" pitchFamily="34" charset="0"/>
              </a:rPr>
              <a:t>:   </a:t>
            </a:r>
            <a:r>
              <a:rPr lang="en-US" altLang="zh-CN" sz="2400" b="1" dirty="0">
                <a:solidFill>
                  <a:srgbClr val="FF0000"/>
                </a:solidFill>
                <a:latin typeface="Arial" panose="020B0604020202020204" pitchFamily="34" charset="0"/>
                <a:cs typeface="Arial" panose="020B0604020202020204" pitchFamily="34" charset="0"/>
              </a:rPr>
              <a:t>z =28</a:t>
            </a:r>
            <a:endParaRPr lang="en-US" altLang="zh-CN" sz="2400" b="1" dirty="0">
              <a:solidFill>
                <a:srgbClr val="0000C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530691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48105" y="3792827"/>
            <a:ext cx="7823917" cy="8046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r>
              <a:rPr lang="zh-CN" altLang="en-US" sz="2400" b="1" dirty="0">
                <a:solidFill>
                  <a:srgbClr val="0000CC"/>
                </a:solidFill>
                <a:latin typeface="Arial" panose="020B0604020202020204" pitchFamily="34" charset="0"/>
                <a:cs typeface="Arial" panose="020B0604020202020204" pitchFamily="34" charset="0"/>
              </a:rPr>
              <a:t>一个最优解：</a:t>
            </a:r>
            <a:r>
              <a:rPr lang="en-US" altLang="zh-CN" sz="2400" b="1" dirty="0">
                <a:solidFill>
                  <a:srgbClr val="0000CC"/>
                </a:solidFill>
                <a:latin typeface="Arial" panose="020B0604020202020204" pitchFamily="34" charset="0"/>
                <a:cs typeface="Arial" panose="020B0604020202020204" pitchFamily="34" charset="0"/>
              </a:rPr>
              <a:t>(8,4,0,18,0,0),   </a:t>
            </a:r>
            <a:r>
              <a:rPr lang="zh-CN" altLang="en-US" sz="2400" b="1" dirty="0">
                <a:solidFill>
                  <a:srgbClr val="0000CC"/>
                </a:solidFill>
                <a:latin typeface="Arial" panose="020B0604020202020204" pitchFamily="34" charset="0"/>
                <a:cs typeface="Arial" panose="020B0604020202020204" pitchFamily="34" charset="0"/>
              </a:rPr>
              <a:t>目标函数最优值</a:t>
            </a:r>
            <a:r>
              <a:rPr lang="en-US" altLang="zh-CN" sz="2400" b="1" dirty="0">
                <a:solidFill>
                  <a:srgbClr val="0000CC"/>
                </a:solidFill>
                <a:latin typeface="Arial" panose="020B0604020202020204" pitchFamily="34" charset="0"/>
                <a:cs typeface="Arial" panose="020B0604020202020204" pitchFamily="34" charset="0"/>
              </a:rPr>
              <a:t>:   </a:t>
            </a:r>
            <a:r>
              <a:rPr lang="en-US" altLang="zh-CN" sz="2400" b="1" dirty="0">
                <a:solidFill>
                  <a:srgbClr val="FF0000"/>
                </a:solidFill>
                <a:latin typeface="Arial" panose="020B0604020202020204" pitchFamily="34" charset="0"/>
                <a:cs typeface="Arial" panose="020B0604020202020204" pitchFamily="34" charset="0"/>
              </a:rPr>
              <a:t>z =28</a:t>
            </a:r>
            <a:endParaRPr lang="en-US" altLang="zh-CN" sz="2400" b="1" dirty="0">
              <a:solidFill>
                <a:srgbClr val="0000CC"/>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6" name="矩形 5"/>
              <p:cNvSpPr/>
              <p:nvPr/>
            </p:nvSpPr>
            <p:spPr>
              <a:xfrm>
                <a:off x="148105" y="4597482"/>
                <a:ext cx="8815591" cy="2081658"/>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r>
                  <a:rPr lang="zh-CN" altLang="en-US" sz="2000" b="1" dirty="0">
                    <a:solidFill>
                      <a:schemeClr val="tx1"/>
                    </a:solidFill>
                    <a:latin typeface="Arial" panose="020B0604020202020204" pitchFamily="34" charset="0"/>
                    <a:cs typeface="Arial" panose="020B0604020202020204" pitchFamily="34" charset="0"/>
                  </a:rPr>
                  <a:t>在最优解中，松弛变量</a:t>
                </a:r>
                <a14:m>
                  <m:oMath xmlns:m="http://schemas.openxmlformats.org/officeDocument/2006/math">
                    <m:sSub>
                      <m:sSubPr>
                        <m:ctrlPr>
                          <a:rPr lang="en-US" altLang="zh-CN" sz="2000" i="1">
                            <a:solidFill>
                              <a:schemeClr val="tx1"/>
                            </a:solidFill>
                            <a:latin typeface="Cambria Math" panose="02040503050406030204" pitchFamily="18" charset="0"/>
                          </a:rPr>
                        </m:ctrlPr>
                      </m:sSubPr>
                      <m:e>
                        <m:r>
                          <a:rPr lang="en-US" altLang="zh-CN" sz="2000" i="1">
                            <a:solidFill>
                              <a:schemeClr val="tx1"/>
                            </a:solidFill>
                            <a:latin typeface="Cambria Math" panose="02040503050406030204" pitchFamily="18" charset="0"/>
                          </a:rPr>
                          <m:t>𝒙</m:t>
                        </m:r>
                      </m:e>
                      <m:sub>
                        <m:r>
                          <a:rPr lang="en-US" altLang="zh-CN" sz="2000" i="1">
                            <a:solidFill>
                              <a:schemeClr val="tx1"/>
                            </a:solidFill>
                            <a:latin typeface="Cambria Math" panose="02040503050406030204" pitchFamily="18" charset="0"/>
                          </a:rPr>
                          <m:t>4</m:t>
                        </m:r>
                      </m:sub>
                    </m:sSub>
                    <m:r>
                      <a:rPr lang="en-US" altLang="zh-CN" sz="2000" i="1">
                        <a:solidFill>
                          <a:schemeClr val="tx1"/>
                        </a:solidFill>
                        <a:latin typeface="Cambria Math" panose="02040503050406030204" pitchFamily="18" charset="0"/>
                      </a:rPr>
                      <m:t>,</m:t>
                    </m:r>
                    <m:sSub>
                      <m:sSubPr>
                        <m:ctrlPr>
                          <a:rPr lang="en-US" altLang="zh-CN" sz="2000" i="1">
                            <a:solidFill>
                              <a:schemeClr val="tx1"/>
                            </a:solidFill>
                            <a:latin typeface="Cambria Math" panose="02040503050406030204" pitchFamily="18" charset="0"/>
                          </a:rPr>
                        </m:ctrlPr>
                      </m:sSubPr>
                      <m:e>
                        <m:r>
                          <a:rPr lang="en-US" altLang="zh-CN" sz="2000" i="1">
                            <a:solidFill>
                              <a:schemeClr val="tx1"/>
                            </a:solidFill>
                            <a:latin typeface="Cambria Math" panose="02040503050406030204" pitchFamily="18" charset="0"/>
                          </a:rPr>
                          <m:t>𝒙</m:t>
                        </m:r>
                      </m:e>
                      <m:sub>
                        <m:r>
                          <a:rPr lang="en-US" altLang="zh-CN" sz="2000" i="1">
                            <a:solidFill>
                              <a:schemeClr val="tx1"/>
                            </a:solidFill>
                            <a:latin typeface="Cambria Math" panose="02040503050406030204" pitchFamily="18" charset="0"/>
                          </a:rPr>
                          <m:t>5</m:t>
                        </m:r>
                      </m:sub>
                    </m:sSub>
                    <m:r>
                      <a:rPr lang="en-US" altLang="zh-CN" sz="2000" i="1">
                        <a:solidFill>
                          <a:schemeClr val="tx1"/>
                        </a:solidFill>
                        <a:latin typeface="Cambria Math" panose="02040503050406030204" pitchFamily="18" charset="0"/>
                        <a:ea typeface="Cambria Math" panose="02040503050406030204" pitchFamily="18" charset="0"/>
                      </a:rPr>
                      <m:t>,</m:t>
                    </m:r>
                    <m:sSub>
                      <m:sSubPr>
                        <m:ctrlPr>
                          <a:rPr lang="en-US" altLang="zh-CN" sz="2000" i="1">
                            <a:solidFill>
                              <a:schemeClr val="tx1"/>
                            </a:solidFill>
                            <a:latin typeface="Cambria Math" panose="02040503050406030204" pitchFamily="18" charset="0"/>
                          </a:rPr>
                        </m:ctrlPr>
                      </m:sSubPr>
                      <m:e>
                        <m:r>
                          <a:rPr lang="en-US" altLang="zh-CN" sz="2000" i="1">
                            <a:solidFill>
                              <a:schemeClr val="tx1"/>
                            </a:solidFill>
                            <a:latin typeface="Cambria Math" panose="02040503050406030204" pitchFamily="18" charset="0"/>
                          </a:rPr>
                          <m:t>𝒙</m:t>
                        </m:r>
                      </m:e>
                      <m:sub>
                        <m:r>
                          <a:rPr lang="en-US" altLang="zh-CN" sz="2000" i="1">
                            <a:solidFill>
                              <a:schemeClr val="tx1"/>
                            </a:solidFill>
                            <a:latin typeface="Cambria Math" panose="02040503050406030204" pitchFamily="18" charset="0"/>
                          </a:rPr>
                          <m:t>6</m:t>
                        </m:r>
                      </m:sub>
                    </m:sSub>
                  </m:oMath>
                </a14:m>
                <a:r>
                  <a:rPr lang="zh-CN" altLang="en-US" sz="2000" b="1" dirty="0">
                    <a:solidFill>
                      <a:schemeClr val="tx1"/>
                    </a:solidFill>
                    <a:latin typeface="Arial" panose="020B0604020202020204" pitchFamily="34" charset="0"/>
                    <a:cs typeface="Arial" panose="020B0604020202020204" pitchFamily="34" charset="0"/>
                  </a:rPr>
                  <a:t>的值度量了每个线性不等式中松弛剩余多少：</a:t>
                </a:r>
                <a:endParaRPr lang="en-US" altLang="zh-CN" sz="2000" b="1" dirty="0">
                  <a:solidFill>
                    <a:schemeClr val="tx1"/>
                  </a:solidFill>
                  <a:latin typeface="Arial" panose="020B0604020202020204" pitchFamily="34" charset="0"/>
                  <a:cs typeface="Arial" panose="020B0604020202020204" pitchFamily="34" charset="0"/>
                </a:endParaRPr>
              </a:p>
              <a:p>
                <a:pPr>
                  <a:spcBef>
                    <a:spcPts val="600"/>
                  </a:spcBef>
                </a:pPr>
                <a14:m>
                  <m:oMath xmlns:m="http://schemas.openxmlformats.org/officeDocument/2006/math">
                    <m:sSub>
                      <m:sSubPr>
                        <m:ctrlPr>
                          <a:rPr lang="en-US" altLang="zh-CN" sz="2000" b="1" i="1">
                            <a:solidFill>
                              <a:schemeClr val="tx1"/>
                            </a:solidFill>
                            <a:latin typeface="Cambria Math" panose="02040503050406030204" pitchFamily="18" charset="0"/>
                          </a:rPr>
                        </m:ctrlPr>
                      </m:sSubPr>
                      <m:e>
                        <m:sSub>
                          <m:sSubPr>
                            <m:ctrlPr>
                              <a:rPr lang="en-US" altLang="zh-CN" sz="2000" b="1" i="1">
                                <a:solidFill>
                                  <a:schemeClr val="tx1"/>
                                </a:solidFill>
                                <a:latin typeface="Cambria Math" panose="02040503050406030204" pitchFamily="18" charset="0"/>
                              </a:rPr>
                            </m:ctrlPr>
                          </m:sSubPr>
                          <m:e>
                            <m:r>
                              <a:rPr lang="en-US" altLang="zh-CN" sz="2000" b="1" i="1">
                                <a:solidFill>
                                  <a:schemeClr val="tx1"/>
                                </a:solidFill>
                                <a:latin typeface="Cambria Math" panose="02040503050406030204" pitchFamily="18" charset="0"/>
                              </a:rPr>
                              <m:t>𝒙</m:t>
                            </m:r>
                          </m:e>
                          <m:sub>
                            <m:r>
                              <a:rPr lang="en-US" altLang="zh-CN" sz="2000" b="1" i="1">
                                <a:solidFill>
                                  <a:schemeClr val="tx1"/>
                                </a:solidFill>
                                <a:latin typeface="Cambria Math" panose="02040503050406030204" pitchFamily="18" charset="0"/>
                              </a:rPr>
                              <m:t>1</m:t>
                            </m:r>
                          </m:sub>
                        </m:sSub>
                        <m:r>
                          <a:rPr lang="en-US" altLang="zh-CN" sz="2000" b="1" i="1">
                            <a:solidFill>
                              <a:schemeClr val="tx1"/>
                            </a:solidFill>
                            <a:latin typeface="Cambria Math" panose="02040503050406030204" pitchFamily="18" charset="0"/>
                          </a:rPr>
                          <m:t>=</m:t>
                        </m:r>
                        <m:r>
                          <a:rPr lang="en-US" altLang="zh-CN" sz="2000" b="1" i="1">
                            <a:solidFill>
                              <a:schemeClr val="tx1"/>
                            </a:solidFill>
                            <a:latin typeface="Cambria Math" panose="02040503050406030204" pitchFamily="18" charset="0"/>
                          </a:rPr>
                          <m:t>𝟖</m:t>
                        </m:r>
                        <m:r>
                          <a:rPr lang="en-US" altLang="zh-CN" sz="2000" b="1" i="1">
                            <a:solidFill>
                              <a:schemeClr val="tx1"/>
                            </a:solidFill>
                            <a:latin typeface="Cambria Math" panose="02040503050406030204" pitchFamily="18" charset="0"/>
                          </a:rPr>
                          <m:t>,</m:t>
                        </m:r>
                        <m:sSub>
                          <m:sSubPr>
                            <m:ctrlPr>
                              <a:rPr lang="en-US" altLang="zh-CN" sz="2000" b="1" i="1">
                                <a:solidFill>
                                  <a:schemeClr val="tx1"/>
                                </a:solidFill>
                                <a:latin typeface="Cambria Math" panose="02040503050406030204" pitchFamily="18" charset="0"/>
                              </a:rPr>
                            </m:ctrlPr>
                          </m:sSubPr>
                          <m:e>
                            <m:r>
                              <a:rPr lang="en-US" altLang="zh-CN" sz="2000" b="1" i="1">
                                <a:solidFill>
                                  <a:schemeClr val="tx1"/>
                                </a:solidFill>
                                <a:latin typeface="Cambria Math" panose="02040503050406030204" pitchFamily="18" charset="0"/>
                              </a:rPr>
                              <m:t>𝒙</m:t>
                            </m:r>
                          </m:e>
                          <m:sub>
                            <m:r>
                              <a:rPr lang="en-US" altLang="zh-CN" sz="2000" b="1" i="1">
                                <a:solidFill>
                                  <a:schemeClr val="tx1"/>
                                </a:solidFill>
                                <a:latin typeface="Cambria Math" panose="02040503050406030204" pitchFamily="18" charset="0"/>
                              </a:rPr>
                              <m:t>2</m:t>
                            </m:r>
                          </m:sub>
                        </m:sSub>
                        <m:r>
                          <a:rPr lang="en-US" altLang="zh-CN" sz="2000" b="1" i="1">
                            <a:solidFill>
                              <a:schemeClr val="tx1"/>
                            </a:solidFill>
                            <a:latin typeface="Cambria Math" panose="02040503050406030204" pitchFamily="18" charset="0"/>
                          </a:rPr>
                          <m:t>=4</m:t>
                        </m:r>
                        <m:r>
                          <a:rPr lang="en-US" altLang="zh-CN" sz="2000" b="1" i="1">
                            <a:solidFill>
                              <a:schemeClr val="tx1"/>
                            </a:solidFill>
                            <a:latin typeface="Cambria Math" panose="02040503050406030204" pitchFamily="18" charset="0"/>
                            <a:ea typeface="Cambria Math" panose="02040503050406030204" pitchFamily="18" charset="0"/>
                          </a:rPr>
                          <m:t>,</m:t>
                        </m:r>
                        <m:sSub>
                          <m:sSubPr>
                            <m:ctrlPr>
                              <a:rPr lang="en-US" altLang="zh-CN" sz="2000" b="1" i="1">
                                <a:solidFill>
                                  <a:schemeClr val="tx1"/>
                                </a:solidFill>
                                <a:latin typeface="Cambria Math" panose="02040503050406030204" pitchFamily="18" charset="0"/>
                              </a:rPr>
                            </m:ctrlPr>
                          </m:sSubPr>
                          <m:e>
                            <m:r>
                              <a:rPr lang="en-US" altLang="zh-CN" sz="2000" b="1" i="1">
                                <a:solidFill>
                                  <a:schemeClr val="tx1"/>
                                </a:solidFill>
                                <a:latin typeface="Cambria Math" panose="02040503050406030204" pitchFamily="18" charset="0"/>
                              </a:rPr>
                              <m:t>𝒙</m:t>
                            </m:r>
                          </m:e>
                          <m:sub>
                            <m:r>
                              <a:rPr lang="en-US" altLang="zh-CN" sz="2000" b="1" i="1">
                                <a:solidFill>
                                  <a:schemeClr val="tx1"/>
                                </a:solidFill>
                                <a:latin typeface="Cambria Math" panose="02040503050406030204" pitchFamily="18" charset="0"/>
                              </a:rPr>
                              <m:t>3</m:t>
                            </m:r>
                          </m:sub>
                        </m:sSub>
                        <m:r>
                          <a:rPr lang="en-US" altLang="zh-CN" sz="2000" b="1" i="1">
                            <a:solidFill>
                              <a:schemeClr val="tx1"/>
                            </a:solidFill>
                            <a:latin typeface="Cambria Math" panose="02040503050406030204" pitchFamily="18" charset="0"/>
                          </a:rPr>
                          <m:t>=</m:t>
                        </m:r>
                        <m:r>
                          <m:rPr>
                            <m:nor/>
                          </m:rPr>
                          <a:rPr lang="en-US" altLang="zh-CN" sz="2000" b="1" dirty="0">
                            <a:solidFill>
                              <a:schemeClr val="tx1"/>
                            </a:solidFill>
                            <a:latin typeface="Arial" panose="020B0604020202020204" pitchFamily="34" charset="0"/>
                            <a:cs typeface="Arial" panose="020B0604020202020204" pitchFamily="34" charset="0"/>
                          </a:rPr>
                          <m:t>0</m:t>
                        </m:r>
                        <m:r>
                          <m:rPr>
                            <m:nor/>
                          </m:rPr>
                          <a:rPr lang="zh-CN" altLang="en-US" sz="2000" b="1" dirty="0">
                            <a:solidFill>
                              <a:schemeClr val="tx1"/>
                            </a:solidFill>
                            <a:latin typeface="Arial" panose="020B0604020202020204" pitchFamily="34" charset="0"/>
                            <a:cs typeface="Arial" panose="020B0604020202020204" pitchFamily="34" charset="0"/>
                          </a:rPr>
                          <m:t>，</m:t>
                        </m:r>
                        <m:r>
                          <m:rPr>
                            <m:nor/>
                          </m:rPr>
                          <a:rPr lang="en-US" altLang="zh-CN" sz="2000" b="1" dirty="0">
                            <a:solidFill>
                              <a:schemeClr val="tx1"/>
                            </a:solidFill>
                            <a:latin typeface="Arial" panose="020B0604020202020204" pitchFamily="34" charset="0"/>
                            <a:cs typeface="Arial" panose="020B0604020202020204" pitchFamily="34" charset="0"/>
                          </a:rPr>
                          <m:t> </m:t>
                        </m:r>
                        <m:r>
                          <a:rPr lang="en-US" altLang="zh-CN" sz="2000" b="1" i="1">
                            <a:solidFill>
                              <a:schemeClr val="tx1"/>
                            </a:solidFill>
                            <a:latin typeface="Cambria Math" panose="02040503050406030204" pitchFamily="18" charset="0"/>
                          </a:rPr>
                          <m:t>𝒙</m:t>
                        </m:r>
                      </m:e>
                      <m:sub>
                        <m:r>
                          <a:rPr lang="en-US" altLang="zh-CN" sz="2000" b="1" i="1">
                            <a:solidFill>
                              <a:schemeClr val="tx1"/>
                            </a:solidFill>
                            <a:latin typeface="Cambria Math" panose="02040503050406030204" pitchFamily="18" charset="0"/>
                          </a:rPr>
                          <m:t>𝟒</m:t>
                        </m:r>
                      </m:sub>
                    </m:sSub>
                    <m:r>
                      <a:rPr lang="en-US" altLang="zh-CN" sz="2000" b="1" i="1">
                        <a:solidFill>
                          <a:schemeClr val="tx1"/>
                        </a:solidFill>
                        <a:latin typeface="Cambria Math" panose="02040503050406030204" pitchFamily="18" charset="0"/>
                      </a:rPr>
                      <m:t>=</m:t>
                    </m:r>
                    <m:r>
                      <a:rPr lang="en-US" altLang="zh-CN" sz="2000" b="1" i="1">
                        <a:solidFill>
                          <a:schemeClr val="tx1"/>
                        </a:solidFill>
                        <a:latin typeface="Cambria Math" panose="02040503050406030204" pitchFamily="18" charset="0"/>
                      </a:rPr>
                      <m:t>𝟏𝟖</m:t>
                    </m:r>
                    <m:r>
                      <a:rPr lang="en-US" altLang="zh-CN" sz="2000" b="1" i="1">
                        <a:solidFill>
                          <a:schemeClr val="tx1"/>
                        </a:solidFill>
                        <a:latin typeface="Cambria Math" panose="02040503050406030204" pitchFamily="18" charset="0"/>
                      </a:rPr>
                      <m:t>,</m:t>
                    </m:r>
                    <m:sSub>
                      <m:sSubPr>
                        <m:ctrlPr>
                          <a:rPr lang="en-US" altLang="zh-CN" sz="2000" b="1" i="1">
                            <a:solidFill>
                              <a:schemeClr val="tx1"/>
                            </a:solidFill>
                            <a:latin typeface="Cambria Math" panose="02040503050406030204" pitchFamily="18" charset="0"/>
                          </a:rPr>
                        </m:ctrlPr>
                      </m:sSubPr>
                      <m:e>
                        <m:r>
                          <a:rPr lang="en-US" altLang="zh-CN" sz="2000" b="1" i="1">
                            <a:solidFill>
                              <a:schemeClr val="tx1"/>
                            </a:solidFill>
                            <a:latin typeface="Cambria Math" panose="02040503050406030204" pitchFamily="18" charset="0"/>
                          </a:rPr>
                          <m:t>𝒙</m:t>
                        </m:r>
                      </m:e>
                      <m:sub>
                        <m:r>
                          <a:rPr lang="en-US" altLang="zh-CN" sz="2000" b="1" i="1">
                            <a:solidFill>
                              <a:schemeClr val="tx1"/>
                            </a:solidFill>
                            <a:latin typeface="Cambria Math" panose="02040503050406030204" pitchFamily="18" charset="0"/>
                          </a:rPr>
                          <m:t>𝟓</m:t>
                        </m:r>
                      </m:sub>
                    </m:sSub>
                    <m:r>
                      <a:rPr lang="en-US" altLang="zh-CN" sz="2000" b="1" i="1">
                        <a:solidFill>
                          <a:schemeClr val="tx1"/>
                        </a:solidFill>
                        <a:latin typeface="Cambria Math" panose="02040503050406030204" pitchFamily="18" charset="0"/>
                      </a:rPr>
                      <m:t>=</m:t>
                    </m:r>
                    <m:r>
                      <a:rPr lang="en-US" altLang="zh-CN" sz="2000" b="1" i="1">
                        <a:solidFill>
                          <a:schemeClr val="tx1"/>
                        </a:solidFill>
                        <a:latin typeface="Cambria Math" panose="02040503050406030204" pitchFamily="18" charset="0"/>
                      </a:rPr>
                      <m:t>𝟎</m:t>
                    </m:r>
                    <m:r>
                      <a:rPr lang="en-US" altLang="zh-CN" sz="2000" b="1" i="1">
                        <a:solidFill>
                          <a:schemeClr val="tx1"/>
                        </a:solidFill>
                        <a:latin typeface="Cambria Math" panose="02040503050406030204" pitchFamily="18" charset="0"/>
                        <a:ea typeface="Cambria Math" panose="02040503050406030204" pitchFamily="18" charset="0"/>
                      </a:rPr>
                      <m:t>,</m:t>
                    </m:r>
                    <m:sSub>
                      <m:sSubPr>
                        <m:ctrlPr>
                          <a:rPr lang="en-US" altLang="zh-CN" sz="2000" b="1" i="1">
                            <a:solidFill>
                              <a:schemeClr val="tx1"/>
                            </a:solidFill>
                            <a:latin typeface="Cambria Math" panose="02040503050406030204" pitchFamily="18" charset="0"/>
                          </a:rPr>
                        </m:ctrlPr>
                      </m:sSubPr>
                      <m:e>
                        <m:r>
                          <a:rPr lang="en-US" altLang="zh-CN" sz="2000" b="1" i="1">
                            <a:solidFill>
                              <a:schemeClr val="tx1"/>
                            </a:solidFill>
                            <a:latin typeface="Cambria Math" panose="02040503050406030204" pitchFamily="18" charset="0"/>
                          </a:rPr>
                          <m:t>𝒙</m:t>
                        </m:r>
                      </m:e>
                      <m:sub>
                        <m:r>
                          <a:rPr lang="en-US" altLang="zh-CN" sz="2000" b="1" i="1">
                            <a:solidFill>
                              <a:schemeClr val="tx1"/>
                            </a:solidFill>
                            <a:latin typeface="Cambria Math" panose="02040503050406030204" pitchFamily="18" charset="0"/>
                          </a:rPr>
                          <m:t>𝟔</m:t>
                        </m:r>
                      </m:sub>
                    </m:sSub>
                    <m:r>
                      <a:rPr lang="en-US" altLang="zh-CN" sz="2000" b="1" i="1">
                        <a:solidFill>
                          <a:schemeClr val="tx1"/>
                        </a:solidFill>
                        <a:latin typeface="Cambria Math" panose="02040503050406030204" pitchFamily="18" charset="0"/>
                      </a:rPr>
                      <m:t>=</m:t>
                    </m:r>
                  </m:oMath>
                </a14:m>
                <a:r>
                  <a:rPr lang="en-US" altLang="zh-CN" sz="2000" b="1" dirty="0">
                    <a:solidFill>
                      <a:schemeClr val="tx1"/>
                    </a:solidFill>
                    <a:latin typeface="Arial" panose="020B0604020202020204" pitchFamily="34" charset="0"/>
                    <a:cs typeface="Arial" panose="020B0604020202020204" pitchFamily="34" charset="0"/>
                  </a:rPr>
                  <a:t>0</a:t>
                </a:r>
                <a:r>
                  <a:rPr lang="zh-CN" altLang="en-US" sz="2000" b="1" dirty="0">
                    <a:solidFill>
                      <a:schemeClr val="tx1"/>
                    </a:solidFill>
                    <a:latin typeface="Arial" panose="020B0604020202020204" pitchFamily="34" charset="0"/>
                    <a:cs typeface="Arial" panose="020B0604020202020204" pitchFamily="34" charset="0"/>
                  </a:rPr>
                  <a:t>，</a:t>
                </a:r>
                <a:endParaRPr lang="en-US" altLang="zh-CN" sz="2000" b="1" dirty="0">
                  <a:solidFill>
                    <a:schemeClr val="tx1"/>
                  </a:solidFill>
                  <a:latin typeface="Arial" panose="020B0604020202020204" pitchFamily="34" charset="0"/>
                  <a:cs typeface="Arial" panose="020B0604020202020204" pitchFamily="34" charset="0"/>
                </a:endParaRPr>
              </a:p>
              <a:p>
                <a:pPr>
                  <a:spcBef>
                    <a:spcPts val="600"/>
                  </a:spcBef>
                </a:pPr>
                <a:r>
                  <a:rPr lang="zh-CN" altLang="en-US" sz="2000" b="1" dirty="0">
                    <a:solidFill>
                      <a:schemeClr val="tx1"/>
                    </a:solidFill>
                    <a:latin typeface="Arial" panose="020B0604020202020204" pitchFamily="34" charset="0"/>
                    <a:cs typeface="Arial" panose="020B0604020202020204" pitchFamily="34" charset="0"/>
                  </a:rPr>
                  <a:t>第一个线性不等式：</a:t>
                </a:r>
                <a:r>
                  <a:rPr lang="en-US" altLang="zh-CN" sz="2000" b="1" dirty="0">
                    <a:solidFill>
                      <a:schemeClr val="tx1"/>
                    </a:solidFill>
                    <a:latin typeface="Arial" panose="020B0604020202020204" pitchFamily="34" charset="0"/>
                    <a:cs typeface="Arial" panose="020B0604020202020204" pitchFamily="34" charset="0"/>
                  </a:rPr>
                  <a:t>8+4+0=12</a:t>
                </a:r>
                <a:r>
                  <a:rPr lang="zh-CN" altLang="en-US" sz="2000" b="1" dirty="0">
                    <a:solidFill>
                      <a:schemeClr val="tx1"/>
                    </a:solidFill>
                    <a:latin typeface="Arial" panose="020B0604020202020204" pitchFamily="34" charset="0"/>
                    <a:cs typeface="Arial" panose="020B0604020202020204" pitchFamily="34" charset="0"/>
                  </a:rPr>
                  <a:t>，比右边</a:t>
                </a:r>
                <a:r>
                  <a:rPr lang="en-US" altLang="zh-CN" sz="2000" b="1" dirty="0">
                    <a:solidFill>
                      <a:schemeClr val="tx1"/>
                    </a:solidFill>
                    <a:latin typeface="Arial" panose="020B0604020202020204" pitchFamily="34" charset="0"/>
                    <a:cs typeface="Arial" panose="020B0604020202020204" pitchFamily="34" charset="0"/>
                  </a:rPr>
                  <a:t>30</a:t>
                </a:r>
                <a:r>
                  <a:rPr lang="zh-CN" altLang="en-US" sz="2000" b="1" dirty="0">
                    <a:solidFill>
                      <a:schemeClr val="tx1"/>
                    </a:solidFill>
                    <a:latin typeface="Arial" panose="020B0604020202020204" pitchFamily="34" charset="0"/>
                    <a:cs typeface="Arial" panose="020B0604020202020204" pitchFamily="34" charset="0"/>
                  </a:rPr>
                  <a:t>小了</a:t>
                </a:r>
                <a:r>
                  <a:rPr lang="en-US" altLang="zh-CN" sz="2000" b="1" dirty="0">
                    <a:solidFill>
                      <a:schemeClr val="tx1"/>
                    </a:solidFill>
                    <a:latin typeface="Arial" panose="020B0604020202020204" pitchFamily="34" charset="0"/>
                    <a:cs typeface="Arial" panose="020B0604020202020204" pitchFamily="34" charset="0"/>
                  </a:rPr>
                  <a:t>18</a:t>
                </a:r>
              </a:p>
              <a:p>
                <a:pPr>
                  <a:spcBef>
                    <a:spcPts val="600"/>
                  </a:spcBef>
                </a:pPr>
                <a:r>
                  <a:rPr lang="zh-CN" altLang="en-US" sz="2000" b="1" dirty="0">
                    <a:solidFill>
                      <a:schemeClr val="tx1"/>
                    </a:solidFill>
                    <a:latin typeface="Arial" panose="020B0604020202020204" pitchFamily="34" charset="0"/>
                    <a:cs typeface="Arial" panose="020B0604020202020204" pitchFamily="34" charset="0"/>
                  </a:rPr>
                  <a:t>第二个线性不等式：</a:t>
                </a:r>
                <a:r>
                  <a:rPr lang="en-US" altLang="zh-CN" sz="2000" b="1" dirty="0">
                    <a:solidFill>
                      <a:schemeClr val="tx1"/>
                    </a:solidFill>
                    <a:latin typeface="Arial" panose="020B0604020202020204" pitchFamily="34" charset="0"/>
                    <a:cs typeface="Arial" panose="020B0604020202020204" pitchFamily="34" charset="0"/>
                  </a:rPr>
                  <a:t>16+8+0</a:t>
                </a:r>
                <a:r>
                  <a:rPr lang="zh-CN" altLang="en-US" sz="2000" b="1" dirty="0">
                    <a:solidFill>
                      <a:schemeClr val="tx1"/>
                    </a:solidFill>
                    <a:latin typeface="Arial" panose="020B0604020202020204" pitchFamily="34" charset="0"/>
                    <a:cs typeface="Arial" panose="020B0604020202020204" pitchFamily="34" charset="0"/>
                  </a:rPr>
                  <a:t>，与右边相等</a:t>
                </a:r>
                <a:endParaRPr lang="en-US" altLang="zh-CN" sz="2000" b="1" dirty="0">
                  <a:solidFill>
                    <a:schemeClr val="tx1"/>
                  </a:solidFill>
                  <a:latin typeface="Arial" panose="020B0604020202020204" pitchFamily="34" charset="0"/>
                  <a:cs typeface="Arial" panose="020B0604020202020204" pitchFamily="34" charset="0"/>
                </a:endParaRPr>
              </a:p>
              <a:p>
                <a:pPr>
                  <a:spcBef>
                    <a:spcPts val="600"/>
                  </a:spcBef>
                </a:pPr>
                <a:r>
                  <a:rPr lang="zh-CN" altLang="en-US" sz="2000" b="1" dirty="0">
                    <a:solidFill>
                      <a:schemeClr val="tx1"/>
                    </a:solidFill>
                    <a:latin typeface="Arial" panose="020B0604020202020204" pitchFamily="34" charset="0"/>
                    <a:cs typeface="Arial" panose="020B0604020202020204" pitchFamily="34" charset="0"/>
                  </a:rPr>
                  <a:t>第三个线性不等式：</a:t>
                </a:r>
                <a:r>
                  <a:rPr lang="en-US" altLang="zh-CN" sz="2000" b="1" dirty="0">
                    <a:solidFill>
                      <a:schemeClr val="tx1"/>
                    </a:solidFill>
                    <a:latin typeface="Arial" panose="020B0604020202020204" pitchFamily="34" charset="0"/>
                    <a:cs typeface="Arial" panose="020B0604020202020204" pitchFamily="34" charset="0"/>
                  </a:rPr>
                  <a:t>32+4+0</a:t>
                </a:r>
                <a:r>
                  <a:rPr lang="zh-CN" altLang="en-US" sz="2000" b="1" dirty="0">
                    <a:solidFill>
                      <a:schemeClr val="tx1"/>
                    </a:solidFill>
                    <a:latin typeface="Arial" panose="020B0604020202020204" pitchFamily="34" charset="0"/>
                    <a:cs typeface="Arial" panose="020B0604020202020204" pitchFamily="34" charset="0"/>
                  </a:rPr>
                  <a:t>，与右边相等</a:t>
                </a:r>
                <a:endParaRPr lang="en-US" altLang="zh-CN" sz="2400" b="1" dirty="0">
                  <a:solidFill>
                    <a:srgbClr val="0000CC"/>
                  </a:solidFill>
                  <a:latin typeface="Arial" panose="020B0604020202020204" pitchFamily="34" charset="0"/>
                  <a:cs typeface="Arial" panose="020B0604020202020204" pitchFamily="34"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148105" y="4597482"/>
                <a:ext cx="8815591" cy="2081658"/>
              </a:xfrm>
              <a:prstGeom prst="rect">
                <a:avLst/>
              </a:prstGeom>
              <a:blipFill rotWithShape="0">
                <a:blip r:embed="rId2"/>
                <a:stretch>
                  <a:fillRect l="-622" r="-3522" b="-1163"/>
                </a:stretch>
              </a:blipFill>
              <a:ln>
                <a:solidFill>
                  <a:srgbClr val="7030A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4881094" y="1150935"/>
                <a:ext cx="4237148" cy="2583938"/>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500"/>
                  </a:lnSpc>
                </a:pPr>
                <a:r>
                  <a:rPr lang="zh-CN" altLang="en-US" sz="2400" b="1" dirty="0">
                    <a:solidFill>
                      <a:schemeClr val="tx1"/>
                    </a:solidFill>
                  </a:rPr>
                  <a:t>最大化：</a:t>
                </a:r>
                <a14:m>
                  <m:oMath xmlns:m="http://schemas.openxmlformats.org/officeDocument/2006/math">
                    <m:r>
                      <a:rPr lang="en-US" altLang="zh-CN" sz="2400" b="1">
                        <a:solidFill>
                          <a:schemeClr val="tx1"/>
                        </a:solidFill>
                        <a:latin typeface="Cambria Math" panose="02040503050406030204" pitchFamily="18" charset="0"/>
                      </a:rPr>
                      <m:t> </m:t>
                    </m:r>
                    <m:r>
                      <a:rPr lang="en-US" altLang="zh-CN" sz="2400" b="1">
                        <a:solidFill>
                          <a:schemeClr val="tx1"/>
                        </a:solidFill>
                        <a:latin typeface="Cambria Math" panose="02040503050406030204" pitchFamily="18" charset="0"/>
                      </a:rPr>
                      <m:t>𝐳</m:t>
                    </m:r>
                    <m:r>
                      <a:rPr lang="en-US" altLang="zh-CN" sz="2400" b="1">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𝟑</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𝟏</m:t>
                        </m:r>
                      </m:sub>
                    </m:sSub>
                    <m:r>
                      <a:rPr lang="en-US" altLang="zh-CN" sz="2400" b="1" i="1">
                        <a:solidFill>
                          <a:schemeClr val="tx1"/>
                        </a:solidFill>
                        <a:latin typeface="Cambria Math" panose="02040503050406030204" pitchFamily="18" charset="0"/>
                      </a:rPr>
                      <m:t>+</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𝟐</m:t>
                        </m:r>
                      </m:sub>
                    </m:sSub>
                    <m:r>
                      <a:rPr lang="en-US" altLang="zh-CN" sz="2400" b="1" i="1">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𝟐</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𝟑</m:t>
                        </m:r>
                      </m:sub>
                    </m:sSub>
                  </m:oMath>
                </a14:m>
                <a:endParaRPr lang="en-US" altLang="zh-CN" sz="2400" b="1" i="1" dirty="0">
                  <a:solidFill>
                    <a:schemeClr val="tx1"/>
                  </a:solidFill>
                  <a:latin typeface="Cambria Math" panose="02040503050406030204" pitchFamily="18" charset="0"/>
                </a:endParaRPr>
              </a:p>
              <a:p>
                <a:pPr>
                  <a:lnSpc>
                    <a:spcPts val="3500"/>
                  </a:lnSpc>
                </a:pPr>
                <a:r>
                  <a:rPr lang="zh-CN" altLang="en-US" sz="2400" b="1" dirty="0">
                    <a:solidFill>
                      <a:schemeClr val="tx1"/>
                    </a:solidFill>
                    <a:latin typeface="Cambria Math" panose="02040503050406030204" pitchFamily="18" charset="0"/>
                  </a:rPr>
                  <a:t>满足约束：</a:t>
                </a:r>
                <a:endParaRPr lang="en-US" altLang="zh-CN" sz="2400" b="1" dirty="0">
                  <a:solidFill>
                    <a:schemeClr val="tx1"/>
                  </a:solidFill>
                  <a:latin typeface="Cambria Math" panose="02040503050406030204" pitchFamily="18" charset="0"/>
                </a:endParaRPr>
              </a:p>
              <a:p>
                <a:pPr>
                  <a:lnSpc>
                    <a:spcPts val="3500"/>
                  </a:lnSpc>
                </a:pPr>
                <a:r>
                  <a:rPr lang="en-US" altLang="zh-CN" sz="2400" b="1" dirty="0">
                    <a:solidFill>
                      <a:schemeClr val="tx1"/>
                    </a:solidFill>
                  </a:rPr>
                  <a:t>        </a:t>
                </a:r>
                <a14:m>
                  <m:oMath xmlns:m="http://schemas.openxmlformats.org/officeDocument/2006/math">
                    <m:sSub>
                      <m:sSubPr>
                        <m:ctrlPr>
                          <a:rPr lang="en-US" altLang="zh-CN" sz="2400" b="1" i="1" smtClean="0">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𝟏</m:t>
                        </m:r>
                      </m:sub>
                    </m:sSub>
                    <m:r>
                      <a:rPr lang="en-US" altLang="zh-CN" sz="2400" b="1" i="1">
                        <a:solidFill>
                          <a:schemeClr val="tx1"/>
                        </a:solidFill>
                        <a:latin typeface="Cambria Math" panose="02040503050406030204" pitchFamily="18" charset="0"/>
                      </a:rPr>
                      <m:t>+</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𝟐</m:t>
                        </m:r>
                      </m:sub>
                    </m:sSub>
                    <m:r>
                      <a:rPr lang="en-US" altLang="zh-CN" sz="2400" b="1" i="1">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𝟑</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𝟑</m:t>
                        </m:r>
                      </m:sub>
                    </m:sSub>
                    <m:r>
                      <a:rPr lang="en-US" altLang="zh-CN" sz="2400" b="1" i="1">
                        <a:solidFill>
                          <a:schemeClr val="tx1"/>
                        </a:solidFill>
                        <a:latin typeface="Cambria Math" panose="02040503050406030204" pitchFamily="18" charset="0"/>
                        <a:ea typeface="Cambria Math" panose="02040503050406030204" pitchFamily="18" charset="0"/>
                      </a:rPr>
                      <m:t>≤</m:t>
                    </m:r>
                    <m:r>
                      <a:rPr lang="en-US" altLang="zh-CN" sz="2400" b="1" i="1">
                        <a:solidFill>
                          <a:schemeClr val="tx1"/>
                        </a:solidFill>
                        <a:latin typeface="Cambria Math" panose="02040503050406030204" pitchFamily="18" charset="0"/>
                        <a:ea typeface="Cambria Math" panose="02040503050406030204" pitchFamily="18" charset="0"/>
                      </a:rPr>
                      <m:t>𝟑</m:t>
                    </m:r>
                  </m:oMath>
                </a14:m>
                <a:r>
                  <a:rPr lang="en-US" altLang="zh-CN" sz="2400" b="1" dirty="0">
                    <a:solidFill>
                      <a:schemeClr val="tx1"/>
                    </a:solidFill>
                  </a:rPr>
                  <a:t>0</a:t>
                </a:r>
              </a:p>
              <a:p>
                <a:pPr>
                  <a:lnSpc>
                    <a:spcPts val="3500"/>
                  </a:lnSpc>
                </a:pPr>
                <a14:m>
                  <m:oMathPara xmlns:m="http://schemas.openxmlformats.org/officeDocument/2006/math">
                    <m:oMathParaPr>
                      <m:jc m:val="centerGroup"/>
                    </m:oMathParaPr>
                    <m:oMath xmlns:m="http://schemas.openxmlformats.org/officeDocument/2006/math">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𝟐</m:t>
                          </m:r>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𝟏</m:t>
                          </m:r>
                        </m:sub>
                      </m:sSub>
                      <m:r>
                        <a:rPr lang="en-US" altLang="zh-CN" sz="2400" b="1" i="1">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𝟐</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𝟐</m:t>
                          </m:r>
                        </m:sub>
                      </m:sSub>
                      <m:r>
                        <a:rPr lang="en-US" altLang="zh-CN" sz="2400" b="1" i="1">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𝟓</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𝟑</m:t>
                          </m:r>
                        </m:sub>
                      </m:sSub>
                      <m:r>
                        <a:rPr lang="en-US" altLang="zh-CN" sz="2400" b="1" i="1">
                          <a:solidFill>
                            <a:schemeClr val="tx1"/>
                          </a:solidFill>
                          <a:latin typeface="Cambria Math" panose="02040503050406030204" pitchFamily="18" charset="0"/>
                          <a:ea typeface="Cambria Math" panose="02040503050406030204" pitchFamily="18" charset="0"/>
                        </a:rPr>
                        <m:t>≤</m:t>
                      </m:r>
                      <m:r>
                        <a:rPr lang="en-US" altLang="zh-CN" sz="2400" b="1" i="1">
                          <a:solidFill>
                            <a:schemeClr val="tx1"/>
                          </a:solidFill>
                          <a:latin typeface="Cambria Math" panose="02040503050406030204" pitchFamily="18" charset="0"/>
                          <a:ea typeface="Cambria Math" panose="02040503050406030204" pitchFamily="18" charset="0"/>
                        </a:rPr>
                        <m:t>𝟐𝟒</m:t>
                      </m:r>
                    </m:oMath>
                  </m:oMathPara>
                </a14:m>
                <a:endParaRPr lang="en-US" altLang="zh-CN" sz="2400" b="1" i="1" dirty="0">
                  <a:solidFill>
                    <a:schemeClr val="tx1"/>
                  </a:solidFill>
                  <a:latin typeface="Cambria Math" panose="02040503050406030204" pitchFamily="18" charset="0"/>
                  <a:ea typeface="Cambria Math" panose="02040503050406030204" pitchFamily="18" charset="0"/>
                </a:endParaRPr>
              </a:p>
              <a:p>
                <a:pPr>
                  <a:lnSpc>
                    <a:spcPts val="3500"/>
                  </a:lnSpc>
                </a:pPr>
                <a:r>
                  <a:rPr lang="en-US" altLang="zh-CN" sz="2400" b="1" dirty="0">
                    <a:solidFill>
                      <a:schemeClr val="tx1"/>
                    </a:solidFill>
                  </a:rPr>
                  <a:t>       </a:t>
                </a:r>
                <a14:m>
                  <m:oMath xmlns:m="http://schemas.openxmlformats.org/officeDocument/2006/math">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𝟒</m:t>
                        </m:r>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𝟏</m:t>
                        </m:r>
                      </m:sub>
                    </m:sSub>
                    <m:r>
                      <a:rPr lang="en-US" altLang="zh-CN" sz="2400" b="1" i="1">
                        <a:solidFill>
                          <a:schemeClr val="tx1"/>
                        </a:solidFill>
                        <a:latin typeface="Cambria Math" panose="02040503050406030204" pitchFamily="18" charset="0"/>
                        <a:ea typeface="Cambria Math" panose="02040503050406030204" pitchFamily="18" charset="0"/>
                      </a:rPr>
                      <m:t>+</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𝟐</m:t>
                        </m:r>
                      </m:sub>
                    </m:sSub>
                    <m:r>
                      <a:rPr lang="en-US" altLang="zh-CN" sz="2400" b="1" i="1">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𝟐</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𝟑</m:t>
                        </m:r>
                      </m:sub>
                    </m:sSub>
                    <m:r>
                      <a:rPr lang="en-US" altLang="zh-CN" sz="2400" b="1" i="1">
                        <a:solidFill>
                          <a:schemeClr val="tx1"/>
                        </a:solidFill>
                        <a:latin typeface="Cambria Math" panose="02040503050406030204" pitchFamily="18" charset="0"/>
                        <a:ea typeface="Cambria Math" panose="02040503050406030204" pitchFamily="18" charset="0"/>
                      </a:rPr>
                      <m:t>≤</m:t>
                    </m:r>
                    <m:r>
                      <a:rPr lang="en-US" altLang="zh-CN" sz="2400" b="1" i="1">
                        <a:solidFill>
                          <a:schemeClr val="tx1"/>
                        </a:solidFill>
                        <a:latin typeface="Cambria Math" panose="02040503050406030204" pitchFamily="18" charset="0"/>
                        <a:ea typeface="Cambria Math" panose="02040503050406030204" pitchFamily="18" charset="0"/>
                      </a:rPr>
                      <m:t>𝟑𝟔</m:t>
                    </m:r>
                  </m:oMath>
                </a14:m>
                <a:endParaRPr lang="en-US" altLang="zh-CN" sz="2400" b="1" dirty="0">
                  <a:solidFill>
                    <a:schemeClr val="tx1"/>
                  </a:solidFill>
                  <a:ea typeface="Cambria Math" panose="02040503050406030204" pitchFamily="18" charset="0"/>
                </a:endParaRPr>
              </a:p>
              <a:p>
                <a:pPr>
                  <a:lnSpc>
                    <a:spcPts val="3500"/>
                  </a:lnSpc>
                </a:pPr>
                <a14:m>
                  <m:oMath xmlns:m="http://schemas.openxmlformats.org/officeDocument/2006/math">
                    <m:sSub>
                      <m:sSubPr>
                        <m:ctrlPr>
                          <a:rPr lang="en-US" altLang="zh-CN" sz="2400" i="1" smtClean="0">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𝒙</m:t>
                        </m:r>
                      </m:e>
                      <m:sub>
                        <m:r>
                          <a:rPr lang="en-US" altLang="zh-CN" sz="2400" i="1">
                            <a:solidFill>
                              <a:schemeClr val="tx1"/>
                            </a:solidFill>
                            <a:latin typeface="Cambria Math" panose="02040503050406030204" pitchFamily="18" charset="0"/>
                          </a:rPr>
                          <m:t>𝟏</m:t>
                        </m:r>
                      </m:sub>
                    </m:sSub>
                    <m:r>
                      <a:rPr lang="en-US" altLang="zh-CN" sz="2400" i="1">
                        <a:solidFill>
                          <a:schemeClr val="tx1"/>
                        </a:solidFill>
                        <a:latin typeface="Cambria Math" panose="02040503050406030204" pitchFamily="18" charset="0"/>
                      </a:rPr>
                      <m:t>,</m:t>
                    </m:r>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𝒙</m:t>
                        </m:r>
                      </m:e>
                      <m:sub>
                        <m:r>
                          <a:rPr lang="en-US" altLang="zh-CN" sz="2400" i="1">
                            <a:solidFill>
                              <a:schemeClr val="tx1"/>
                            </a:solidFill>
                            <a:latin typeface="Cambria Math" panose="02040503050406030204" pitchFamily="18" charset="0"/>
                          </a:rPr>
                          <m:t>𝟐</m:t>
                        </m:r>
                      </m:sub>
                    </m:sSub>
                    <m:r>
                      <a:rPr lang="en-US" altLang="zh-CN" sz="2400" i="1">
                        <a:solidFill>
                          <a:schemeClr val="tx1"/>
                        </a:solidFill>
                        <a:latin typeface="Cambria Math" panose="02040503050406030204" pitchFamily="18" charset="0"/>
                        <a:ea typeface="Cambria Math" panose="02040503050406030204" pitchFamily="18" charset="0"/>
                      </a:rPr>
                      <m:t>,</m:t>
                    </m:r>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𝒙</m:t>
                        </m:r>
                      </m:e>
                      <m:sub>
                        <m:r>
                          <a:rPr lang="en-US" altLang="zh-CN" sz="2400" i="1">
                            <a:solidFill>
                              <a:schemeClr val="tx1"/>
                            </a:solidFill>
                            <a:latin typeface="Cambria Math" panose="02040503050406030204" pitchFamily="18" charset="0"/>
                          </a:rPr>
                          <m:t>𝟑</m:t>
                        </m:r>
                      </m:sub>
                    </m:sSub>
                    <m:r>
                      <a:rPr lang="en-US" altLang="zh-CN" sz="2400" i="1">
                        <a:solidFill>
                          <a:schemeClr val="tx1"/>
                        </a:solidFill>
                        <a:latin typeface="Cambria Math" panose="02040503050406030204" pitchFamily="18" charset="0"/>
                        <a:ea typeface="Cambria Math" panose="02040503050406030204" pitchFamily="18" charset="0"/>
                      </a:rPr>
                      <m:t>≥</m:t>
                    </m:r>
                    <m:r>
                      <a:rPr lang="en-US" altLang="zh-CN" sz="2400" i="1">
                        <a:solidFill>
                          <a:schemeClr val="tx1"/>
                        </a:solidFill>
                        <a:latin typeface="Cambria Math" panose="02040503050406030204" pitchFamily="18" charset="0"/>
                        <a:ea typeface="Cambria Math" panose="02040503050406030204" pitchFamily="18" charset="0"/>
                      </a:rPr>
                      <m:t>𝟎</m:t>
                    </m:r>
                  </m:oMath>
                </a14:m>
                <a:r>
                  <a:rPr lang="en-US" altLang="zh-CN" sz="2400" dirty="0">
                    <a:solidFill>
                      <a:schemeClr val="tx1"/>
                    </a:solidFill>
                    <a:ea typeface="Cambria Math" panose="02040503050406030204" pitchFamily="18" charset="0"/>
                  </a:rPr>
                  <a:t> </a:t>
                </a:r>
                <a:endParaRPr lang="en-US" altLang="zh-CN" sz="2400" b="1" dirty="0">
                  <a:solidFill>
                    <a:schemeClr val="tx1"/>
                  </a:solidFill>
                  <a:ea typeface="Cambria Math" panose="020405030504060302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4881094" y="1150935"/>
                <a:ext cx="4237148" cy="2583938"/>
              </a:xfrm>
              <a:prstGeom prst="rect">
                <a:avLst/>
              </a:prstGeom>
              <a:blipFill rotWithShape="0">
                <a:blip r:embed="rId3"/>
                <a:stretch>
                  <a:fillRect l="-2003" t="-4206" b="-2103"/>
                </a:stretch>
              </a:blipFill>
              <a:ln w="25400">
                <a:solidFill>
                  <a:srgbClr val="7030A0"/>
                </a:solidFill>
              </a:ln>
            </p:spPr>
            <p:txBody>
              <a:bodyPr/>
              <a:lstStyle/>
              <a:p>
                <a:r>
                  <a:rPr lang="zh-CN" altLang="en-US">
                    <a:noFill/>
                  </a:rPr>
                  <a:t> </a:t>
                </a:r>
              </a:p>
            </p:txBody>
          </p:sp>
        </mc:Fallback>
      </mc:AlternateContent>
      <p:sp>
        <p:nvSpPr>
          <p:cNvPr id="9" name="标题 2"/>
          <p:cNvSpPr>
            <a:spLocks noGrp="1"/>
          </p:cNvSpPr>
          <p:nvPr>
            <p:ph type="title"/>
          </p:nvPr>
        </p:nvSpPr>
        <p:spPr>
          <a:xfrm>
            <a:off x="22797" y="12700"/>
            <a:ext cx="9121203" cy="1138237"/>
          </a:xfrm>
        </p:spPr>
        <p:txBody>
          <a:bodyPr/>
          <a:lstStyle/>
          <a:p>
            <a:pPr algn="ctr"/>
            <a:r>
              <a:rPr lang="zh-CN" altLang="en-US" dirty="0"/>
              <a:t>单纯形算法</a:t>
            </a:r>
          </a:p>
        </p:txBody>
      </p:sp>
      <mc:AlternateContent xmlns:mc="http://schemas.openxmlformats.org/markup-compatibility/2006" xmlns:a14="http://schemas.microsoft.com/office/drawing/2010/main">
        <mc:Choice Requires="a14">
          <p:sp>
            <p:nvSpPr>
              <p:cNvPr id="10" name="内容占位符 1"/>
              <p:cNvSpPr>
                <a:spLocks noGrp="1"/>
              </p:cNvSpPr>
              <p:nvPr>
                <p:ph idx="1"/>
              </p:nvPr>
            </p:nvSpPr>
            <p:spPr>
              <a:xfrm>
                <a:off x="9917" y="1150936"/>
                <a:ext cx="4793903" cy="2583937"/>
              </a:xfrm>
              <a:solidFill>
                <a:schemeClr val="bg1"/>
              </a:solidFill>
              <a:ln w="22225">
                <a:solidFill>
                  <a:schemeClr val="accent1">
                    <a:shade val="50000"/>
                  </a:schemeClr>
                </a:solidFill>
              </a:ln>
            </p:spPr>
            <p:txBody>
              <a:bodyPr>
                <a:normAutofit fontScale="25000" lnSpcReduction="20000"/>
              </a:bodyPr>
              <a:lstStyle/>
              <a:p>
                <a:pPr marL="23400" indent="0">
                  <a:lnSpc>
                    <a:spcPts val="3200"/>
                  </a:lnSpc>
                  <a:spcBef>
                    <a:spcPts val="0"/>
                  </a:spcBef>
                  <a:spcAft>
                    <a:spcPts val="0"/>
                  </a:spcAft>
                  <a:buNone/>
                </a:pPr>
                <a:r>
                  <a:rPr lang="zh-CN" altLang="en-US" sz="9600" dirty="0"/>
                  <a:t>最大化：</a:t>
                </a:r>
                <a14:m>
                  <m:oMath xmlns:m="http://schemas.openxmlformats.org/officeDocument/2006/math">
                    <m:r>
                      <a:rPr lang="en-US" altLang="zh-CN" sz="9600" b="1" i="0" smtClean="0">
                        <a:solidFill>
                          <a:srgbClr val="FF0000"/>
                        </a:solidFill>
                        <a:latin typeface="Cambria Math" panose="02040503050406030204" pitchFamily="18" charset="0"/>
                      </a:rPr>
                      <m:t>     </m:t>
                    </m:r>
                    <m:r>
                      <a:rPr lang="en-US" altLang="zh-CN" sz="9600" b="1" i="0" smtClean="0">
                        <a:solidFill>
                          <a:srgbClr val="FF0000"/>
                        </a:solidFill>
                        <a:latin typeface="Cambria Math" panose="02040503050406030204" pitchFamily="18" charset="0"/>
                      </a:rPr>
                      <m:t>𝐳</m:t>
                    </m:r>
                    <m:r>
                      <a:rPr lang="en-US" altLang="zh-CN" sz="9600" b="1" i="0" smtClean="0">
                        <a:latin typeface="Cambria Math" panose="02040503050406030204" pitchFamily="18" charset="0"/>
                      </a:rPr>
                      <m:t>=</m:t>
                    </m:r>
                    <m:r>
                      <a:rPr lang="en-US" altLang="zh-CN" sz="9600" i="1">
                        <a:latin typeface="Cambria Math" panose="02040503050406030204" pitchFamily="18" charset="0"/>
                      </a:rPr>
                      <m:t>3</m:t>
                    </m:r>
                    <m:sSub>
                      <m:sSubPr>
                        <m:ctrlPr>
                          <a:rPr lang="en-US" altLang="zh-CN" sz="9600" i="1">
                            <a:latin typeface="Cambria Math" panose="02040503050406030204" pitchFamily="18" charset="0"/>
                          </a:rPr>
                        </m:ctrlPr>
                      </m:sSubPr>
                      <m:e>
                        <m:r>
                          <a:rPr lang="en-US" altLang="zh-CN" sz="9600" i="1">
                            <a:latin typeface="Cambria Math" panose="02040503050406030204" pitchFamily="18" charset="0"/>
                          </a:rPr>
                          <m:t>𝒙</m:t>
                        </m:r>
                      </m:e>
                      <m:sub>
                        <m:r>
                          <a:rPr lang="en-US" altLang="zh-CN" sz="9600" i="1">
                            <a:latin typeface="Cambria Math" panose="02040503050406030204" pitchFamily="18" charset="0"/>
                          </a:rPr>
                          <m:t>𝟏</m:t>
                        </m:r>
                      </m:sub>
                    </m:sSub>
                    <m:r>
                      <a:rPr lang="en-US" altLang="zh-CN" sz="9600" i="1" smtClean="0">
                        <a:latin typeface="Cambria Math" panose="02040503050406030204" pitchFamily="18" charset="0"/>
                      </a:rPr>
                      <m:t>+</m:t>
                    </m:r>
                    <m:sSub>
                      <m:sSubPr>
                        <m:ctrlPr>
                          <a:rPr lang="en-US" altLang="zh-CN" sz="9600" i="1">
                            <a:latin typeface="Cambria Math" panose="02040503050406030204" pitchFamily="18" charset="0"/>
                          </a:rPr>
                        </m:ctrlPr>
                      </m:sSubPr>
                      <m:e>
                        <m:r>
                          <a:rPr lang="en-US" altLang="zh-CN" sz="9600" i="1">
                            <a:latin typeface="Cambria Math" panose="02040503050406030204" pitchFamily="18" charset="0"/>
                          </a:rPr>
                          <m:t>𝒙</m:t>
                        </m:r>
                      </m:e>
                      <m:sub>
                        <m:r>
                          <a:rPr lang="en-US" altLang="zh-CN" sz="9600" i="1">
                            <a:latin typeface="Cambria Math" panose="02040503050406030204" pitchFamily="18" charset="0"/>
                          </a:rPr>
                          <m:t>𝟐</m:t>
                        </m:r>
                      </m:sub>
                    </m:sSub>
                    <m:r>
                      <a:rPr lang="en-US" altLang="zh-CN" sz="9600" i="1">
                        <a:latin typeface="Cambria Math" panose="02040503050406030204" pitchFamily="18" charset="0"/>
                      </a:rPr>
                      <m:t>+</m:t>
                    </m:r>
                    <m:r>
                      <a:rPr lang="en-US" altLang="zh-CN" sz="9600" i="1" smtClean="0">
                        <a:latin typeface="Cambria Math" panose="02040503050406030204" pitchFamily="18" charset="0"/>
                      </a:rPr>
                      <m:t>2</m:t>
                    </m:r>
                    <m:sSub>
                      <m:sSubPr>
                        <m:ctrlPr>
                          <a:rPr lang="en-US" altLang="zh-CN" sz="9600" i="1">
                            <a:latin typeface="Cambria Math" panose="02040503050406030204" pitchFamily="18" charset="0"/>
                          </a:rPr>
                        </m:ctrlPr>
                      </m:sSubPr>
                      <m:e>
                        <m:r>
                          <a:rPr lang="en-US" altLang="zh-CN" sz="9600" i="1">
                            <a:latin typeface="Cambria Math" panose="02040503050406030204" pitchFamily="18" charset="0"/>
                          </a:rPr>
                          <m:t>𝒙</m:t>
                        </m:r>
                      </m:e>
                      <m:sub>
                        <m:r>
                          <a:rPr lang="en-US" altLang="zh-CN" sz="9600" i="1">
                            <a:latin typeface="Cambria Math" panose="02040503050406030204" pitchFamily="18" charset="0"/>
                          </a:rPr>
                          <m:t>𝟑</m:t>
                        </m:r>
                      </m:sub>
                    </m:sSub>
                  </m:oMath>
                </a14:m>
                <a:endParaRPr lang="en-US" altLang="zh-CN" sz="9600" dirty="0">
                  <a:ea typeface="Cambria Math" panose="02040503050406030204" pitchFamily="18" charset="0"/>
                </a:endParaRPr>
              </a:p>
              <a:p>
                <a:pPr marL="23400" indent="0">
                  <a:lnSpc>
                    <a:spcPts val="3200"/>
                  </a:lnSpc>
                  <a:spcBef>
                    <a:spcPts val="0"/>
                  </a:spcBef>
                  <a:spcAft>
                    <a:spcPts val="0"/>
                  </a:spcAft>
                  <a:buNone/>
                </a:pPr>
                <a:r>
                  <a:rPr lang="zh-CN" altLang="en-US" sz="9600" dirty="0"/>
                  <a:t>满足约束：</a:t>
                </a:r>
                <a:endParaRPr lang="en-US" altLang="zh-CN" sz="9600" dirty="0"/>
              </a:p>
              <a:p>
                <a:pPr marL="23400" indent="0">
                  <a:lnSpc>
                    <a:spcPts val="3200"/>
                  </a:lnSpc>
                  <a:spcBef>
                    <a:spcPts val="0"/>
                  </a:spcBef>
                  <a:spcAft>
                    <a:spcPts val="0"/>
                  </a:spcAft>
                  <a:buNone/>
                </a:pPr>
                <a:r>
                  <a:rPr lang="en-US" altLang="zh-CN" sz="9600" dirty="0">
                    <a:solidFill>
                      <a:srgbClr val="FF0000"/>
                    </a:solidFill>
                  </a:rPr>
                  <a:t>    </a:t>
                </a:r>
                <a14:m>
                  <m:oMath xmlns:m="http://schemas.openxmlformats.org/officeDocument/2006/math">
                    <m:sSub>
                      <m:sSubPr>
                        <m:ctrlPr>
                          <a:rPr lang="en-US" altLang="zh-CN" sz="9600" i="1" smtClean="0">
                            <a:solidFill>
                              <a:srgbClr val="FF0000"/>
                            </a:solidFill>
                            <a:latin typeface="Cambria Math" panose="02040503050406030204" pitchFamily="18" charset="0"/>
                          </a:rPr>
                        </m:ctrlPr>
                      </m:sSubPr>
                      <m:e>
                        <m:r>
                          <a:rPr lang="en-US" altLang="zh-CN" sz="9600" i="1">
                            <a:solidFill>
                              <a:srgbClr val="FF0000"/>
                            </a:solidFill>
                            <a:latin typeface="Cambria Math" panose="02040503050406030204" pitchFamily="18" charset="0"/>
                          </a:rPr>
                          <m:t>𝒙</m:t>
                        </m:r>
                      </m:e>
                      <m:sub>
                        <m:r>
                          <a:rPr lang="en-US" altLang="zh-CN" sz="9600" i="1">
                            <a:solidFill>
                              <a:srgbClr val="FF0000"/>
                            </a:solidFill>
                            <a:latin typeface="Cambria Math" panose="02040503050406030204" pitchFamily="18" charset="0"/>
                          </a:rPr>
                          <m:t>𝟒</m:t>
                        </m:r>
                      </m:sub>
                    </m:sSub>
                    <m:r>
                      <a:rPr lang="en-US" altLang="zh-CN" sz="9600" i="1">
                        <a:latin typeface="Cambria Math" panose="02040503050406030204" pitchFamily="18" charset="0"/>
                      </a:rPr>
                      <m:t>=</m:t>
                    </m:r>
                    <m:r>
                      <a:rPr lang="en-US" altLang="zh-CN" sz="9600" i="1">
                        <a:latin typeface="Cambria Math" panose="02040503050406030204" pitchFamily="18" charset="0"/>
                      </a:rPr>
                      <m:t>𝟑𝟎</m:t>
                    </m:r>
                    <m:r>
                      <a:rPr lang="en-US" altLang="zh-CN" sz="9600" i="1">
                        <a:latin typeface="Cambria Math" panose="02040503050406030204" pitchFamily="18" charset="0"/>
                      </a:rPr>
                      <m:t>−</m:t>
                    </m:r>
                    <m:sSub>
                      <m:sSubPr>
                        <m:ctrlPr>
                          <a:rPr lang="en-US" altLang="zh-CN" sz="9600" i="1">
                            <a:latin typeface="Cambria Math" panose="02040503050406030204" pitchFamily="18" charset="0"/>
                          </a:rPr>
                        </m:ctrlPr>
                      </m:sSubPr>
                      <m:e>
                        <m:r>
                          <a:rPr lang="en-US" altLang="zh-CN" sz="9600" i="1">
                            <a:latin typeface="Cambria Math" panose="02040503050406030204" pitchFamily="18" charset="0"/>
                          </a:rPr>
                          <m:t>𝒙</m:t>
                        </m:r>
                      </m:e>
                      <m:sub>
                        <m:r>
                          <a:rPr lang="en-US" altLang="zh-CN" sz="9600" i="1">
                            <a:latin typeface="Cambria Math" panose="02040503050406030204" pitchFamily="18" charset="0"/>
                          </a:rPr>
                          <m:t>𝟏</m:t>
                        </m:r>
                      </m:sub>
                    </m:sSub>
                    <m:r>
                      <a:rPr lang="en-US" altLang="zh-CN" sz="9600" i="1">
                        <a:latin typeface="Cambria Math" panose="02040503050406030204" pitchFamily="18" charset="0"/>
                      </a:rPr>
                      <m:t>−</m:t>
                    </m:r>
                    <m:sSub>
                      <m:sSubPr>
                        <m:ctrlPr>
                          <a:rPr lang="en-US" altLang="zh-CN" sz="9600" i="1">
                            <a:latin typeface="Cambria Math" panose="02040503050406030204" pitchFamily="18" charset="0"/>
                          </a:rPr>
                        </m:ctrlPr>
                      </m:sSubPr>
                      <m:e>
                        <m:r>
                          <a:rPr lang="en-US" altLang="zh-CN" sz="9600" i="1">
                            <a:latin typeface="Cambria Math" panose="02040503050406030204" pitchFamily="18" charset="0"/>
                          </a:rPr>
                          <m:t>𝒙</m:t>
                        </m:r>
                      </m:e>
                      <m:sub>
                        <m:r>
                          <a:rPr lang="en-US" altLang="zh-CN" sz="9600" i="1">
                            <a:latin typeface="Cambria Math" panose="02040503050406030204" pitchFamily="18" charset="0"/>
                          </a:rPr>
                          <m:t>𝟐</m:t>
                        </m:r>
                      </m:sub>
                    </m:sSub>
                    <m:r>
                      <a:rPr lang="en-US" altLang="zh-CN" sz="9600" i="1">
                        <a:latin typeface="Cambria Math" panose="02040503050406030204" pitchFamily="18" charset="0"/>
                      </a:rPr>
                      <m:t>−</m:t>
                    </m:r>
                    <m:r>
                      <a:rPr lang="en-US" altLang="zh-CN" sz="9600" i="1">
                        <a:latin typeface="Cambria Math" panose="02040503050406030204" pitchFamily="18" charset="0"/>
                      </a:rPr>
                      <m:t>𝟑</m:t>
                    </m:r>
                    <m:sSub>
                      <m:sSubPr>
                        <m:ctrlPr>
                          <a:rPr lang="en-US" altLang="zh-CN" sz="9600" i="1">
                            <a:latin typeface="Cambria Math" panose="02040503050406030204" pitchFamily="18" charset="0"/>
                          </a:rPr>
                        </m:ctrlPr>
                      </m:sSubPr>
                      <m:e>
                        <m:r>
                          <a:rPr lang="en-US" altLang="zh-CN" sz="9600" i="1">
                            <a:latin typeface="Cambria Math" panose="02040503050406030204" pitchFamily="18" charset="0"/>
                          </a:rPr>
                          <m:t>𝒙</m:t>
                        </m:r>
                      </m:e>
                      <m:sub>
                        <m:r>
                          <a:rPr lang="en-US" altLang="zh-CN" sz="9600" i="1">
                            <a:latin typeface="Cambria Math" panose="02040503050406030204" pitchFamily="18" charset="0"/>
                          </a:rPr>
                          <m:t>𝟑</m:t>
                        </m:r>
                      </m:sub>
                    </m:sSub>
                  </m:oMath>
                </a14:m>
                <a:endParaRPr lang="en-US" altLang="zh-CN" sz="9600" dirty="0"/>
              </a:p>
              <a:p>
                <a:pPr marL="23400" indent="0">
                  <a:lnSpc>
                    <a:spcPts val="3200"/>
                  </a:lnSpc>
                  <a:spcBef>
                    <a:spcPts val="0"/>
                  </a:spcBef>
                  <a:spcAft>
                    <a:spcPts val="0"/>
                  </a:spcAft>
                  <a:buNone/>
                </a:pPr>
                <a:r>
                  <a:rPr lang="en-US" altLang="zh-CN" sz="9600" dirty="0"/>
                  <a:t>    </a:t>
                </a:r>
                <a14:m>
                  <m:oMath xmlns:m="http://schemas.openxmlformats.org/officeDocument/2006/math">
                    <m:sSub>
                      <m:sSubPr>
                        <m:ctrlPr>
                          <a:rPr lang="en-US" altLang="zh-CN" sz="9600" i="1">
                            <a:latin typeface="Cambria Math" panose="02040503050406030204" pitchFamily="18" charset="0"/>
                          </a:rPr>
                        </m:ctrlPr>
                      </m:sSubPr>
                      <m:e>
                        <m:sSub>
                          <m:sSubPr>
                            <m:ctrlPr>
                              <a:rPr lang="en-US" altLang="zh-CN" sz="9600" i="1" smtClean="0">
                                <a:solidFill>
                                  <a:srgbClr val="FF0000"/>
                                </a:solidFill>
                                <a:latin typeface="Cambria Math" panose="02040503050406030204" pitchFamily="18" charset="0"/>
                              </a:rPr>
                            </m:ctrlPr>
                          </m:sSubPr>
                          <m:e>
                            <m:r>
                              <a:rPr lang="en-US" altLang="zh-CN" sz="9600" i="1">
                                <a:solidFill>
                                  <a:srgbClr val="FF0000"/>
                                </a:solidFill>
                                <a:latin typeface="Cambria Math" panose="02040503050406030204" pitchFamily="18" charset="0"/>
                              </a:rPr>
                              <m:t>𝒙</m:t>
                            </m:r>
                          </m:e>
                          <m:sub>
                            <m:r>
                              <a:rPr lang="en-US" altLang="zh-CN" sz="9600" i="1">
                                <a:solidFill>
                                  <a:srgbClr val="FF0000"/>
                                </a:solidFill>
                                <a:latin typeface="Cambria Math" panose="02040503050406030204" pitchFamily="18" charset="0"/>
                              </a:rPr>
                              <m:t>𝟓</m:t>
                            </m:r>
                          </m:sub>
                        </m:sSub>
                        <m:r>
                          <a:rPr lang="en-US" altLang="zh-CN" sz="9600" i="1">
                            <a:latin typeface="Cambria Math" panose="02040503050406030204" pitchFamily="18" charset="0"/>
                          </a:rPr>
                          <m:t>=</m:t>
                        </m:r>
                        <m:r>
                          <a:rPr lang="en-US" altLang="zh-CN" sz="9600" i="1">
                            <a:latin typeface="Cambria Math" panose="02040503050406030204" pitchFamily="18" charset="0"/>
                          </a:rPr>
                          <m:t>𝟐𝟒</m:t>
                        </m:r>
                        <m:r>
                          <a:rPr lang="en-US" altLang="zh-CN" sz="9600" i="1">
                            <a:latin typeface="Cambria Math" panose="02040503050406030204" pitchFamily="18" charset="0"/>
                          </a:rPr>
                          <m:t>−</m:t>
                        </m:r>
                        <m:r>
                          <a:rPr lang="en-US" altLang="zh-CN" sz="9600" i="1">
                            <a:latin typeface="Cambria Math" panose="02040503050406030204" pitchFamily="18" charset="0"/>
                          </a:rPr>
                          <m:t>𝟐</m:t>
                        </m:r>
                        <m:r>
                          <a:rPr lang="en-US" altLang="zh-CN" sz="9600" i="1">
                            <a:latin typeface="Cambria Math" panose="02040503050406030204" pitchFamily="18" charset="0"/>
                          </a:rPr>
                          <m:t>𝒙</m:t>
                        </m:r>
                      </m:e>
                      <m:sub>
                        <m:r>
                          <a:rPr lang="en-US" altLang="zh-CN" sz="9600" i="1">
                            <a:latin typeface="Cambria Math" panose="02040503050406030204" pitchFamily="18" charset="0"/>
                          </a:rPr>
                          <m:t>𝟏</m:t>
                        </m:r>
                      </m:sub>
                    </m:sSub>
                    <m:r>
                      <a:rPr lang="en-US" altLang="zh-CN" sz="9600" i="1">
                        <a:latin typeface="Cambria Math" panose="02040503050406030204" pitchFamily="18" charset="0"/>
                        <a:ea typeface="Cambria Math" panose="02040503050406030204" pitchFamily="18" charset="0"/>
                      </a:rPr>
                      <m:t>−</m:t>
                    </m:r>
                    <m:r>
                      <a:rPr lang="en-US" altLang="zh-CN" sz="9600" i="1">
                        <a:latin typeface="Cambria Math" panose="02040503050406030204" pitchFamily="18" charset="0"/>
                        <a:ea typeface="Cambria Math" panose="02040503050406030204" pitchFamily="18" charset="0"/>
                      </a:rPr>
                      <m:t>𝟐</m:t>
                    </m:r>
                    <m:sSub>
                      <m:sSubPr>
                        <m:ctrlPr>
                          <a:rPr lang="en-US" altLang="zh-CN" sz="9600" i="1">
                            <a:latin typeface="Cambria Math" panose="02040503050406030204" pitchFamily="18" charset="0"/>
                          </a:rPr>
                        </m:ctrlPr>
                      </m:sSubPr>
                      <m:e>
                        <m:r>
                          <a:rPr lang="en-US" altLang="zh-CN" sz="9600" i="1">
                            <a:latin typeface="Cambria Math" panose="02040503050406030204" pitchFamily="18" charset="0"/>
                          </a:rPr>
                          <m:t>𝒙</m:t>
                        </m:r>
                      </m:e>
                      <m:sub>
                        <m:r>
                          <a:rPr lang="en-US" altLang="zh-CN" sz="9600" i="1">
                            <a:latin typeface="Cambria Math" panose="02040503050406030204" pitchFamily="18" charset="0"/>
                          </a:rPr>
                          <m:t>𝟐</m:t>
                        </m:r>
                      </m:sub>
                    </m:sSub>
                    <m:r>
                      <a:rPr lang="en-US" altLang="zh-CN" sz="9600" i="1">
                        <a:latin typeface="Cambria Math" panose="02040503050406030204" pitchFamily="18" charset="0"/>
                      </a:rPr>
                      <m:t>−</m:t>
                    </m:r>
                    <m:r>
                      <a:rPr lang="en-US" altLang="zh-CN" sz="9600" i="1">
                        <a:latin typeface="Cambria Math" panose="02040503050406030204" pitchFamily="18" charset="0"/>
                      </a:rPr>
                      <m:t>𝟓</m:t>
                    </m:r>
                    <m:sSub>
                      <m:sSubPr>
                        <m:ctrlPr>
                          <a:rPr lang="en-US" altLang="zh-CN" sz="9600" i="1">
                            <a:latin typeface="Cambria Math" panose="02040503050406030204" pitchFamily="18" charset="0"/>
                          </a:rPr>
                        </m:ctrlPr>
                      </m:sSubPr>
                      <m:e>
                        <m:r>
                          <a:rPr lang="en-US" altLang="zh-CN" sz="9600" i="1">
                            <a:latin typeface="Cambria Math" panose="02040503050406030204" pitchFamily="18" charset="0"/>
                          </a:rPr>
                          <m:t>𝒙</m:t>
                        </m:r>
                      </m:e>
                      <m:sub>
                        <m:r>
                          <a:rPr lang="en-US" altLang="zh-CN" sz="9600" i="1">
                            <a:latin typeface="Cambria Math" panose="02040503050406030204" pitchFamily="18" charset="0"/>
                          </a:rPr>
                          <m:t>𝟑</m:t>
                        </m:r>
                      </m:sub>
                    </m:sSub>
                  </m:oMath>
                </a14:m>
                <a:r>
                  <a:rPr lang="en-US" altLang="zh-CN" sz="9600" dirty="0"/>
                  <a:t> </a:t>
                </a:r>
              </a:p>
              <a:p>
                <a:pPr marL="23400" indent="0">
                  <a:lnSpc>
                    <a:spcPts val="3200"/>
                  </a:lnSpc>
                  <a:spcBef>
                    <a:spcPts val="0"/>
                  </a:spcBef>
                  <a:spcAft>
                    <a:spcPts val="0"/>
                  </a:spcAft>
                  <a:buNone/>
                </a:pPr>
                <a:r>
                  <a:rPr lang="en-US" altLang="zh-CN" sz="9600" dirty="0"/>
                  <a:t>    </a:t>
                </a:r>
                <a14:m>
                  <m:oMath xmlns:m="http://schemas.openxmlformats.org/officeDocument/2006/math">
                    <m:sSub>
                      <m:sSubPr>
                        <m:ctrlPr>
                          <a:rPr lang="en-US" altLang="zh-CN" sz="9600" i="1">
                            <a:latin typeface="Cambria Math" panose="02040503050406030204" pitchFamily="18" charset="0"/>
                          </a:rPr>
                        </m:ctrlPr>
                      </m:sSubPr>
                      <m:e>
                        <m:sSub>
                          <m:sSubPr>
                            <m:ctrlPr>
                              <a:rPr lang="en-US" altLang="zh-CN" sz="9600" i="1" smtClean="0">
                                <a:solidFill>
                                  <a:srgbClr val="FF0000"/>
                                </a:solidFill>
                                <a:latin typeface="Cambria Math" panose="02040503050406030204" pitchFamily="18" charset="0"/>
                              </a:rPr>
                            </m:ctrlPr>
                          </m:sSubPr>
                          <m:e>
                            <m:r>
                              <a:rPr lang="en-US" altLang="zh-CN" sz="9600" i="1">
                                <a:solidFill>
                                  <a:srgbClr val="FF0000"/>
                                </a:solidFill>
                                <a:latin typeface="Cambria Math" panose="02040503050406030204" pitchFamily="18" charset="0"/>
                              </a:rPr>
                              <m:t>𝒙</m:t>
                            </m:r>
                          </m:e>
                          <m:sub>
                            <m:r>
                              <a:rPr lang="en-US" altLang="zh-CN" sz="9600" i="1">
                                <a:solidFill>
                                  <a:srgbClr val="FF0000"/>
                                </a:solidFill>
                                <a:latin typeface="Cambria Math" panose="02040503050406030204" pitchFamily="18" charset="0"/>
                              </a:rPr>
                              <m:t>𝟔</m:t>
                            </m:r>
                          </m:sub>
                        </m:sSub>
                        <m:r>
                          <a:rPr lang="en-US" altLang="zh-CN" sz="9600" i="1">
                            <a:latin typeface="Cambria Math" panose="02040503050406030204" pitchFamily="18" charset="0"/>
                          </a:rPr>
                          <m:t>=</m:t>
                        </m:r>
                        <m:r>
                          <a:rPr lang="en-US" altLang="zh-CN" sz="9600" i="1">
                            <a:latin typeface="Cambria Math" panose="02040503050406030204" pitchFamily="18" charset="0"/>
                          </a:rPr>
                          <m:t>𝟑𝟔</m:t>
                        </m:r>
                        <m:r>
                          <a:rPr lang="en-US" altLang="zh-CN" sz="9600" i="1">
                            <a:latin typeface="Cambria Math" panose="02040503050406030204" pitchFamily="18" charset="0"/>
                            <a:ea typeface="Cambria Math" panose="02040503050406030204" pitchFamily="18" charset="0"/>
                          </a:rPr>
                          <m:t>−</m:t>
                        </m:r>
                        <m:r>
                          <a:rPr lang="en-US" altLang="zh-CN" sz="9600" i="1">
                            <a:latin typeface="Cambria Math" panose="02040503050406030204" pitchFamily="18" charset="0"/>
                            <a:ea typeface="Cambria Math" panose="02040503050406030204" pitchFamily="18" charset="0"/>
                          </a:rPr>
                          <m:t>𝟒</m:t>
                        </m:r>
                        <m:r>
                          <a:rPr lang="en-US" altLang="zh-CN" sz="9600" i="1">
                            <a:latin typeface="Cambria Math" panose="02040503050406030204" pitchFamily="18" charset="0"/>
                          </a:rPr>
                          <m:t>𝒙</m:t>
                        </m:r>
                      </m:e>
                      <m:sub>
                        <m:r>
                          <a:rPr lang="en-US" altLang="zh-CN" sz="9600" i="1">
                            <a:latin typeface="Cambria Math" panose="02040503050406030204" pitchFamily="18" charset="0"/>
                          </a:rPr>
                          <m:t>𝟏</m:t>
                        </m:r>
                      </m:sub>
                    </m:sSub>
                    <m:r>
                      <a:rPr lang="en-US" altLang="zh-CN" sz="9600" i="1">
                        <a:latin typeface="Cambria Math" panose="02040503050406030204" pitchFamily="18" charset="0"/>
                      </a:rPr>
                      <m:t>−</m:t>
                    </m:r>
                    <m:sSub>
                      <m:sSubPr>
                        <m:ctrlPr>
                          <a:rPr lang="en-US" altLang="zh-CN" sz="9600" i="1">
                            <a:latin typeface="Cambria Math" panose="02040503050406030204" pitchFamily="18" charset="0"/>
                          </a:rPr>
                        </m:ctrlPr>
                      </m:sSubPr>
                      <m:e>
                        <m:r>
                          <a:rPr lang="en-US" altLang="zh-CN" sz="9600" i="1">
                            <a:latin typeface="Cambria Math" panose="02040503050406030204" pitchFamily="18" charset="0"/>
                          </a:rPr>
                          <m:t>𝒙</m:t>
                        </m:r>
                      </m:e>
                      <m:sub>
                        <m:r>
                          <a:rPr lang="en-US" altLang="zh-CN" sz="9600" i="1">
                            <a:latin typeface="Cambria Math" panose="02040503050406030204" pitchFamily="18" charset="0"/>
                          </a:rPr>
                          <m:t>𝟐</m:t>
                        </m:r>
                      </m:sub>
                    </m:sSub>
                    <m:r>
                      <a:rPr lang="en-US" altLang="zh-CN" sz="9600" i="1">
                        <a:latin typeface="Cambria Math" panose="02040503050406030204" pitchFamily="18" charset="0"/>
                      </a:rPr>
                      <m:t>−</m:t>
                    </m:r>
                    <m:r>
                      <a:rPr lang="en-US" altLang="zh-CN" sz="9600" i="1">
                        <a:latin typeface="Cambria Math" panose="02040503050406030204" pitchFamily="18" charset="0"/>
                      </a:rPr>
                      <m:t>𝟐</m:t>
                    </m:r>
                    <m:sSub>
                      <m:sSubPr>
                        <m:ctrlPr>
                          <a:rPr lang="en-US" altLang="zh-CN" sz="9600" i="1" smtClean="0">
                            <a:latin typeface="Cambria Math" panose="02040503050406030204" pitchFamily="18" charset="0"/>
                          </a:rPr>
                        </m:ctrlPr>
                      </m:sSubPr>
                      <m:e>
                        <m:r>
                          <a:rPr lang="en-US" altLang="zh-CN" sz="9600" i="1">
                            <a:latin typeface="Cambria Math" panose="02040503050406030204" pitchFamily="18" charset="0"/>
                          </a:rPr>
                          <m:t>𝒙</m:t>
                        </m:r>
                      </m:e>
                      <m:sub>
                        <m:r>
                          <a:rPr lang="en-US" altLang="zh-CN" sz="9600" i="1">
                            <a:latin typeface="Cambria Math" panose="02040503050406030204" pitchFamily="18" charset="0"/>
                          </a:rPr>
                          <m:t>𝟑</m:t>
                        </m:r>
                      </m:sub>
                    </m:sSub>
                  </m:oMath>
                </a14:m>
                <a:endParaRPr lang="en-US" altLang="zh-CN" sz="9600" dirty="0">
                  <a:ea typeface="Cambria Math" panose="02040503050406030204" pitchFamily="18" charset="0"/>
                </a:endParaRPr>
              </a:p>
              <a:p>
                <a:pPr marL="23400" indent="0">
                  <a:lnSpc>
                    <a:spcPts val="3200"/>
                  </a:lnSpc>
                  <a:spcBef>
                    <a:spcPts val="0"/>
                  </a:spcBef>
                  <a:spcAft>
                    <a:spcPts val="0"/>
                  </a:spcAft>
                  <a:buNone/>
                </a:pPr>
                <a14:m>
                  <m:oMath xmlns:m="http://schemas.openxmlformats.org/officeDocument/2006/math">
                    <m:sSub>
                      <m:sSubPr>
                        <m:ctrlPr>
                          <a:rPr lang="en-US" altLang="zh-CN" sz="9600" i="1">
                            <a:latin typeface="Cambria Math" panose="02040503050406030204" pitchFamily="18" charset="0"/>
                          </a:rPr>
                        </m:ctrlPr>
                      </m:sSubPr>
                      <m:e>
                        <m:r>
                          <a:rPr lang="en-US" altLang="zh-CN" sz="9600" b="1" i="1" smtClean="0">
                            <a:latin typeface="Cambria Math" panose="02040503050406030204" pitchFamily="18" charset="0"/>
                          </a:rPr>
                          <m:t>         </m:t>
                        </m:r>
                        <m:r>
                          <a:rPr lang="en-US" altLang="zh-CN" sz="9600" i="1">
                            <a:latin typeface="Cambria Math" panose="02040503050406030204" pitchFamily="18" charset="0"/>
                          </a:rPr>
                          <m:t>𝒙</m:t>
                        </m:r>
                      </m:e>
                      <m:sub>
                        <m:r>
                          <a:rPr lang="en-US" altLang="zh-CN" sz="9600" i="1">
                            <a:latin typeface="Cambria Math" panose="02040503050406030204" pitchFamily="18" charset="0"/>
                          </a:rPr>
                          <m:t>𝟏</m:t>
                        </m:r>
                      </m:sub>
                    </m:sSub>
                    <m:r>
                      <a:rPr lang="en-US" altLang="zh-CN" sz="9600" i="1">
                        <a:latin typeface="Cambria Math" panose="02040503050406030204" pitchFamily="18" charset="0"/>
                      </a:rPr>
                      <m:t>,</m:t>
                    </m:r>
                    <m:sSub>
                      <m:sSubPr>
                        <m:ctrlPr>
                          <a:rPr lang="en-US" altLang="zh-CN" sz="9600" i="1">
                            <a:latin typeface="Cambria Math" panose="02040503050406030204" pitchFamily="18" charset="0"/>
                          </a:rPr>
                        </m:ctrlPr>
                      </m:sSubPr>
                      <m:e>
                        <m:r>
                          <a:rPr lang="en-US" altLang="zh-CN" sz="9600" i="1">
                            <a:latin typeface="Cambria Math" panose="02040503050406030204" pitchFamily="18" charset="0"/>
                          </a:rPr>
                          <m:t>𝒙</m:t>
                        </m:r>
                      </m:e>
                      <m:sub>
                        <m:r>
                          <a:rPr lang="en-US" altLang="zh-CN" sz="9600" i="1">
                            <a:latin typeface="Cambria Math" panose="02040503050406030204" pitchFamily="18" charset="0"/>
                          </a:rPr>
                          <m:t>𝟐</m:t>
                        </m:r>
                      </m:sub>
                    </m:sSub>
                    <m:r>
                      <a:rPr lang="en-US" altLang="zh-CN" sz="9600" i="1">
                        <a:latin typeface="Cambria Math" panose="02040503050406030204" pitchFamily="18" charset="0"/>
                        <a:ea typeface="Cambria Math" panose="02040503050406030204" pitchFamily="18" charset="0"/>
                      </a:rPr>
                      <m:t>,</m:t>
                    </m:r>
                    <m:sSub>
                      <m:sSubPr>
                        <m:ctrlPr>
                          <a:rPr lang="en-US" altLang="zh-CN" sz="9600" i="1">
                            <a:latin typeface="Cambria Math" panose="02040503050406030204" pitchFamily="18" charset="0"/>
                          </a:rPr>
                        </m:ctrlPr>
                      </m:sSubPr>
                      <m:e>
                        <m:r>
                          <a:rPr lang="en-US" altLang="zh-CN" sz="9600" i="1">
                            <a:latin typeface="Cambria Math" panose="02040503050406030204" pitchFamily="18" charset="0"/>
                          </a:rPr>
                          <m:t>𝒙</m:t>
                        </m:r>
                      </m:e>
                      <m:sub>
                        <m:r>
                          <a:rPr lang="en-US" altLang="zh-CN" sz="9600" i="1">
                            <a:latin typeface="Cambria Math" panose="02040503050406030204" pitchFamily="18" charset="0"/>
                          </a:rPr>
                          <m:t>𝟑</m:t>
                        </m:r>
                      </m:sub>
                    </m:sSub>
                    <m:r>
                      <a:rPr lang="en-US" altLang="zh-CN" sz="9600" i="1">
                        <a:latin typeface="Cambria Math" panose="02040503050406030204" pitchFamily="18" charset="0"/>
                      </a:rPr>
                      <m:t>,</m:t>
                    </m:r>
                    <m:sSub>
                      <m:sSubPr>
                        <m:ctrlPr>
                          <a:rPr lang="en-US" altLang="zh-CN" sz="9600" i="1">
                            <a:solidFill>
                              <a:srgbClr val="FF0000"/>
                            </a:solidFill>
                            <a:latin typeface="Cambria Math" panose="02040503050406030204" pitchFamily="18" charset="0"/>
                          </a:rPr>
                        </m:ctrlPr>
                      </m:sSubPr>
                      <m:e>
                        <m:r>
                          <a:rPr lang="en-US" altLang="zh-CN" sz="9600" i="1">
                            <a:solidFill>
                              <a:srgbClr val="FF0000"/>
                            </a:solidFill>
                            <a:latin typeface="Cambria Math" panose="02040503050406030204" pitchFamily="18" charset="0"/>
                          </a:rPr>
                          <m:t>𝒙</m:t>
                        </m:r>
                      </m:e>
                      <m:sub>
                        <m:r>
                          <a:rPr lang="en-US" altLang="zh-CN" sz="9600" i="1">
                            <a:solidFill>
                              <a:srgbClr val="FF0000"/>
                            </a:solidFill>
                            <a:latin typeface="Cambria Math" panose="02040503050406030204" pitchFamily="18" charset="0"/>
                          </a:rPr>
                          <m:t>4</m:t>
                        </m:r>
                      </m:sub>
                    </m:sSub>
                    <m:r>
                      <a:rPr lang="en-US" altLang="zh-CN" sz="9600" i="1">
                        <a:solidFill>
                          <a:srgbClr val="FF0000"/>
                        </a:solidFill>
                        <a:latin typeface="Cambria Math" panose="02040503050406030204" pitchFamily="18" charset="0"/>
                      </a:rPr>
                      <m:t>,</m:t>
                    </m:r>
                    <m:sSub>
                      <m:sSubPr>
                        <m:ctrlPr>
                          <a:rPr lang="en-US" altLang="zh-CN" sz="9600" i="1">
                            <a:solidFill>
                              <a:srgbClr val="FF0000"/>
                            </a:solidFill>
                            <a:latin typeface="Cambria Math" panose="02040503050406030204" pitchFamily="18" charset="0"/>
                          </a:rPr>
                        </m:ctrlPr>
                      </m:sSubPr>
                      <m:e>
                        <m:r>
                          <a:rPr lang="en-US" altLang="zh-CN" sz="9600" i="1">
                            <a:solidFill>
                              <a:srgbClr val="FF0000"/>
                            </a:solidFill>
                            <a:latin typeface="Cambria Math" panose="02040503050406030204" pitchFamily="18" charset="0"/>
                          </a:rPr>
                          <m:t>𝒙</m:t>
                        </m:r>
                      </m:e>
                      <m:sub>
                        <m:r>
                          <a:rPr lang="en-US" altLang="zh-CN" sz="9600" i="1">
                            <a:solidFill>
                              <a:srgbClr val="FF0000"/>
                            </a:solidFill>
                            <a:latin typeface="Cambria Math" panose="02040503050406030204" pitchFamily="18" charset="0"/>
                          </a:rPr>
                          <m:t>5</m:t>
                        </m:r>
                      </m:sub>
                    </m:sSub>
                    <m:r>
                      <a:rPr lang="en-US" altLang="zh-CN" sz="9600" i="1">
                        <a:solidFill>
                          <a:srgbClr val="FF0000"/>
                        </a:solidFill>
                        <a:latin typeface="Cambria Math" panose="02040503050406030204" pitchFamily="18" charset="0"/>
                        <a:ea typeface="Cambria Math" panose="02040503050406030204" pitchFamily="18" charset="0"/>
                      </a:rPr>
                      <m:t>,</m:t>
                    </m:r>
                    <m:sSub>
                      <m:sSubPr>
                        <m:ctrlPr>
                          <a:rPr lang="en-US" altLang="zh-CN" sz="9600" i="1">
                            <a:solidFill>
                              <a:srgbClr val="FF0000"/>
                            </a:solidFill>
                            <a:latin typeface="Cambria Math" panose="02040503050406030204" pitchFamily="18" charset="0"/>
                          </a:rPr>
                        </m:ctrlPr>
                      </m:sSubPr>
                      <m:e>
                        <m:r>
                          <a:rPr lang="en-US" altLang="zh-CN" sz="9600" i="1">
                            <a:solidFill>
                              <a:srgbClr val="FF0000"/>
                            </a:solidFill>
                            <a:latin typeface="Cambria Math" panose="02040503050406030204" pitchFamily="18" charset="0"/>
                          </a:rPr>
                          <m:t>𝒙</m:t>
                        </m:r>
                      </m:e>
                      <m:sub>
                        <m:r>
                          <a:rPr lang="en-US" altLang="zh-CN" sz="9600" i="1">
                            <a:solidFill>
                              <a:srgbClr val="FF0000"/>
                            </a:solidFill>
                            <a:latin typeface="Cambria Math" panose="02040503050406030204" pitchFamily="18" charset="0"/>
                          </a:rPr>
                          <m:t>6</m:t>
                        </m:r>
                      </m:sub>
                    </m:sSub>
                    <m:r>
                      <a:rPr lang="en-US" altLang="zh-CN" sz="9600" i="1">
                        <a:latin typeface="Cambria Math" panose="02040503050406030204" pitchFamily="18" charset="0"/>
                        <a:ea typeface="Cambria Math" panose="02040503050406030204" pitchFamily="18" charset="0"/>
                      </a:rPr>
                      <m:t>≥</m:t>
                    </m:r>
                    <m:r>
                      <a:rPr lang="en-US" altLang="zh-CN" sz="9600" i="1">
                        <a:latin typeface="Cambria Math" panose="02040503050406030204" pitchFamily="18" charset="0"/>
                        <a:ea typeface="Cambria Math" panose="02040503050406030204" pitchFamily="18" charset="0"/>
                      </a:rPr>
                      <m:t>𝟎</m:t>
                    </m:r>
                  </m:oMath>
                </a14:m>
                <a:r>
                  <a:rPr lang="en-US" altLang="zh-CN" sz="9600" dirty="0">
                    <a:ea typeface="Cambria Math" panose="02040503050406030204" pitchFamily="18" charset="0"/>
                  </a:rPr>
                  <a:t> </a:t>
                </a:r>
              </a:p>
              <a:p>
                <a:pPr marL="457200" lvl="1" indent="0">
                  <a:lnSpc>
                    <a:spcPts val="3100"/>
                  </a:lnSpc>
                  <a:buNone/>
                </a:pPr>
                <a:endParaRPr lang="zh-CN" altLang="en-US" dirty="0"/>
              </a:p>
              <a:p>
                <a:pPr marL="457200" lvl="1" indent="0">
                  <a:buNone/>
                </a:pPr>
                <a:endParaRPr lang="zh-CN" altLang="en-US" dirty="0"/>
              </a:p>
              <a:p>
                <a:pPr marL="457200" lvl="1" indent="0">
                  <a:buNone/>
                </a:pPr>
                <a:endParaRPr lang="zh-CN" altLang="en-US" dirty="0"/>
              </a:p>
            </p:txBody>
          </p:sp>
        </mc:Choice>
        <mc:Fallback xmlns="">
          <p:sp>
            <p:nvSpPr>
              <p:cNvPr id="10" name="内容占位符 1"/>
              <p:cNvSpPr>
                <a:spLocks noGrp="1" noRot="1" noChangeAspect="1" noMove="1" noResize="1" noEditPoints="1" noAdjustHandles="1" noChangeArrowheads="1" noChangeShapeType="1" noTextEdit="1"/>
              </p:cNvSpPr>
              <p:nvPr>
                <p:ph idx="1"/>
              </p:nvPr>
            </p:nvSpPr>
            <p:spPr>
              <a:xfrm>
                <a:off x="9917" y="1150936"/>
                <a:ext cx="4793903" cy="2583937"/>
              </a:xfrm>
              <a:blipFill rotWithShape="0">
                <a:blip r:embed="rId4"/>
                <a:stretch>
                  <a:fillRect l="-1266" t="-1869"/>
                </a:stretch>
              </a:blipFill>
              <a:ln w="22225">
                <a:solidFill>
                  <a:schemeClr val="accent1">
                    <a:shade val="50000"/>
                  </a:schemeClr>
                </a:solidFill>
              </a:ln>
            </p:spPr>
            <p:txBody>
              <a:bodyPr/>
              <a:lstStyle/>
              <a:p>
                <a:r>
                  <a:rPr lang="zh-CN" altLang="en-US">
                    <a:noFill/>
                  </a:rPr>
                  <a:t> </a:t>
                </a:r>
              </a:p>
            </p:txBody>
          </p:sp>
        </mc:Fallback>
      </mc:AlternateContent>
    </p:spTree>
    <p:extLst>
      <p:ext uri="{BB962C8B-B14F-4D97-AF65-F5344CB8AC3E}">
        <p14:creationId xmlns:p14="http://schemas.microsoft.com/office/powerpoint/2010/main" val="16134914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2879" y="1252979"/>
            <a:ext cx="9132026" cy="5020642"/>
          </a:xfrm>
        </p:spPr>
        <p:txBody>
          <a:bodyPr/>
          <a:lstStyle/>
          <a:p>
            <a:r>
              <a:rPr lang="zh-CN" altLang="en-US" dirty="0"/>
              <a:t>单纯形算法计算过程</a:t>
            </a:r>
            <a:endParaRPr lang="en-US" altLang="zh-CN" dirty="0"/>
          </a:p>
          <a:p>
            <a:pPr lvl="1"/>
            <a:r>
              <a:rPr lang="zh-CN" altLang="en-US" dirty="0"/>
              <a:t>单纯形算法的计算过程可以用单纯形表的形式归纳为一系列基本矩阵计算。</a:t>
            </a:r>
            <a:endParaRPr lang="en-US" altLang="zh-CN" dirty="0"/>
          </a:p>
          <a:p>
            <a:pPr lvl="1"/>
            <a:r>
              <a:rPr lang="zh-CN" altLang="en-US" dirty="0"/>
              <a:t>主要运算为转动变换，该变换类似解线性方程组的高斯消元法中的消元变换。</a:t>
            </a:r>
            <a:endParaRPr lang="en-US" altLang="zh-CN" dirty="0"/>
          </a:p>
        </p:txBody>
      </p:sp>
      <p:sp>
        <p:nvSpPr>
          <p:cNvPr id="3" name="标题 2"/>
          <p:cNvSpPr>
            <a:spLocks noGrp="1"/>
          </p:cNvSpPr>
          <p:nvPr>
            <p:ph type="title"/>
          </p:nvPr>
        </p:nvSpPr>
        <p:spPr/>
        <p:txBody>
          <a:bodyPr/>
          <a:lstStyle/>
          <a:p>
            <a:pPr algn="ctr"/>
            <a:r>
              <a:rPr lang="zh-CN" altLang="en-US" dirty="0"/>
              <a:t>单纯形算法</a:t>
            </a:r>
          </a:p>
        </p:txBody>
      </p:sp>
    </p:spTree>
    <p:extLst>
      <p:ext uri="{BB962C8B-B14F-4D97-AF65-F5344CB8AC3E}">
        <p14:creationId xmlns:p14="http://schemas.microsoft.com/office/powerpoint/2010/main" val="6706188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2879" y="1252979"/>
            <a:ext cx="9132026" cy="1964268"/>
          </a:xfrm>
        </p:spPr>
        <p:txBody>
          <a:bodyPr>
            <a:normAutofit/>
          </a:bodyPr>
          <a:lstStyle/>
          <a:p>
            <a:pPr>
              <a:spcBef>
                <a:spcPts val="0"/>
              </a:spcBef>
              <a:spcAft>
                <a:spcPts val="0"/>
              </a:spcAft>
            </a:pPr>
            <a:r>
              <a:rPr lang="zh-CN" altLang="en-US" dirty="0"/>
              <a:t>单纯形算法计算过程</a:t>
            </a:r>
            <a:endParaRPr lang="en-US" altLang="zh-CN" dirty="0"/>
          </a:p>
          <a:p>
            <a:pPr marL="457200" lvl="1" indent="0">
              <a:buNone/>
            </a:pPr>
            <a:r>
              <a:rPr lang="en-US" altLang="zh-CN" dirty="0"/>
              <a:t>1</a:t>
            </a:r>
            <a:r>
              <a:rPr lang="zh-CN" altLang="en-US" dirty="0"/>
              <a:t>、单纯形表：</a:t>
            </a:r>
            <a:endParaRPr lang="en-US" altLang="zh-CN" dirty="0"/>
          </a:p>
          <a:p>
            <a:pPr lvl="2"/>
            <a:r>
              <a:rPr lang="zh-CN" altLang="en-US" dirty="0">
                <a:latin typeface="Arial" panose="020B0604020202020204" pitchFamily="34" charset="0"/>
                <a:cs typeface="Arial" panose="020B0604020202020204" pitchFamily="34" charset="0"/>
              </a:rPr>
              <a:t>用</a:t>
            </a:r>
            <a:r>
              <a:rPr lang="en-US" altLang="zh-CN" dirty="0">
                <a:latin typeface="Arial" panose="020B0604020202020204" pitchFamily="34" charset="0"/>
                <a:cs typeface="Arial" panose="020B0604020202020204" pitchFamily="34" charset="0"/>
              </a:rPr>
              <a:t>B</a:t>
            </a:r>
            <a:r>
              <a:rPr lang="zh-CN" altLang="en-US" dirty="0">
                <a:latin typeface="Arial" panose="020B0604020202020204" pitchFamily="34" charset="0"/>
                <a:cs typeface="Arial" panose="020B0604020202020204" pitchFamily="34" charset="0"/>
              </a:rPr>
              <a:t>来表示基本变量下标的集合</a:t>
            </a: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设</a:t>
            </a:r>
            <a:r>
              <a:rPr lang="en-US" altLang="zh-CN" dirty="0">
                <a:latin typeface="Arial" panose="020B0604020202020204" pitchFamily="34" charset="0"/>
                <a:cs typeface="Arial" panose="020B0604020202020204" pitchFamily="34" charset="0"/>
              </a:rPr>
              <a:t>B={n+1,n+2,…,</a:t>
            </a:r>
            <a:r>
              <a:rPr lang="en-US" altLang="zh-CN" dirty="0" err="1">
                <a:latin typeface="Arial" panose="020B0604020202020204" pitchFamily="34" charset="0"/>
                <a:cs typeface="Arial" panose="020B0604020202020204" pitchFamily="34" charset="0"/>
              </a:rPr>
              <a:t>n+m</a:t>
            </a:r>
            <a:r>
              <a:rPr lang="en-US" altLang="zh-CN" dirty="0">
                <a:latin typeface="Arial" panose="020B0604020202020204" pitchFamily="34" charset="0"/>
                <a:cs typeface="Arial" panose="020B0604020202020204" pitchFamily="34" charset="0"/>
              </a:rPr>
              <a:t>}</a:t>
            </a:r>
          </a:p>
          <a:p>
            <a:pPr lvl="2"/>
            <a:r>
              <a:rPr lang="zh-CN" altLang="en-US" dirty="0">
                <a:latin typeface="Arial" panose="020B0604020202020204" pitchFamily="34" charset="0"/>
                <a:cs typeface="Arial" panose="020B0604020202020204" pitchFamily="34" charset="0"/>
              </a:rPr>
              <a:t>用</a:t>
            </a:r>
            <a:r>
              <a:rPr lang="en-US" altLang="zh-CN" dirty="0">
                <a:latin typeface="Arial" panose="020B0604020202020204" pitchFamily="34" charset="0"/>
                <a:cs typeface="Arial" panose="020B0604020202020204" pitchFamily="34" charset="0"/>
              </a:rPr>
              <a:t>N</a:t>
            </a:r>
            <a:r>
              <a:rPr lang="zh-CN" altLang="en-US" dirty="0">
                <a:latin typeface="Arial" panose="020B0604020202020204" pitchFamily="34" charset="0"/>
                <a:cs typeface="Arial" panose="020B0604020202020204" pitchFamily="34" charset="0"/>
              </a:rPr>
              <a:t>来表示非基本变量下标的集合</a:t>
            </a: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设</a:t>
            </a:r>
            <a:r>
              <a:rPr lang="en-US" altLang="zh-CN" dirty="0">
                <a:latin typeface="Arial" panose="020B0604020202020204" pitchFamily="34" charset="0"/>
                <a:cs typeface="Arial" panose="020B0604020202020204" pitchFamily="34" charset="0"/>
              </a:rPr>
              <a:t>N={1,2,…,n}</a:t>
            </a:r>
          </a:p>
          <a:p>
            <a:pPr lvl="2"/>
            <a:endParaRPr lang="zh-CN" altLang="en-US" dirty="0"/>
          </a:p>
        </p:txBody>
      </p:sp>
      <p:sp>
        <p:nvSpPr>
          <p:cNvPr id="3" name="标题 2"/>
          <p:cNvSpPr>
            <a:spLocks noGrp="1"/>
          </p:cNvSpPr>
          <p:nvPr>
            <p:ph type="title"/>
          </p:nvPr>
        </p:nvSpPr>
        <p:spPr/>
        <p:txBody>
          <a:bodyPr/>
          <a:lstStyle/>
          <a:p>
            <a:pPr algn="ctr"/>
            <a:r>
              <a:rPr lang="zh-CN" altLang="en-US" dirty="0"/>
              <a:t>单纯形算法</a:t>
            </a:r>
          </a:p>
        </p:txBody>
      </p:sp>
      <mc:AlternateContent xmlns:mc="http://schemas.openxmlformats.org/markup-compatibility/2006" xmlns:a14="http://schemas.microsoft.com/office/drawing/2010/main">
        <mc:Choice Requires="a14">
          <p:sp>
            <p:nvSpPr>
              <p:cNvPr id="4" name="矩形 3"/>
              <p:cNvSpPr/>
              <p:nvPr/>
            </p:nvSpPr>
            <p:spPr>
              <a:xfrm>
                <a:off x="1003320" y="2998306"/>
                <a:ext cx="2473963" cy="9787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r>
                        <a:rPr lang="en-US" altLang="zh-CN" sz="2400" b="1" i="1" smtClean="0">
                          <a:solidFill>
                            <a:srgbClr val="FF0000"/>
                          </a:solidFill>
                          <a:latin typeface="Cambria Math" panose="02040503050406030204" pitchFamily="18" charset="0"/>
                        </a:rPr>
                        <m:t>𝒛</m:t>
                      </m:r>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𝒗</m:t>
                      </m:r>
                      <m:r>
                        <a:rPr lang="en-US" altLang="zh-CN" sz="2400" b="1" i="1" smtClean="0">
                          <a:solidFill>
                            <a:srgbClr val="FF0000"/>
                          </a:solidFill>
                          <a:latin typeface="Cambria Math" panose="02040503050406030204" pitchFamily="18" charset="0"/>
                        </a:rPr>
                        <m:t>+</m:t>
                      </m:r>
                      <m:nary>
                        <m:naryPr>
                          <m:chr m:val="∑"/>
                          <m:supHide m:val="on"/>
                          <m:ctrlPr>
                            <a:rPr lang="en-US" altLang="zh-CN" sz="2400" b="1" i="1" smtClean="0">
                              <a:solidFill>
                                <a:srgbClr val="FF0000"/>
                              </a:solidFill>
                              <a:latin typeface="Cambria Math" panose="02040503050406030204" pitchFamily="18" charset="0"/>
                            </a:rPr>
                          </m:ctrlPr>
                        </m:naryPr>
                        <m:sub>
                          <m:r>
                            <m:rPr>
                              <m:brk m:alnAt="23"/>
                            </m:rPr>
                            <a:rPr lang="en-US" altLang="zh-CN" sz="2400" b="1" i="1" smtClean="0">
                              <a:solidFill>
                                <a:srgbClr val="FF0000"/>
                              </a:solidFill>
                              <a:latin typeface="Cambria Math" panose="02040503050406030204" pitchFamily="18" charset="0"/>
                            </a:rPr>
                            <m:t>𝒋</m:t>
                          </m:r>
                          <m:r>
                            <a:rPr lang="en-US" altLang="zh-CN" sz="2400" b="1" i="1">
                              <a:solidFill>
                                <a:srgbClr val="FF0000"/>
                              </a:solidFill>
                              <a:latin typeface="Cambria Math" panose="02040503050406030204" pitchFamily="18" charset="0"/>
                              <a:ea typeface="Cambria Math" panose="02040503050406030204" pitchFamily="18" charset="0"/>
                            </a:rPr>
                            <m:t>∈</m:t>
                          </m:r>
                          <m:r>
                            <a:rPr lang="en-US" altLang="zh-CN" sz="2400" b="1" i="1" smtClean="0">
                              <a:solidFill>
                                <a:srgbClr val="FF0000"/>
                              </a:solidFill>
                              <a:latin typeface="Cambria Math" panose="02040503050406030204" pitchFamily="18" charset="0"/>
                              <a:ea typeface="Cambria Math" panose="02040503050406030204" pitchFamily="18" charset="0"/>
                            </a:rPr>
                            <m:t>𝑵</m:t>
                          </m:r>
                        </m:sub>
                        <m:sup/>
                        <m:e>
                          <m:sSub>
                            <m:sSubPr>
                              <m:ctrlPr>
                                <a:rPr lang="en-US" altLang="zh-CN" sz="2400" b="1" i="1">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𝒄</m:t>
                              </m:r>
                            </m:e>
                            <m:sub>
                              <m:r>
                                <a:rPr lang="en-US" altLang="zh-CN" sz="2400" b="1" i="1" smtClean="0">
                                  <a:solidFill>
                                    <a:srgbClr val="FF0000"/>
                                  </a:solidFill>
                                  <a:latin typeface="Cambria Math" panose="02040503050406030204" pitchFamily="18" charset="0"/>
                                </a:rPr>
                                <m:t>𝒋</m:t>
                              </m:r>
                            </m:sub>
                          </m:sSub>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𝒙</m:t>
                              </m:r>
                            </m:e>
                            <m:sub>
                              <m:r>
                                <a:rPr lang="en-US" altLang="zh-CN" sz="2400" b="1" i="1" smtClean="0">
                                  <a:solidFill>
                                    <a:srgbClr val="FF0000"/>
                                  </a:solidFill>
                                  <a:latin typeface="Cambria Math" panose="02040503050406030204" pitchFamily="18" charset="0"/>
                                </a:rPr>
                                <m:t>𝒋</m:t>
                              </m:r>
                            </m:sub>
                          </m:sSub>
                          <m:r>
                            <a:rPr lang="en-US" altLang="zh-CN" sz="2400" b="1" i="1" smtClean="0">
                              <a:solidFill>
                                <a:srgbClr val="FF0000"/>
                              </a:solidFill>
                              <a:latin typeface="Cambria Math" panose="02040503050406030204" pitchFamily="18" charset="0"/>
                            </a:rPr>
                            <m:t>   </m:t>
                          </m:r>
                        </m:e>
                      </m:nary>
                    </m:oMath>
                  </m:oMathPara>
                </a14:m>
                <a:endParaRPr lang="zh-CN" altLang="en-US" sz="2400" b="1" dirty="0">
                  <a:solidFill>
                    <a:srgbClr val="FF0000"/>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1003320" y="2998306"/>
                <a:ext cx="2473963" cy="978794"/>
              </a:xfrm>
              <a:prstGeom prst="rect">
                <a:avLst/>
              </a:prstGeom>
              <a:blipFill rotWithShape="0">
                <a:blip r:embed="rId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4197282" y="2998306"/>
                <a:ext cx="4626881" cy="9787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𝒙</m:t>
                          </m:r>
                        </m:e>
                        <m:sub>
                          <m:r>
                            <a:rPr lang="en-US" altLang="zh-CN" sz="2400" b="1" i="1" smtClean="0">
                              <a:solidFill>
                                <a:srgbClr val="FF0000"/>
                              </a:solidFill>
                              <a:latin typeface="Cambria Math" panose="02040503050406030204" pitchFamily="18" charset="0"/>
                            </a:rPr>
                            <m:t>𝒊</m:t>
                          </m:r>
                        </m:sub>
                      </m:sSub>
                      <m:r>
                        <a:rPr lang="en-US" altLang="zh-CN" sz="2400" b="1" i="1" smtClean="0">
                          <a:solidFill>
                            <a:srgbClr val="FF0000"/>
                          </a:solidFill>
                          <a:latin typeface="Cambria Math" panose="02040503050406030204" pitchFamily="18" charset="0"/>
                        </a:rPr>
                        <m:t>=</m:t>
                      </m:r>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𝒃</m:t>
                          </m:r>
                        </m:e>
                        <m:sub>
                          <m:r>
                            <a:rPr lang="en-US" altLang="zh-CN" sz="2400" b="1" i="1" smtClean="0">
                              <a:solidFill>
                                <a:srgbClr val="FF0000"/>
                              </a:solidFill>
                              <a:latin typeface="Cambria Math" panose="02040503050406030204" pitchFamily="18" charset="0"/>
                            </a:rPr>
                            <m:t>𝒊</m:t>
                          </m:r>
                        </m:sub>
                      </m:sSub>
                      <m:r>
                        <a:rPr lang="en-US" altLang="zh-CN" sz="2400" b="1" i="1" smtClean="0">
                          <a:solidFill>
                            <a:srgbClr val="FF0000"/>
                          </a:solidFill>
                          <a:latin typeface="Cambria Math" panose="02040503050406030204" pitchFamily="18" charset="0"/>
                        </a:rPr>
                        <m:t>−</m:t>
                      </m:r>
                      <m:nary>
                        <m:naryPr>
                          <m:chr m:val="∑"/>
                          <m:supHide m:val="on"/>
                          <m:ctrlPr>
                            <a:rPr lang="en-US" altLang="zh-CN" sz="2400" b="1" i="1" smtClean="0">
                              <a:solidFill>
                                <a:srgbClr val="FF0000"/>
                              </a:solidFill>
                              <a:latin typeface="Cambria Math" panose="02040503050406030204" pitchFamily="18" charset="0"/>
                            </a:rPr>
                          </m:ctrlPr>
                        </m:naryPr>
                        <m:sub>
                          <m:r>
                            <m:rPr>
                              <m:brk m:alnAt="23"/>
                            </m:rPr>
                            <a:rPr lang="en-US" altLang="zh-CN" sz="2400" b="1" i="1" smtClean="0">
                              <a:solidFill>
                                <a:srgbClr val="FF0000"/>
                              </a:solidFill>
                              <a:latin typeface="Cambria Math" panose="02040503050406030204" pitchFamily="18" charset="0"/>
                            </a:rPr>
                            <m:t>𝒋</m:t>
                          </m:r>
                          <m:r>
                            <a:rPr lang="en-US" altLang="zh-CN" sz="2400" b="1" i="1">
                              <a:solidFill>
                                <a:srgbClr val="FF0000"/>
                              </a:solidFill>
                              <a:latin typeface="Cambria Math" panose="02040503050406030204" pitchFamily="18" charset="0"/>
                              <a:ea typeface="Cambria Math" panose="02040503050406030204" pitchFamily="18" charset="0"/>
                            </a:rPr>
                            <m:t>∈</m:t>
                          </m:r>
                          <m:r>
                            <a:rPr lang="en-US" altLang="zh-CN" sz="2400" b="1" i="1" smtClean="0">
                              <a:solidFill>
                                <a:srgbClr val="FF0000"/>
                              </a:solidFill>
                              <a:latin typeface="Cambria Math" panose="02040503050406030204" pitchFamily="18" charset="0"/>
                              <a:ea typeface="Cambria Math" panose="02040503050406030204" pitchFamily="18" charset="0"/>
                            </a:rPr>
                            <m:t>𝑵</m:t>
                          </m:r>
                        </m:sub>
                        <m:sup/>
                        <m:e>
                          <m:sSub>
                            <m:sSubPr>
                              <m:ctrlPr>
                                <a:rPr lang="en-US" altLang="zh-CN" sz="2400" b="1" i="1">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𝒂</m:t>
                              </m:r>
                            </m:e>
                            <m:sub>
                              <m:r>
                                <a:rPr lang="en-US" altLang="zh-CN" sz="2400" b="1" i="1" smtClean="0">
                                  <a:solidFill>
                                    <a:srgbClr val="FF0000"/>
                                  </a:solidFill>
                                  <a:latin typeface="Cambria Math" panose="02040503050406030204" pitchFamily="18" charset="0"/>
                                </a:rPr>
                                <m:t>𝒊𝒋</m:t>
                              </m:r>
                            </m:sub>
                          </m:sSub>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𝒙</m:t>
                              </m:r>
                            </m:e>
                            <m:sub>
                              <m:r>
                                <a:rPr lang="en-US" altLang="zh-CN" sz="2400" b="1" i="1" smtClean="0">
                                  <a:solidFill>
                                    <a:srgbClr val="FF0000"/>
                                  </a:solidFill>
                                  <a:latin typeface="Cambria Math" panose="02040503050406030204" pitchFamily="18" charset="0"/>
                                </a:rPr>
                                <m:t>𝒋</m:t>
                              </m:r>
                            </m:sub>
                          </m:sSub>
                          <m:r>
                            <a:rPr lang="en-US" altLang="zh-CN" sz="2400" b="1" i="1" smtClean="0">
                              <a:solidFill>
                                <a:srgbClr val="FF0000"/>
                              </a:solidFill>
                              <a:latin typeface="Cambria Math" panose="02040503050406030204" pitchFamily="18" charset="0"/>
                            </a:rPr>
                            <m:t> , </m:t>
                          </m:r>
                          <m:r>
                            <a:rPr lang="en-US" altLang="zh-CN" sz="2400" b="1" i="1" smtClean="0">
                              <a:solidFill>
                                <a:srgbClr val="FF0000"/>
                              </a:solidFill>
                              <a:latin typeface="Cambria Math" panose="02040503050406030204" pitchFamily="18" charset="0"/>
                            </a:rPr>
                            <m:t>𝒊</m:t>
                          </m:r>
                          <m:r>
                            <a:rPr lang="en-US" altLang="zh-CN" sz="2400" b="1" i="1" smtClean="0">
                              <a:solidFill>
                                <a:srgbClr val="FF0000"/>
                              </a:solidFill>
                              <a:latin typeface="Cambria Math" panose="02040503050406030204" pitchFamily="18" charset="0"/>
                              <a:ea typeface="Cambria Math" panose="02040503050406030204" pitchFamily="18" charset="0"/>
                            </a:rPr>
                            <m:t>∈</m:t>
                          </m:r>
                          <m:r>
                            <a:rPr lang="en-US" altLang="zh-CN" sz="2400" b="1" i="1" smtClean="0">
                              <a:solidFill>
                                <a:srgbClr val="FF0000"/>
                              </a:solidFill>
                              <a:latin typeface="Cambria Math" panose="02040503050406030204" pitchFamily="18" charset="0"/>
                              <a:ea typeface="Cambria Math" panose="02040503050406030204" pitchFamily="18" charset="0"/>
                            </a:rPr>
                            <m:t>𝑩</m:t>
                          </m:r>
                          <m:r>
                            <a:rPr lang="en-US" altLang="zh-CN" sz="2400" b="1" i="1" smtClean="0">
                              <a:solidFill>
                                <a:srgbClr val="FF0000"/>
                              </a:solidFill>
                              <a:latin typeface="Cambria Math" panose="02040503050406030204" pitchFamily="18" charset="0"/>
                            </a:rPr>
                            <m:t>   </m:t>
                          </m:r>
                        </m:e>
                      </m:nary>
                    </m:oMath>
                  </m:oMathPara>
                </a14:m>
                <a:endParaRPr lang="zh-CN" altLang="en-US" sz="2400" b="1" dirty="0">
                  <a:solidFill>
                    <a:srgbClr val="FF0000"/>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4197282" y="2998306"/>
                <a:ext cx="4626881" cy="978794"/>
              </a:xfrm>
              <a:prstGeom prst="rect">
                <a:avLst/>
              </a:prstGeom>
              <a:blipFill rotWithShape="0">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extLst>
                  <p:ext uri="{D42A27DB-BD31-4B8C-83A1-F6EECF244321}">
                    <p14:modId xmlns:p14="http://schemas.microsoft.com/office/powerpoint/2010/main" val="2017979867"/>
                  </p:ext>
                </p:extLst>
              </p:nvPr>
            </p:nvGraphicFramePr>
            <p:xfrm>
              <a:off x="231818" y="3977100"/>
              <a:ext cx="5602310" cy="2743200"/>
            </p:xfrm>
            <a:graphic>
              <a:graphicData uri="http://schemas.openxmlformats.org/drawingml/2006/table">
                <a:tbl>
                  <a:tblPr firstRow="1" bandRow="1">
                    <a:tableStyleId>{5C22544A-7EE6-4342-B048-85BDC9FD1C3A}</a:tableStyleId>
                  </a:tblPr>
                  <a:tblGrid>
                    <a:gridCol w="853877">
                      <a:extLst>
                        <a:ext uri="{9D8B030D-6E8A-4147-A177-3AD203B41FA5}">
                          <a16:colId xmlns:a16="http://schemas.microsoft.com/office/drawing/2014/main" val="20000"/>
                        </a:ext>
                      </a:extLst>
                    </a:gridCol>
                    <a:gridCol w="853877">
                      <a:extLst>
                        <a:ext uri="{9D8B030D-6E8A-4147-A177-3AD203B41FA5}">
                          <a16:colId xmlns:a16="http://schemas.microsoft.com/office/drawing/2014/main" val="20001"/>
                        </a:ext>
                      </a:extLst>
                    </a:gridCol>
                    <a:gridCol w="853877">
                      <a:extLst>
                        <a:ext uri="{9D8B030D-6E8A-4147-A177-3AD203B41FA5}">
                          <a16:colId xmlns:a16="http://schemas.microsoft.com/office/drawing/2014/main" val="20002"/>
                        </a:ext>
                      </a:extLst>
                    </a:gridCol>
                    <a:gridCol w="853877">
                      <a:extLst>
                        <a:ext uri="{9D8B030D-6E8A-4147-A177-3AD203B41FA5}">
                          <a16:colId xmlns:a16="http://schemas.microsoft.com/office/drawing/2014/main" val="20003"/>
                        </a:ext>
                      </a:extLst>
                    </a:gridCol>
                    <a:gridCol w="1093401">
                      <a:extLst>
                        <a:ext uri="{9D8B030D-6E8A-4147-A177-3AD203B41FA5}">
                          <a16:colId xmlns:a16="http://schemas.microsoft.com/office/drawing/2014/main" val="20004"/>
                        </a:ext>
                      </a:extLst>
                    </a:gridCol>
                    <a:gridCol w="1093401">
                      <a:extLst>
                        <a:ext uri="{9D8B030D-6E8A-4147-A177-3AD203B41FA5}">
                          <a16:colId xmlns:a16="http://schemas.microsoft.com/office/drawing/2014/main" val="20005"/>
                        </a:ext>
                      </a:extLst>
                    </a:gridCol>
                  </a:tblGrid>
                  <a:tr h="418151">
                    <a:tc>
                      <a:txBody>
                        <a:bodyPr/>
                        <a:lstStyle/>
                        <a:p>
                          <a:pPr algn="ctr"/>
                          <a:endParaRPr lang="zh-CN" altLang="en-US" sz="2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CN" altLang="en-US" sz="2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rgbClr val="0000CC"/>
                                        </a:solidFill>
                                        <a:latin typeface="Cambria Math" panose="02040503050406030204" pitchFamily="18" charset="0"/>
                                      </a:rPr>
                                    </m:ctrlPr>
                                  </m:sSubPr>
                                  <m:e>
                                    <m:r>
                                      <a:rPr lang="en-US" altLang="zh-CN" sz="2400" i="1">
                                        <a:solidFill>
                                          <a:srgbClr val="0000CC"/>
                                        </a:solidFill>
                                        <a:latin typeface="Cambria Math" panose="02040503050406030204" pitchFamily="18" charset="0"/>
                                      </a:rPr>
                                      <m:t>𝒙</m:t>
                                    </m:r>
                                  </m:e>
                                  <m:sub>
                                    <m:r>
                                      <a:rPr lang="en-US" altLang="zh-CN" sz="2400" b="1" i="1" smtClean="0">
                                        <a:solidFill>
                                          <a:srgbClr val="0000CC"/>
                                        </a:solidFill>
                                        <a:latin typeface="Cambria Math" panose="02040503050406030204" pitchFamily="18" charset="0"/>
                                      </a:rPr>
                                      <m:t>𝟏</m:t>
                                    </m:r>
                                  </m:sub>
                                </m:sSub>
                              </m:oMath>
                            </m:oMathPara>
                          </a14:m>
                          <a:endParaRPr lang="zh-CN" altLang="en-US" sz="2400" dirty="0">
                            <a:solidFill>
                              <a:srgbClr val="0000CC"/>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rgbClr val="0000CC"/>
                                        </a:solidFill>
                                        <a:latin typeface="Cambria Math" panose="02040503050406030204" pitchFamily="18" charset="0"/>
                                      </a:rPr>
                                    </m:ctrlPr>
                                  </m:sSubPr>
                                  <m:e>
                                    <m:r>
                                      <a:rPr lang="en-US" altLang="zh-CN" sz="2400" i="1">
                                        <a:solidFill>
                                          <a:srgbClr val="0000CC"/>
                                        </a:solidFill>
                                        <a:latin typeface="Cambria Math" panose="02040503050406030204" pitchFamily="18" charset="0"/>
                                      </a:rPr>
                                      <m:t>𝒙</m:t>
                                    </m:r>
                                  </m:e>
                                  <m:sub>
                                    <m:r>
                                      <a:rPr lang="en-US" altLang="zh-CN" sz="2400" b="1" i="1" smtClean="0">
                                        <a:solidFill>
                                          <a:srgbClr val="0000CC"/>
                                        </a:solidFill>
                                        <a:latin typeface="Cambria Math" panose="02040503050406030204" pitchFamily="18" charset="0"/>
                                      </a:rPr>
                                      <m:t>𝟐</m:t>
                                    </m:r>
                                  </m:sub>
                                </m:sSub>
                              </m:oMath>
                            </m:oMathPara>
                          </a14:m>
                          <a:endParaRPr lang="zh-CN" altLang="en-US" sz="2400" dirty="0">
                            <a:solidFill>
                              <a:srgbClr val="0000CC"/>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rgbClr val="0000CC"/>
                              </a:solidFill>
                            </a:rPr>
                            <a:t>…</a:t>
                          </a:r>
                          <a:endParaRPr lang="zh-CN" altLang="en-US" sz="2400" dirty="0">
                            <a:solidFill>
                              <a:srgbClr val="0000CC"/>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rgbClr val="0000CC"/>
                                        </a:solidFill>
                                        <a:latin typeface="Cambria Math" panose="02040503050406030204" pitchFamily="18" charset="0"/>
                                      </a:rPr>
                                    </m:ctrlPr>
                                  </m:sSubPr>
                                  <m:e>
                                    <m:r>
                                      <a:rPr lang="en-US" altLang="zh-CN" sz="2400" i="1">
                                        <a:solidFill>
                                          <a:srgbClr val="0000CC"/>
                                        </a:solidFill>
                                        <a:latin typeface="Cambria Math" panose="02040503050406030204" pitchFamily="18" charset="0"/>
                                      </a:rPr>
                                      <m:t>𝒙</m:t>
                                    </m:r>
                                  </m:e>
                                  <m:sub>
                                    <m:r>
                                      <a:rPr lang="en-US" altLang="zh-CN" sz="2400" b="1" i="1" smtClean="0">
                                        <a:solidFill>
                                          <a:srgbClr val="0000CC"/>
                                        </a:solidFill>
                                        <a:latin typeface="Cambria Math" panose="02040503050406030204" pitchFamily="18" charset="0"/>
                                      </a:rPr>
                                      <m:t>𝒏</m:t>
                                    </m:r>
                                  </m:sub>
                                </m:sSub>
                              </m:oMath>
                            </m:oMathPara>
                          </a14:m>
                          <a:endParaRPr lang="zh-CN" altLang="en-US" sz="2400" dirty="0">
                            <a:solidFill>
                              <a:srgbClr val="0000CC"/>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18151">
                    <a:tc>
                      <a:txBody>
                        <a:bodyPr/>
                        <a:lstStyle/>
                        <a:p>
                          <a:pPr algn="ctr"/>
                          <a:r>
                            <a:rPr lang="en-US" altLang="zh-CN" sz="2400" dirty="0">
                              <a:solidFill>
                                <a:srgbClr val="0000CC"/>
                              </a:solidFill>
                            </a:rPr>
                            <a:t>z</a:t>
                          </a:r>
                          <a:endParaRPr lang="zh-CN" altLang="en-US" sz="2400" dirty="0">
                            <a:solidFill>
                              <a:srgbClr val="0000CC"/>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000" b="1" dirty="0">
                              <a:solidFill>
                                <a:srgbClr val="FF0000"/>
                              </a:solidFill>
                            </a:rPr>
                            <a:t> </a:t>
                          </a:r>
                          <a14:m>
                            <m:oMath xmlns:m="http://schemas.openxmlformats.org/officeDocument/2006/math">
                              <m:r>
                                <a:rPr lang="en-US" altLang="zh-CN" sz="2000" b="1" i="1" smtClean="0">
                                  <a:solidFill>
                                    <a:srgbClr val="FF0000"/>
                                  </a:solidFill>
                                  <a:latin typeface="Cambria Math" panose="02040503050406030204" pitchFamily="18" charset="0"/>
                                </a:rPr>
                                <m:t>𝒗</m:t>
                              </m:r>
                            </m:oMath>
                          </a14:m>
                          <a:endParaRPr lang="zh-CN" altLang="en-US" sz="2000" b="1" u="none"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𝒄</m:t>
                                    </m:r>
                                  </m:e>
                                  <m:sub>
                                    <m:r>
                                      <a:rPr lang="en-US" altLang="zh-CN" sz="2000" b="1" i="1" smtClean="0">
                                        <a:solidFill>
                                          <a:srgbClr val="FF0000"/>
                                        </a:solidFill>
                                        <a:latin typeface="Cambria Math" panose="02040503050406030204" pitchFamily="18" charset="0"/>
                                      </a:rPr>
                                      <m:t>𝟏</m:t>
                                    </m:r>
                                  </m:sub>
                                </m:sSub>
                              </m:oMath>
                            </m:oMathPara>
                          </a14:m>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𝒄</m:t>
                                    </m:r>
                                  </m:e>
                                  <m:sub>
                                    <m:r>
                                      <a:rPr lang="en-US" altLang="zh-CN" sz="2000" b="1" i="1" smtClean="0">
                                        <a:solidFill>
                                          <a:srgbClr val="FF0000"/>
                                        </a:solidFill>
                                        <a:latin typeface="Cambria Math" panose="02040503050406030204" pitchFamily="18" charset="0"/>
                                      </a:rPr>
                                      <m:t>𝟐</m:t>
                                    </m:r>
                                  </m:sub>
                                </m:sSub>
                              </m:oMath>
                            </m:oMathPara>
                          </a14:m>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a:solidFill>
                                <a:schemeClr val="tx1"/>
                              </a:solidFill>
                            </a:rPr>
                            <a:t>…</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𝒄</m:t>
                                    </m:r>
                                  </m:e>
                                  <m:sub>
                                    <m:r>
                                      <a:rPr lang="en-US" altLang="zh-CN" sz="2000" b="1" i="1" smtClean="0">
                                        <a:solidFill>
                                          <a:srgbClr val="FF0000"/>
                                        </a:solidFill>
                                        <a:latin typeface="Cambria Math" panose="02040503050406030204" pitchFamily="18" charset="0"/>
                                      </a:rPr>
                                      <m:t>𝒏</m:t>
                                    </m:r>
                                  </m:sub>
                                </m:sSub>
                              </m:oMath>
                            </m:oMathPara>
                          </a14:m>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18151">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rgbClr val="0000CC"/>
                                        </a:solidFill>
                                        <a:latin typeface="Cambria Math" panose="02040503050406030204" pitchFamily="18" charset="0"/>
                                      </a:rPr>
                                    </m:ctrlPr>
                                  </m:sSubPr>
                                  <m:e>
                                    <m:r>
                                      <a:rPr lang="en-US" altLang="zh-CN" sz="2400" i="1">
                                        <a:solidFill>
                                          <a:srgbClr val="0000CC"/>
                                        </a:solidFill>
                                        <a:latin typeface="Cambria Math" panose="02040503050406030204" pitchFamily="18" charset="0"/>
                                      </a:rPr>
                                      <m:t>𝒙</m:t>
                                    </m:r>
                                  </m:e>
                                  <m:sub>
                                    <m:r>
                                      <a:rPr lang="en-US" altLang="zh-CN" sz="2400" b="0" i="1" smtClean="0">
                                        <a:solidFill>
                                          <a:srgbClr val="0000CC"/>
                                        </a:solidFill>
                                        <a:latin typeface="Cambria Math" panose="02040503050406030204" pitchFamily="18" charset="0"/>
                                      </a:rPr>
                                      <m:t>𝑛</m:t>
                                    </m:r>
                                    <m:r>
                                      <a:rPr lang="en-US" altLang="zh-CN" sz="2400" b="0" i="1" smtClean="0">
                                        <a:solidFill>
                                          <a:srgbClr val="0000CC"/>
                                        </a:solidFill>
                                        <a:latin typeface="Cambria Math" panose="02040503050406030204" pitchFamily="18" charset="0"/>
                                      </a:rPr>
                                      <m:t>+1</m:t>
                                    </m:r>
                                  </m:sub>
                                </m:sSub>
                              </m:oMath>
                            </m:oMathPara>
                          </a14:m>
                          <a:endParaRPr lang="zh-CN" altLang="en-US" sz="2400" dirty="0">
                            <a:solidFill>
                              <a:srgbClr val="0000CC"/>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𝒃</m:t>
                                    </m:r>
                                  </m:e>
                                  <m:sub>
                                    <m:r>
                                      <a:rPr lang="en-US" altLang="zh-CN" sz="2000" b="1" i="1" smtClean="0">
                                        <a:solidFill>
                                          <a:srgbClr val="FF0000"/>
                                        </a:solidFill>
                                        <a:latin typeface="Cambria Math" panose="02040503050406030204" pitchFamily="18" charset="0"/>
                                      </a:rPr>
                                      <m:t>𝒏</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𝟏</m:t>
                                    </m:r>
                                  </m:sub>
                                </m:sSub>
                              </m:oMath>
                            </m:oMathPara>
                          </a14:m>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𝒂</m:t>
                                    </m:r>
                                  </m:e>
                                  <m:sub>
                                    <m:r>
                                      <a:rPr lang="en-US" altLang="zh-CN" sz="2000" b="1" i="1" smtClean="0">
                                        <a:solidFill>
                                          <a:srgbClr val="FF0000"/>
                                        </a:solidFill>
                                        <a:latin typeface="Cambria Math" panose="02040503050406030204" pitchFamily="18" charset="0"/>
                                      </a:rPr>
                                      <m:t>𝒏</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𝟏</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𝟏</m:t>
                                    </m:r>
                                  </m:sub>
                                </m:sSub>
                              </m:oMath>
                            </m:oMathPara>
                          </a14:m>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𝒂</m:t>
                                    </m:r>
                                  </m:e>
                                  <m:sub>
                                    <m:r>
                                      <a:rPr lang="en-US" altLang="zh-CN" sz="2000" b="1" i="1" smtClean="0">
                                        <a:solidFill>
                                          <a:srgbClr val="FF0000"/>
                                        </a:solidFill>
                                        <a:latin typeface="Cambria Math" panose="02040503050406030204" pitchFamily="18" charset="0"/>
                                      </a:rPr>
                                      <m:t>𝒏</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𝟏</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𝟐</m:t>
                                    </m:r>
                                  </m:sub>
                                </m:sSub>
                              </m:oMath>
                            </m:oMathPara>
                          </a14:m>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a:solidFill>
                                <a:schemeClr val="tx1"/>
                              </a:solidFill>
                            </a:rPr>
                            <a:t>…</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𝒂</m:t>
                                    </m:r>
                                  </m:e>
                                  <m:sub>
                                    <m:r>
                                      <a:rPr lang="en-US" altLang="zh-CN" sz="2000" b="1" i="1" smtClean="0">
                                        <a:solidFill>
                                          <a:srgbClr val="FF0000"/>
                                        </a:solidFill>
                                        <a:latin typeface="Cambria Math" panose="02040503050406030204" pitchFamily="18" charset="0"/>
                                      </a:rPr>
                                      <m:t>𝒏</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𝟏</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𝒏</m:t>
                                    </m:r>
                                  </m:sub>
                                </m:sSub>
                              </m:oMath>
                            </m:oMathPara>
                          </a14:m>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8151">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rgbClr val="0000CC"/>
                                        </a:solidFill>
                                        <a:latin typeface="Cambria Math" panose="02040503050406030204" pitchFamily="18" charset="0"/>
                                      </a:rPr>
                                    </m:ctrlPr>
                                  </m:sSubPr>
                                  <m:e>
                                    <m:r>
                                      <a:rPr lang="en-US" altLang="zh-CN" sz="2400" i="1">
                                        <a:solidFill>
                                          <a:srgbClr val="0000CC"/>
                                        </a:solidFill>
                                        <a:latin typeface="Cambria Math" panose="02040503050406030204" pitchFamily="18" charset="0"/>
                                      </a:rPr>
                                      <m:t>𝒙</m:t>
                                    </m:r>
                                  </m:e>
                                  <m:sub>
                                    <m:r>
                                      <a:rPr lang="en-US" altLang="zh-CN" sz="2400" b="0" i="1" smtClean="0">
                                        <a:solidFill>
                                          <a:srgbClr val="0000CC"/>
                                        </a:solidFill>
                                        <a:latin typeface="Cambria Math" panose="02040503050406030204" pitchFamily="18" charset="0"/>
                                      </a:rPr>
                                      <m:t>𝑛</m:t>
                                    </m:r>
                                    <m:r>
                                      <a:rPr lang="en-US" altLang="zh-CN" sz="2400" b="0" i="1" smtClean="0">
                                        <a:solidFill>
                                          <a:srgbClr val="0000CC"/>
                                        </a:solidFill>
                                        <a:latin typeface="Cambria Math" panose="02040503050406030204" pitchFamily="18" charset="0"/>
                                      </a:rPr>
                                      <m:t>+2</m:t>
                                    </m:r>
                                  </m:sub>
                                </m:sSub>
                              </m:oMath>
                            </m:oMathPara>
                          </a14:m>
                          <a:endParaRPr lang="zh-CN" altLang="en-US" sz="2400" dirty="0">
                            <a:solidFill>
                              <a:srgbClr val="0000CC"/>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𝒃</m:t>
                                    </m:r>
                                  </m:e>
                                  <m:sub>
                                    <m:r>
                                      <a:rPr lang="en-US" altLang="zh-CN" sz="2000" b="1" i="1" smtClean="0">
                                        <a:solidFill>
                                          <a:srgbClr val="FF0000"/>
                                        </a:solidFill>
                                        <a:latin typeface="Cambria Math" panose="02040503050406030204" pitchFamily="18" charset="0"/>
                                      </a:rPr>
                                      <m:t>𝒏</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𝟐</m:t>
                                    </m:r>
                                  </m:sub>
                                </m:sSub>
                              </m:oMath>
                            </m:oMathPara>
                          </a14:m>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𝒂</m:t>
                                    </m:r>
                                  </m:e>
                                  <m:sub>
                                    <m:r>
                                      <a:rPr lang="en-US" altLang="zh-CN" sz="2000" b="1" i="1" smtClean="0">
                                        <a:solidFill>
                                          <a:srgbClr val="FF0000"/>
                                        </a:solidFill>
                                        <a:latin typeface="Cambria Math" panose="02040503050406030204" pitchFamily="18" charset="0"/>
                                      </a:rPr>
                                      <m:t>𝒏</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𝟐</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𝟏</m:t>
                                    </m:r>
                                  </m:sub>
                                </m:sSub>
                              </m:oMath>
                            </m:oMathPara>
                          </a14:m>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𝒂</m:t>
                                    </m:r>
                                  </m:e>
                                  <m:sub>
                                    <m:r>
                                      <a:rPr lang="en-US" altLang="zh-CN" sz="2000" b="1" i="1" smtClean="0">
                                        <a:solidFill>
                                          <a:srgbClr val="FF0000"/>
                                        </a:solidFill>
                                        <a:latin typeface="Cambria Math" panose="02040503050406030204" pitchFamily="18" charset="0"/>
                                      </a:rPr>
                                      <m:t>𝒏</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𝟐</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𝟐</m:t>
                                    </m:r>
                                  </m:sub>
                                </m:sSub>
                              </m:oMath>
                            </m:oMathPara>
                          </a14:m>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a:solidFill>
                                <a:schemeClr val="tx1"/>
                              </a:solidFill>
                            </a:rPr>
                            <a:t>…</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𝒂</m:t>
                                    </m:r>
                                  </m:e>
                                  <m:sub>
                                    <m:r>
                                      <a:rPr lang="en-US" altLang="zh-CN" sz="2000" b="1" i="1" smtClean="0">
                                        <a:solidFill>
                                          <a:srgbClr val="FF0000"/>
                                        </a:solidFill>
                                        <a:latin typeface="Cambria Math" panose="02040503050406030204" pitchFamily="18" charset="0"/>
                                      </a:rPr>
                                      <m:t>𝒏</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𝟐</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𝟑</m:t>
                                    </m:r>
                                  </m:sub>
                                </m:sSub>
                              </m:oMath>
                            </m:oMathPara>
                          </a14:m>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8151">
                    <a:tc>
                      <a:txBody>
                        <a:bodyPr/>
                        <a:lstStyle/>
                        <a:p>
                          <a:pPr algn="ctr"/>
                          <a:r>
                            <a:rPr lang="en-US" altLang="zh-CN" sz="2400" dirty="0">
                              <a:solidFill>
                                <a:srgbClr val="0000CC"/>
                              </a:solidFill>
                            </a:rPr>
                            <a:t>…</a:t>
                          </a:r>
                          <a:endParaRPr lang="zh-CN" altLang="en-US" sz="2400" dirty="0">
                            <a:solidFill>
                              <a:srgbClr val="0000CC"/>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000" dirty="0">
                              <a:solidFill>
                                <a:schemeClr val="tx1"/>
                              </a:solidFill>
                            </a:rPr>
                            <a:t>…</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a:solidFill>
                                <a:schemeClr val="tx1"/>
                              </a:solidFill>
                            </a:rPr>
                            <a:t>…</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a:solidFill>
                                <a:schemeClr val="tx1"/>
                              </a:solidFill>
                            </a:rPr>
                            <a:t>…</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a:solidFill>
                                <a:schemeClr val="tx1"/>
                              </a:solidFill>
                            </a:rPr>
                            <a:t>…</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a:solidFill>
                                <a:schemeClr val="tx1"/>
                              </a:solidFill>
                            </a:rPr>
                            <a:t>…</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8151">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rgbClr val="0000CC"/>
                                        </a:solidFill>
                                        <a:latin typeface="Cambria Math" panose="02040503050406030204" pitchFamily="18" charset="0"/>
                                      </a:rPr>
                                    </m:ctrlPr>
                                  </m:sSubPr>
                                  <m:e>
                                    <m:r>
                                      <a:rPr lang="en-US" altLang="zh-CN" sz="2400" i="1">
                                        <a:solidFill>
                                          <a:srgbClr val="0000CC"/>
                                        </a:solidFill>
                                        <a:latin typeface="Cambria Math" panose="02040503050406030204" pitchFamily="18" charset="0"/>
                                      </a:rPr>
                                      <m:t>𝒙</m:t>
                                    </m:r>
                                  </m:e>
                                  <m:sub>
                                    <m:r>
                                      <a:rPr lang="en-US" altLang="zh-CN" sz="2400" b="0" i="1" smtClean="0">
                                        <a:solidFill>
                                          <a:srgbClr val="0000CC"/>
                                        </a:solidFill>
                                        <a:latin typeface="Cambria Math" panose="02040503050406030204" pitchFamily="18" charset="0"/>
                                      </a:rPr>
                                      <m:t>𝑛</m:t>
                                    </m:r>
                                    <m:r>
                                      <a:rPr lang="en-US" altLang="zh-CN" sz="2400" b="0" i="1" smtClean="0">
                                        <a:solidFill>
                                          <a:srgbClr val="0000CC"/>
                                        </a:solidFill>
                                        <a:latin typeface="Cambria Math" panose="02040503050406030204" pitchFamily="18" charset="0"/>
                                      </a:rPr>
                                      <m:t>+</m:t>
                                    </m:r>
                                    <m:r>
                                      <a:rPr lang="en-US" altLang="zh-CN" sz="2400" b="0" i="1" smtClean="0">
                                        <a:solidFill>
                                          <a:srgbClr val="0000CC"/>
                                        </a:solidFill>
                                        <a:latin typeface="Cambria Math" panose="02040503050406030204" pitchFamily="18" charset="0"/>
                                      </a:rPr>
                                      <m:t>𝑚</m:t>
                                    </m:r>
                                  </m:sub>
                                </m:sSub>
                              </m:oMath>
                            </m:oMathPara>
                          </a14:m>
                          <a:endParaRPr lang="zh-CN" altLang="en-US" sz="2400" dirty="0">
                            <a:solidFill>
                              <a:srgbClr val="0000CC"/>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𝒃</m:t>
                                    </m:r>
                                  </m:e>
                                  <m:sub>
                                    <m:r>
                                      <a:rPr lang="en-US" altLang="zh-CN" sz="2000" b="1" i="1" smtClean="0">
                                        <a:solidFill>
                                          <a:srgbClr val="FF0000"/>
                                        </a:solidFill>
                                        <a:latin typeface="Cambria Math" panose="02040503050406030204" pitchFamily="18" charset="0"/>
                                      </a:rPr>
                                      <m:t>𝒏</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𝒎</m:t>
                                    </m:r>
                                  </m:sub>
                                </m:sSub>
                              </m:oMath>
                            </m:oMathPara>
                          </a14:m>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𝒂</m:t>
                                    </m:r>
                                  </m:e>
                                  <m:sub>
                                    <m:r>
                                      <a:rPr lang="en-US" altLang="zh-CN" sz="2000" b="1" i="1" smtClean="0">
                                        <a:solidFill>
                                          <a:srgbClr val="FF0000"/>
                                        </a:solidFill>
                                        <a:latin typeface="Cambria Math" panose="02040503050406030204" pitchFamily="18" charset="0"/>
                                      </a:rPr>
                                      <m:t>𝒏</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𝒎</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𝟏</m:t>
                                    </m:r>
                                  </m:sub>
                                </m:sSub>
                              </m:oMath>
                            </m:oMathPara>
                          </a14:m>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𝒂</m:t>
                                    </m:r>
                                  </m:e>
                                  <m:sub>
                                    <m:r>
                                      <a:rPr lang="en-US" altLang="zh-CN" sz="2000" b="1" i="1" smtClean="0">
                                        <a:solidFill>
                                          <a:srgbClr val="FF0000"/>
                                        </a:solidFill>
                                        <a:latin typeface="Cambria Math" panose="02040503050406030204" pitchFamily="18" charset="0"/>
                                      </a:rPr>
                                      <m:t>𝒏</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𝒎</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𝟐</m:t>
                                    </m:r>
                                  </m:sub>
                                </m:sSub>
                              </m:oMath>
                            </m:oMathPara>
                          </a14:m>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a:solidFill>
                                <a:schemeClr val="tx1"/>
                              </a:solidFill>
                            </a:rPr>
                            <a:t>…</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𝒂</m:t>
                                    </m:r>
                                  </m:e>
                                  <m:sub>
                                    <m:r>
                                      <a:rPr lang="en-US" altLang="zh-CN" sz="2000" b="1" i="1" smtClean="0">
                                        <a:solidFill>
                                          <a:srgbClr val="FF0000"/>
                                        </a:solidFill>
                                        <a:latin typeface="Cambria Math" panose="02040503050406030204" pitchFamily="18" charset="0"/>
                                      </a:rPr>
                                      <m:t>𝒏</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𝒎</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𝒏</m:t>
                                    </m:r>
                                  </m:sub>
                                </m:sSub>
                              </m:oMath>
                            </m:oMathPara>
                          </a14:m>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mc:Choice>
        <mc:Fallback xmlns="">
          <p:graphicFrame>
            <p:nvGraphicFramePr>
              <p:cNvPr id="6" name="表格 5"/>
              <p:cNvGraphicFramePr>
                <a:graphicFrameLocks noGrp="1"/>
              </p:cNvGraphicFramePr>
              <p:nvPr>
                <p:extLst>
                  <p:ext uri="{D42A27DB-BD31-4B8C-83A1-F6EECF244321}">
                    <p14:modId xmlns:p14="http://schemas.microsoft.com/office/powerpoint/2010/main" val="2017979867"/>
                  </p:ext>
                </p:extLst>
              </p:nvPr>
            </p:nvGraphicFramePr>
            <p:xfrm>
              <a:off x="231818" y="3977100"/>
              <a:ext cx="5602310" cy="2743200"/>
            </p:xfrm>
            <a:graphic>
              <a:graphicData uri="http://schemas.openxmlformats.org/drawingml/2006/table">
                <a:tbl>
                  <a:tblPr firstRow="1" bandRow="1">
                    <a:tableStyleId>{5C22544A-7EE6-4342-B048-85BDC9FD1C3A}</a:tableStyleId>
                  </a:tblPr>
                  <a:tblGrid>
                    <a:gridCol w="853877"/>
                    <a:gridCol w="853877"/>
                    <a:gridCol w="853877"/>
                    <a:gridCol w="853877"/>
                    <a:gridCol w="1093401"/>
                    <a:gridCol w="1093401"/>
                  </a:tblGrid>
                  <a:tr h="457200">
                    <a:tc>
                      <a:txBody>
                        <a:bodyPr/>
                        <a:lstStyle/>
                        <a:p>
                          <a:pPr algn="ctr"/>
                          <a:endParaRPr lang="zh-CN" altLang="en-US" sz="2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CN" altLang="en-US" sz="2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198582" t="-10667" r="-355319" b="-510667"/>
                          </a:stretch>
                        </a:blipFill>
                      </a:tcPr>
                    </a:tc>
                    <a:tc>
                      <a:txBody>
                        <a:bodyPr/>
                        <a:lstStyle/>
                        <a:p>
                          <a:endParaRPr lang="zh-CN"/>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300714" t="-10667" r="-257857" b="-510667"/>
                          </a:stretch>
                        </a:blipFill>
                      </a:tcPr>
                    </a:tc>
                    <a:tc>
                      <a:txBody>
                        <a:bodyPr/>
                        <a:lstStyle/>
                        <a:p>
                          <a:pPr algn="ctr"/>
                          <a:r>
                            <a:rPr lang="en-US" altLang="zh-CN" sz="2400" dirty="0" smtClean="0">
                              <a:solidFill>
                                <a:srgbClr val="0000CC"/>
                              </a:solidFill>
                            </a:rPr>
                            <a:t>…</a:t>
                          </a:r>
                          <a:endParaRPr lang="zh-CN" altLang="en-US" sz="2400" dirty="0">
                            <a:solidFill>
                              <a:srgbClr val="0000CC"/>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411111" t="-10667" r="-1111" b="-510667"/>
                          </a:stretch>
                        </a:blipFill>
                      </a:tcPr>
                    </a:tc>
                  </a:tr>
                  <a:tr h="457200">
                    <a:tc>
                      <a:txBody>
                        <a:bodyPr/>
                        <a:lstStyle/>
                        <a:p>
                          <a:pPr algn="ctr"/>
                          <a:r>
                            <a:rPr lang="en-US" altLang="zh-CN" sz="2400" dirty="0" smtClean="0">
                              <a:solidFill>
                                <a:srgbClr val="0000CC"/>
                              </a:solidFill>
                            </a:rPr>
                            <a:t>z</a:t>
                          </a:r>
                          <a:endParaRPr lang="zh-CN" altLang="en-US" sz="2400" dirty="0">
                            <a:solidFill>
                              <a:srgbClr val="0000CC"/>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100000" t="-110667" r="-458571" b="-410667"/>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198582" t="-110667" r="-355319" b="-410667"/>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300714" t="-110667" r="-257857" b="-410667"/>
                          </a:stretch>
                        </a:blipFill>
                      </a:tcPr>
                    </a:tc>
                    <a:tc>
                      <a:txBody>
                        <a:bodyPr/>
                        <a:lstStyle/>
                        <a:p>
                          <a:pPr algn="ctr"/>
                          <a:r>
                            <a:rPr lang="en-US" altLang="zh-CN" sz="2000" dirty="0" smtClean="0">
                              <a:solidFill>
                                <a:schemeClr val="tx1"/>
                              </a:solidFill>
                            </a:rPr>
                            <a:t>…</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411111" t="-110667" r="-1111" b="-410667"/>
                          </a:stretch>
                        </a:blipFill>
                      </a:tcPr>
                    </a:tc>
                  </a:tr>
                  <a:tr h="457200">
                    <a:tc>
                      <a:txBody>
                        <a:bodyPr/>
                        <a:lstStyle/>
                        <a:p>
                          <a:endParaRPr lang="zh-CN"/>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rotWithShape="0">
                          <a:blip r:embed="rId4"/>
                          <a:stretch>
                            <a:fillRect t="-207895" r="-558571" b="-305263"/>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100000" t="-207895" r="-458571" b="-305263"/>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198582" t="-207895" r="-355319" b="-305263"/>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300714" t="-207895" r="-257857" b="-305263"/>
                          </a:stretch>
                        </a:blipFill>
                      </a:tcPr>
                    </a:tc>
                    <a:tc>
                      <a:txBody>
                        <a:bodyPr/>
                        <a:lstStyle/>
                        <a:p>
                          <a:pPr algn="ctr"/>
                          <a:r>
                            <a:rPr lang="en-US" altLang="zh-CN" sz="2000" dirty="0" smtClean="0">
                              <a:solidFill>
                                <a:schemeClr val="tx1"/>
                              </a:solidFill>
                            </a:rPr>
                            <a:t>…</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411111" t="-207895" r="-1111" b="-305263"/>
                          </a:stretch>
                        </a:blipFill>
                      </a:tcPr>
                    </a:tc>
                  </a:tr>
                  <a:tr h="457200">
                    <a:tc>
                      <a:txBody>
                        <a:bodyPr/>
                        <a:lstStyle/>
                        <a:p>
                          <a:endParaRPr lang="zh-CN"/>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rotWithShape="0">
                          <a:blip r:embed="rId4"/>
                          <a:stretch>
                            <a:fillRect t="-312000" r="-558571" b="-209333"/>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100000" t="-312000" r="-458571" b="-209333"/>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198582" t="-312000" r="-355319" b="-209333"/>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300714" t="-312000" r="-257857" b="-209333"/>
                          </a:stretch>
                        </a:blipFill>
                      </a:tcPr>
                    </a:tc>
                    <a:tc>
                      <a:txBody>
                        <a:bodyPr/>
                        <a:lstStyle/>
                        <a:p>
                          <a:pPr algn="ctr"/>
                          <a:r>
                            <a:rPr lang="en-US" altLang="zh-CN" sz="2000" dirty="0" smtClean="0">
                              <a:solidFill>
                                <a:schemeClr val="tx1"/>
                              </a:solidFill>
                            </a:rPr>
                            <a:t>…</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411111" t="-312000" r="-1111" b="-209333"/>
                          </a:stretch>
                        </a:blipFill>
                      </a:tcPr>
                    </a:tc>
                  </a:tr>
                  <a:tr h="457200">
                    <a:tc>
                      <a:txBody>
                        <a:bodyPr/>
                        <a:lstStyle/>
                        <a:p>
                          <a:pPr algn="ctr"/>
                          <a:r>
                            <a:rPr lang="en-US" altLang="zh-CN" sz="2400" dirty="0" smtClean="0">
                              <a:solidFill>
                                <a:srgbClr val="0000CC"/>
                              </a:solidFill>
                            </a:rPr>
                            <a:t>…</a:t>
                          </a:r>
                          <a:endParaRPr lang="zh-CN" altLang="en-US" sz="2400" dirty="0">
                            <a:solidFill>
                              <a:srgbClr val="0000CC"/>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000" dirty="0" smtClean="0">
                              <a:solidFill>
                                <a:schemeClr val="tx1"/>
                              </a:solidFill>
                            </a:rPr>
                            <a:t>…</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smtClean="0">
                              <a:solidFill>
                                <a:schemeClr val="tx1"/>
                              </a:solidFill>
                            </a:rPr>
                            <a:t>…</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smtClean="0">
                              <a:solidFill>
                                <a:schemeClr val="tx1"/>
                              </a:solidFill>
                            </a:rPr>
                            <a:t>…</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smtClean="0">
                              <a:solidFill>
                                <a:schemeClr val="tx1"/>
                              </a:solidFill>
                            </a:rPr>
                            <a:t>…</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smtClean="0">
                              <a:solidFill>
                                <a:schemeClr val="tx1"/>
                              </a:solidFill>
                            </a:rPr>
                            <a:t>…</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57200">
                    <a:tc>
                      <a:txBody>
                        <a:bodyPr/>
                        <a:lstStyle/>
                        <a:p>
                          <a:endParaRPr lang="zh-CN"/>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rotWithShape="0">
                          <a:blip r:embed="rId4"/>
                          <a:stretch>
                            <a:fillRect t="-512000" r="-558571" b="-9333"/>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100000" t="-512000" r="-458571" b="-9333"/>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198582" t="-512000" r="-355319" b="-9333"/>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300714" t="-512000" r="-257857" b="-9333"/>
                          </a:stretch>
                        </a:blipFill>
                      </a:tcPr>
                    </a:tc>
                    <a:tc>
                      <a:txBody>
                        <a:bodyPr/>
                        <a:lstStyle/>
                        <a:p>
                          <a:pPr algn="ctr"/>
                          <a:r>
                            <a:rPr lang="en-US" altLang="zh-CN" sz="2000" dirty="0" smtClean="0">
                              <a:solidFill>
                                <a:schemeClr val="tx1"/>
                              </a:solidFill>
                            </a:rPr>
                            <a:t>…</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411111" t="-512000" r="-1111" b="-9333"/>
                          </a:stretch>
                        </a:blipFill>
                      </a:tcPr>
                    </a:tc>
                  </a:tr>
                </a:tbl>
              </a:graphicData>
            </a:graphic>
          </p:graphicFrame>
        </mc:Fallback>
      </mc:AlternateContent>
      <p:sp>
        <p:nvSpPr>
          <p:cNvPr id="7" name="矩形 6"/>
          <p:cNvSpPr/>
          <p:nvPr/>
        </p:nvSpPr>
        <p:spPr>
          <a:xfrm>
            <a:off x="6799574" y="4668591"/>
            <a:ext cx="4049177" cy="8046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endParaRPr lang="en-US" altLang="zh-CN" sz="2400" b="1" dirty="0">
              <a:solidFill>
                <a:srgbClr val="0000CC"/>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8" name="文本框 7"/>
              <p:cNvSpPr txBox="1"/>
              <p:nvPr/>
            </p:nvSpPr>
            <p:spPr>
              <a:xfrm>
                <a:off x="5925185" y="4393809"/>
                <a:ext cx="3193962" cy="1354217"/>
              </a:xfrm>
              <a:prstGeom prst="rect">
                <a:avLst/>
              </a:prstGeom>
              <a:noFill/>
            </p:spPr>
            <p:txBody>
              <a:bodyPr wrap="square" rtlCol="0">
                <a:spAutoFit/>
              </a:bodyPr>
              <a:lstStyle/>
              <a:p>
                <a:r>
                  <a:rPr lang="zh-CN" altLang="en-US" sz="2400" b="1" dirty="0"/>
                  <a:t>当前基本可行解为：</a:t>
                </a:r>
                <a:endParaRPr lang="en-US" altLang="zh-CN" sz="2400" b="1" dirty="0"/>
              </a:p>
              <a:p>
                <a:r>
                  <a:rPr lang="zh-CN" altLang="en-US" sz="2000" b="1" dirty="0"/>
                  <a:t>（</a:t>
                </a:r>
                <a:r>
                  <a:rPr lang="en-US" altLang="zh-CN" sz="2000" b="1" dirty="0"/>
                  <a:t>0,0,…,0,</a:t>
                </a:r>
                <a:r>
                  <a:rPr lang="en-US" altLang="zh-CN" sz="2000" b="1" dirty="0">
                    <a:solidFill>
                      <a:srgbClr val="FF0000"/>
                    </a:solidFill>
                  </a:rPr>
                  <a:t> </a:t>
                </a:r>
                <a14:m>
                  <m:oMath xmlns:m="http://schemas.openxmlformats.org/officeDocument/2006/math">
                    <m:sSub>
                      <m:sSubPr>
                        <m:ctrlPr>
                          <a:rPr lang="en-US" altLang="zh-CN" sz="2000" b="1" i="1">
                            <a:solidFill>
                              <a:srgbClr val="FF0000"/>
                            </a:solidFill>
                            <a:latin typeface="Cambria Math" panose="02040503050406030204" pitchFamily="18" charset="0"/>
                          </a:rPr>
                        </m:ctrlPr>
                      </m:sSubPr>
                      <m:e>
                        <m:r>
                          <a:rPr lang="en-US" altLang="zh-CN" sz="2000" b="1" i="1">
                            <a:solidFill>
                              <a:srgbClr val="FF0000"/>
                            </a:solidFill>
                            <a:latin typeface="Cambria Math" panose="02040503050406030204" pitchFamily="18" charset="0"/>
                          </a:rPr>
                          <m:t>𝒃</m:t>
                        </m:r>
                      </m:e>
                      <m:sub>
                        <m:r>
                          <a:rPr lang="en-US" altLang="zh-CN" sz="2000" b="1" i="1" smtClean="0">
                            <a:solidFill>
                              <a:srgbClr val="FF0000"/>
                            </a:solidFill>
                            <a:latin typeface="Cambria Math" panose="02040503050406030204" pitchFamily="18" charset="0"/>
                          </a:rPr>
                          <m:t>𝒏</m:t>
                        </m:r>
                        <m:r>
                          <a:rPr lang="en-US" altLang="zh-CN" sz="2000" b="1" i="1" smtClean="0">
                            <a:solidFill>
                              <a:srgbClr val="FF0000"/>
                            </a:solidFill>
                            <a:latin typeface="Cambria Math" panose="02040503050406030204" pitchFamily="18" charset="0"/>
                          </a:rPr>
                          <m:t>+</m:t>
                        </m:r>
                        <m:r>
                          <a:rPr lang="en-US" altLang="zh-CN" sz="2000" b="1" i="1">
                            <a:solidFill>
                              <a:srgbClr val="FF0000"/>
                            </a:solidFill>
                            <a:latin typeface="Cambria Math" panose="02040503050406030204" pitchFamily="18" charset="0"/>
                          </a:rPr>
                          <m:t>𝟏</m:t>
                        </m:r>
                      </m:sub>
                    </m:sSub>
                  </m:oMath>
                </a14:m>
                <a:r>
                  <a:rPr lang="en-US" altLang="zh-CN" sz="2000" b="1" dirty="0"/>
                  <a:t>,</a:t>
                </a:r>
                <a:r>
                  <a:rPr lang="en-US" altLang="zh-CN" sz="2000" b="1" dirty="0">
                    <a:solidFill>
                      <a:srgbClr val="FF0000"/>
                    </a:solidFill>
                  </a:rPr>
                  <a:t> </a:t>
                </a:r>
                <a14:m>
                  <m:oMath xmlns:m="http://schemas.openxmlformats.org/officeDocument/2006/math">
                    <m:sSub>
                      <m:sSubPr>
                        <m:ctrlPr>
                          <a:rPr lang="en-US" altLang="zh-CN" sz="2000" b="1" i="1">
                            <a:solidFill>
                              <a:srgbClr val="FF0000"/>
                            </a:solidFill>
                            <a:latin typeface="Cambria Math" panose="02040503050406030204" pitchFamily="18" charset="0"/>
                          </a:rPr>
                        </m:ctrlPr>
                      </m:sSubPr>
                      <m:e>
                        <m:r>
                          <a:rPr lang="en-US" altLang="zh-CN" sz="2000" b="1" i="1">
                            <a:solidFill>
                              <a:srgbClr val="FF0000"/>
                            </a:solidFill>
                            <a:latin typeface="Cambria Math" panose="02040503050406030204" pitchFamily="18" charset="0"/>
                          </a:rPr>
                          <m:t>𝒃</m:t>
                        </m:r>
                      </m:e>
                      <m:sub>
                        <m:r>
                          <a:rPr lang="en-US" altLang="zh-CN" sz="2000" b="1" i="1" smtClean="0">
                            <a:solidFill>
                              <a:srgbClr val="FF0000"/>
                            </a:solidFill>
                            <a:latin typeface="Cambria Math" panose="02040503050406030204" pitchFamily="18" charset="0"/>
                          </a:rPr>
                          <m:t>𝒏</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𝟐</m:t>
                        </m:r>
                      </m:sub>
                    </m:sSub>
                  </m:oMath>
                </a14:m>
                <a:r>
                  <a:rPr lang="en-US" altLang="zh-CN" sz="2000" b="1" dirty="0"/>
                  <a:t>,…,</a:t>
                </a:r>
                <a:r>
                  <a:rPr lang="en-US" altLang="zh-CN" sz="2000" b="1" dirty="0">
                    <a:solidFill>
                      <a:srgbClr val="FF0000"/>
                    </a:solidFill>
                  </a:rPr>
                  <a:t> </a:t>
                </a:r>
                <a14:m>
                  <m:oMath xmlns:m="http://schemas.openxmlformats.org/officeDocument/2006/math">
                    <m:sSub>
                      <m:sSubPr>
                        <m:ctrlPr>
                          <a:rPr lang="en-US" altLang="zh-CN" sz="2000" b="1" i="1">
                            <a:solidFill>
                              <a:srgbClr val="FF0000"/>
                            </a:solidFill>
                            <a:latin typeface="Cambria Math" panose="02040503050406030204" pitchFamily="18" charset="0"/>
                          </a:rPr>
                        </m:ctrlPr>
                      </m:sSubPr>
                      <m:e>
                        <m:r>
                          <a:rPr lang="en-US" altLang="zh-CN" sz="2000" b="1" i="1">
                            <a:solidFill>
                              <a:srgbClr val="FF0000"/>
                            </a:solidFill>
                            <a:latin typeface="Cambria Math" panose="02040503050406030204" pitchFamily="18" charset="0"/>
                          </a:rPr>
                          <m:t>𝒃</m:t>
                        </m:r>
                      </m:e>
                      <m:sub>
                        <m:r>
                          <a:rPr lang="en-US" altLang="zh-CN" sz="2000" b="1" i="1" smtClean="0">
                            <a:solidFill>
                              <a:srgbClr val="FF0000"/>
                            </a:solidFill>
                            <a:latin typeface="Cambria Math" panose="02040503050406030204" pitchFamily="18" charset="0"/>
                          </a:rPr>
                          <m:t>𝒏</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𝒎</m:t>
                        </m:r>
                      </m:sub>
                    </m:sSub>
                  </m:oMath>
                </a14:m>
                <a:r>
                  <a:rPr lang="zh-CN" altLang="en-US" sz="2000" b="1" dirty="0"/>
                  <a:t>）</a:t>
                </a:r>
                <a:endParaRPr lang="en-US" altLang="zh-CN" sz="2000" b="1" dirty="0"/>
              </a:p>
              <a:p>
                <a:r>
                  <a:rPr lang="en-US" altLang="zh-CN" dirty="0"/>
                  <a:t> </a:t>
                </a:r>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5925185" y="4393809"/>
                <a:ext cx="3193962" cy="1354217"/>
              </a:xfrm>
              <a:prstGeom prst="rect">
                <a:avLst/>
              </a:prstGeom>
              <a:blipFill rotWithShape="0">
                <a:blip r:embed="rId5"/>
                <a:stretch>
                  <a:fillRect l="-3053" t="-54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69891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0" y="1265858"/>
                <a:ext cx="9144000" cy="5020642"/>
              </a:xfrm>
            </p:spPr>
            <p:txBody>
              <a:bodyPr>
                <a:normAutofit/>
              </a:bodyPr>
              <a:lstStyle/>
              <a:p>
                <a:pPr marL="184500" indent="-342900"/>
                <a:r>
                  <a:rPr lang="zh-CN" altLang="en-US" dirty="0"/>
                  <a:t>单纯形算法计算过程</a:t>
                </a:r>
                <a:endParaRPr lang="en-US" altLang="zh-CN" dirty="0"/>
              </a:p>
              <a:p>
                <a:pPr marL="275400" lvl="1" indent="0">
                  <a:lnSpc>
                    <a:spcPts val="3900"/>
                  </a:lnSpc>
                  <a:buNone/>
                </a:pPr>
                <a:r>
                  <a:rPr lang="en-US" altLang="zh-CN" dirty="0"/>
                  <a:t>2</a:t>
                </a:r>
                <a:r>
                  <a:rPr lang="zh-CN" altLang="en-US" dirty="0"/>
                  <a:t>、单纯形算法的计算步骤</a:t>
                </a:r>
                <a:endParaRPr lang="en-US" altLang="zh-CN" dirty="0"/>
              </a:p>
              <a:p>
                <a:pPr marL="900000" lvl="2">
                  <a:lnSpc>
                    <a:spcPts val="3900"/>
                  </a:lnSpc>
                </a:pPr>
                <a:r>
                  <a:rPr lang="zh-CN" altLang="en-US" dirty="0"/>
                  <a:t>步骤</a:t>
                </a:r>
                <a:r>
                  <a:rPr lang="en-US" altLang="zh-CN" dirty="0"/>
                  <a:t>1</a:t>
                </a:r>
                <a:r>
                  <a:rPr lang="zh-CN" altLang="en-US" dirty="0"/>
                  <a:t>：选入基变量</a:t>
                </a:r>
                <a:endParaRPr lang="en-US" altLang="zh-CN" dirty="0"/>
              </a:p>
              <a:p>
                <a:pPr marL="1152000" lvl="3">
                  <a:lnSpc>
                    <a:spcPts val="3900"/>
                  </a:lnSpc>
                </a:pPr>
                <a:r>
                  <a:rPr lang="zh-CN" altLang="en-US" dirty="0"/>
                  <a:t>如果所有</a:t>
                </a:r>
                <a14:m>
                  <m:oMath xmlns:m="http://schemas.openxmlformats.org/officeDocument/2006/math">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𝒄</m:t>
                        </m:r>
                      </m:e>
                      <m:sub>
                        <m:r>
                          <a:rPr lang="en-US" altLang="zh-CN" i="1">
                            <a:solidFill>
                              <a:srgbClr val="FF0000"/>
                            </a:solidFill>
                            <a:latin typeface="Cambria Math" panose="02040503050406030204" pitchFamily="18" charset="0"/>
                          </a:rPr>
                          <m:t>𝒋</m:t>
                        </m:r>
                      </m:sub>
                    </m:sSub>
                    <m:r>
                      <a:rPr lang="en-US" altLang="zh-CN" i="1" smtClean="0">
                        <a:solidFill>
                          <a:srgbClr val="FF0000"/>
                        </a:solidFill>
                        <a:latin typeface="Cambria Math" panose="02040503050406030204" pitchFamily="18" charset="0"/>
                        <a:ea typeface="Cambria Math" panose="02040503050406030204" pitchFamily="18" charset="0"/>
                      </a:rPr>
                      <m:t>≤</m:t>
                    </m:r>
                    <m:r>
                      <a:rPr lang="en-US" altLang="zh-CN" i="1">
                        <a:solidFill>
                          <a:srgbClr val="FF0000"/>
                        </a:solidFill>
                        <a:latin typeface="Cambria Math" panose="02040503050406030204" pitchFamily="18" charset="0"/>
                        <a:ea typeface="Cambria Math" panose="02040503050406030204" pitchFamily="18" charset="0"/>
                      </a:rPr>
                      <m:t>0</m:t>
                    </m:r>
                    <m:r>
                      <a:rPr lang="en-US" altLang="zh-CN" b="1" i="1" smtClean="0">
                        <a:solidFill>
                          <a:srgbClr val="FF0000"/>
                        </a:solidFill>
                        <a:latin typeface="Cambria Math" panose="02040503050406030204" pitchFamily="18" charset="0"/>
                        <a:ea typeface="Cambria Math" panose="02040503050406030204" pitchFamily="18" charset="0"/>
                      </a:rPr>
                      <m:t> (</m:t>
                    </m:r>
                    <m:r>
                      <a:rPr lang="en-US" altLang="zh-CN" b="1" i="1" smtClean="0">
                        <a:solidFill>
                          <a:srgbClr val="FF0000"/>
                        </a:solidFill>
                        <a:latin typeface="Cambria Math" panose="02040503050406030204" pitchFamily="18" charset="0"/>
                        <a:ea typeface="Cambria Math" panose="02040503050406030204" pitchFamily="18" charset="0"/>
                      </a:rPr>
                      <m:t>𝒋</m:t>
                    </m:r>
                    <m:r>
                      <a:rPr lang="zh-CN" altLang="en-US" b="1" i="1" smtClean="0">
                        <a:solidFill>
                          <a:srgbClr val="FF0000"/>
                        </a:solidFill>
                        <a:latin typeface="Cambria Math" panose="02040503050406030204" pitchFamily="18" charset="0"/>
                        <a:ea typeface="Cambria Math" panose="02040503050406030204" pitchFamily="18" charset="0"/>
                      </a:rPr>
                      <m:t>∈</m:t>
                    </m:r>
                    <m:r>
                      <a:rPr lang="en-US" altLang="zh-CN" b="1" i="1" smtClean="0">
                        <a:solidFill>
                          <a:srgbClr val="FF0000"/>
                        </a:solidFill>
                        <a:latin typeface="Cambria Math" panose="02040503050406030204" pitchFamily="18" charset="0"/>
                        <a:ea typeface="Cambria Math" panose="02040503050406030204" pitchFamily="18" charset="0"/>
                      </a:rPr>
                      <m:t>𝑵</m:t>
                    </m:r>
                    <m:r>
                      <a:rPr lang="en-US" altLang="zh-CN" b="1" i="1" smtClean="0">
                        <a:solidFill>
                          <a:srgbClr val="FF0000"/>
                        </a:solidFill>
                        <a:latin typeface="Cambria Math" panose="02040503050406030204" pitchFamily="18" charset="0"/>
                        <a:ea typeface="Cambria Math" panose="02040503050406030204" pitchFamily="18" charset="0"/>
                      </a:rPr>
                      <m:t>)</m:t>
                    </m:r>
                  </m:oMath>
                </a14:m>
                <a:r>
                  <a:rPr lang="zh-CN" altLang="en-US" dirty="0"/>
                  <a:t>，则当前基本可行解为最优解，算法结束。</a:t>
                </a:r>
                <a:endParaRPr lang="en-US" altLang="zh-CN" dirty="0"/>
              </a:p>
              <a:p>
                <a:pPr marL="1152000" lvl="3">
                  <a:lnSpc>
                    <a:spcPts val="3900"/>
                  </a:lnSpc>
                </a:pPr>
                <a:r>
                  <a:rPr lang="zh-CN" altLang="en-US" dirty="0"/>
                  <a:t>否则取</a:t>
                </a:r>
                <a14:m>
                  <m:oMath xmlns:m="http://schemas.openxmlformats.org/officeDocument/2006/math">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𝒄</m:t>
                        </m:r>
                      </m:e>
                      <m:sub>
                        <m:r>
                          <a:rPr lang="en-US" altLang="zh-CN" b="1" i="1" smtClean="0">
                            <a:solidFill>
                              <a:srgbClr val="FF0000"/>
                            </a:solidFill>
                            <a:latin typeface="Cambria Math" panose="02040503050406030204" pitchFamily="18" charset="0"/>
                          </a:rPr>
                          <m:t>𝒆</m:t>
                        </m:r>
                      </m:sub>
                    </m:sSub>
                    <m:r>
                      <a:rPr lang="en-US" altLang="zh-CN" b="1" i="1" smtClean="0">
                        <a:solidFill>
                          <a:srgbClr val="FF0000"/>
                        </a:solidFill>
                        <a:latin typeface="Cambria Math" panose="02040503050406030204" pitchFamily="18" charset="0"/>
                      </a:rPr>
                      <m:t>&gt;</m:t>
                    </m:r>
                    <m:r>
                      <a:rPr lang="en-US" altLang="zh-CN" i="1">
                        <a:solidFill>
                          <a:srgbClr val="FF0000"/>
                        </a:solidFill>
                        <a:latin typeface="Cambria Math" panose="02040503050406030204" pitchFamily="18" charset="0"/>
                        <a:ea typeface="Cambria Math" panose="02040503050406030204" pitchFamily="18" charset="0"/>
                      </a:rPr>
                      <m:t>0</m:t>
                    </m:r>
                    <m:r>
                      <a:rPr lang="en-US" altLang="zh-CN" b="1" i="1" smtClean="0">
                        <a:solidFill>
                          <a:srgbClr val="FF0000"/>
                        </a:solidFill>
                        <a:latin typeface="Cambria Math" panose="02040503050406030204" pitchFamily="18" charset="0"/>
                        <a:ea typeface="Cambria Math" panose="02040503050406030204" pitchFamily="18" charset="0"/>
                      </a:rPr>
                      <m:t> </m:t>
                    </m:r>
                    <m:d>
                      <m:dPr>
                        <m:ctrlPr>
                          <a:rPr lang="en-US" altLang="zh-CN" b="1" i="1" smtClean="0">
                            <a:solidFill>
                              <a:srgbClr val="FF0000"/>
                            </a:solidFill>
                            <a:latin typeface="Cambria Math" panose="02040503050406030204" pitchFamily="18" charset="0"/>
                            <a:ea typeface="Cambria Math" panose="02040503050406030204" pitchFamily="18" charset="0"/>
                          </a:rPr>
                        </m:ctrlPr>
                      </m:dPr>
                      <m:e>
                        <m:r>
                          <a:rPr lang="en-US" altLang="zh-CN" b="1" i="1" smtClean="0">
                            <a:solidFill>
                              <a:srgbClr val="FF0000"/>
                            </a:solidFill>
                            <a:latin typeface="Cambria Math" panose="02040503050406030204" pitchFamily="18" charset="0"/>
                            <a:ea typeface="Cambria Math" panose="02040503050406030204" pitchFamily="18" charset="0"/>
                          </a:rPr>
                          <m:t>𝒆</m:t>
                        </m:r>
                        <m:r>
                          <a:rPr lang="zh-CN" altLang="en-US" b="1" i="1" smtClean="0">
                            <a:solidFill>
                              <a:srgbClr val="FF0000"/>
                            </a:solidFill>
                            <a:latin typeface="Cambria Math" panose="02040503050406030204" pitchFamily="18" charset="0"/>
                            <a:ea typeface="Cambria Math" panose="02040503050406030204" pitchFamily="18" charset="0"/>
                          </a:rPr>
                          <m:t>∈</m:t>
                        </m:r>
                        <m:r>
                          <a:rPr lang="en-US" altLang="zh-CN" b="1" i="1" smtClean="0">
                            <a:solidFill>
                              <a:srgbClr val="FF0000"/>
                            </a:solidFill>
                            <a:latin typeface="Cambria Math" panose="02040503050406030204" pitchFamily="18" charset="0"/>
                            <a:ea typeface="Cambria Math" panose="02040503050406030204" pitchFamily="18" charset="0"/>
                          </a:rPr>
                          <m:t>𝑵</m:t>
                        </m:r>
                      </m:e>
                    </m:d>
                    <m:r>
                      <a:rPr lang="en-US" altLang="zh-CN" b="1" i="1" smtClean="0">
                        <a:solidFill>
                          <a:srgbClr val="FF0000"/>
                        </a:solidFill>
                        <a:latin typeface="Cambria Math" panose="02040503050406030204" pitchFamily="18" charset="0"/>
                        <a:ea typeface="Cambria Math" panose="02040503050406030204" pitchFamily="18" charset="0"/>
                      </a:rPr>
                      <m:t> </m:t>
                    </m:r>
                  </m:oMath>
                </a14:m>
                <a:r>
                  <a:rPr lang="zh-CN" altLang="en-US" dirty="0"/>
                  <a:t>的相应非基本变量</a:t>
                </a:r>
                <a14:m>
                  <m:oMath xmlns:m="http://schemas.openxmlformats.org/officeDocument/2006/math">
                    <m:sSub>
                      <m:sSubPr>
                        <m:ctrlPr>
                          <a:rPr lang="en-US" altLang="zh-CN" i="1">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𝒙</m:t>
                        </m:r>
                      </m:e>
                      <m:sub>
                        <m:r>
                          <a:rPr lang="en-US" altLang="zh-CN" i="1">
                            <a:solidFill>
                              <a:srgbClr val="FF0000"/>
                            </a:solidFill>
                            <a:latin typeface="Cambria Math" panose="02040503050406030204" pitchFamily="18" charset="0"/>
                          </a:rPr>
                          <m:t>𝒆</m:t>
                        </m:r>
                      </m:sub>
                    </m:sSub>
                    <m:r>
                      <a:rPr lang="zh-CN" altLang="en-US" i="1" smtClean="0">
                        <a:solidFill>
                          <a:srgbClr val="FF0000"/>
                        </a:solidFill>
                        <a:latin typeface="Cambria Math" panose="02040503050406030204" pitchFamily="18" charset="0"/>
                      </a:rPr>
                      <m:t>为</m:t>
                    </m:r>
                    <m:r>
                      <a:rPr lang="zh-CN" altLang="en-US" i="1" smtClean="0">
                        <a:solidFill>
                          <a:schemeClr val="tx1"/>
                        </a:solidFill>
                        <a:latin typeface="Cambria Math" panose="02040503050406030204" pitchFamily="18" charset="0"/>
                      </a:rPr>
                      <m:t>入</m:t>
                    </m:r>
                  </m:oMath>
                </a14:m>
                <a:r>
                  <a:rPr lang="zh-CN" altLang="en-US" dirty="0"/>
                  <a:t>基变量；</a:t>
                </a:r>
                <a:endParaRPr lang="en-US" altLang="zh-CN" dirty="0"/>
              </a:p>
              <a:p>
                <a:pPr marL="574200" lvl="2" indent="0">
                  <a:buNone/>
                </a:pPr>
                <a:endParaRPr lang="zh-CN" altLang="en-US" sz="2800"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0" y="1265858"/>
                <a:ext cx="9144000" cy="5020642"/>
              </a:xfrm>
              <a:blipFill rotWithShape="0">
                <a:blip r:embed="rId2"/>
                <a:stretch>
                  <a:fillRect l="-1133" t="-1823"/>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pPr algn="ctr"/>
            <a:r>
              <a:rPr lang="zh-CN" altLang="en-US" dirty="0"/>
              <a:t>单纯形算法</a:t>
            </a:r>
          </a:p>
        </p:txBody>
      </p:sp>
    </p:spTree>
    <p:extLst>
      <p:ext uri="{BB962C8B-B14F-4D97-AF65-F5344CB8AC3E}">
        <p14:creationId xmlns:p14="http://schemas.microsoft.com/office/powerpoint/2010/main" val="39393844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0" y="1150937"/>
                <a:ext cx="9144000" cy="5301378"/>
              </a:xfrm>
            </p:spPr>
            <p:txBody>
              <a:bodyPr>
                <a:normAutofit/>
              </a:bodyPr>
              <a:lstStyle/>
              <a:p>
                <a:pPr marL="184500" indent="-342900"/>
                <a:r>
                  <a:rPr lang="zh-CN" altLang="en-US" sz="3000" dirty="0"/>
                  <a:t>单纯形算法计算过程</a:t>
                </a:r>
                <a:endParaRPr lang="en-US" altLang="zh-CN" sz="3000" dirty="0"/>
              </a:p>
              <a:p>
                <a:pPr marL="275400" lvl="1" indent="0">
                  <a:buNone/>
                </a:pPr>
                <a:r>
                  <a:rPr lang="en-US" altLang="zh-CN" dirty="0"/>
                  <a:t>2</a:t>
                </a:r>
                <a:r>
                  <a:rPr lang="zh-CN" altLang="en-US" dirty="0"/>
                  <a:t>、单纯形算法的计算步骤</a:t>
                </a:r>
                <a:endParaRPr lang="en-US" altLang="zh-CN" dirty="0"/>
              </a:p>
              <a:p>
                <a:pPr marL="802800" lvl="2"/>
                <a:r>
                  <a:rPr lang="zh-CN" altLang="en-US" dirty="0"/>
                  <a:t>步骤</a:t>
                </a:r>
                <a:r>
                  <a:rPr lang="en-US" altLang="zh-CN" dirty="0"/>
                  <a:t>2</a:t>
                </a:r>
                <a:r>
                  <a:rPr lang="zh-CN" altLang="en-US" dirty="0"/>
                  <a:t>：选离基变量</a:t>
                </a:r>
                <a:endParaRPr lang="en-US" altLang="zh-CN" dirty="0"/>
              </a:p>
              <a:p>
                <a:pPr marL="1152000" lvl="3"/>
                <a:r>
                  <a:rPr lang="zh-CN" altLang="en-US" dirty="0"/>
                  <a:t>对于步骤</a:t>
                </a:r>
                <a:r>
                  <a:rPr lang="en-US" altLang="zh-CN" dirty="0"/>
                  <a:t>1</a:t>
                </a:r>
                <a:r>
                  <a:rPr lang="zh-CN" altLang="en-US" dirty="0"/>
                  <a:t>选出的入基变量</a:t>
                </a:r>
                <a14:m>
                  <m:oMath xmlns:m="http://schemas.openxmlformats.org/officeDocument/2006/math">
                    <m:sSub>
                      <m:sSubPr>
                        <m:ctrlPr>
                          <a:rPr lang="en-US" altLang="zh-CN" i="1">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𝒙</m:t>
                        </m:r>
                      </m:e>
                      <m:sub>
                        <m:r>
                          <a:rPr lang="en-US" altLang="zh-CN" i="1">
                            <a:solidFill>
                              <a:srgbClr val="FF0000"/>
                            </a:solidFill>
                            <a:latin typeface="Cambria Math" panose="02040503050406030204" pitchFamily="18" charset="0"/>
                          </a:rPr>
                          <m:t>𝒆</m:t>
                        </m:r>
                      </m:sub>
                    </m:sSub>
                  </m:oMath>
                </a14:m>
                <a:r>
                  <a:rPr lang="en-US" altLang="zh-CN" dirty="0"/>
                  <a:t>,</a:t>
                </a:r>
                <a:r>
                  <a:rPr lang="zh-CN" altLang="en-US" dirty="0"/>
                  <a:t>如果所有的</a:t>
                </a:r>
                <a14:m>
                  <m:oMath xmlns:m="http://schemas.openxmlformats.org/officeDocument/2006/math">
                    <m:sSub>
                      <m:sSubPr>
                        <m:ctrlPr>
                          <a:rPr lang="en-US" altLang="zh-CN" i="1">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𝒂</m:t>
                        </m:r>
                      </m:e>
                      <m:sub>
                        <m:r>
                          <a:rPr lang="en-US" altLang="zh-CN" b="1" i="1" smtClean="0">
                            <a:solidFill>
                              <a:srgbClr val="FF0000"/>
                            </a:solidFill>
                            <a:latin typeface="Cambria Math" panose="02040503050406030204" pitchFamily="18" charset="0"/>
                          </a:rPr>
                          <m:t>𝒊</m:t>
                        </m:r>
                        <m:r>
                          <a:rPr lang="en-US" altLang="zh-CN" i="1">
                            <a:solidFill>
                              <a:srgbClr val="FF0000"/>
                            </a:solidFill>
                            <a:latin typeface="Cambria Math" panose="02040503050406030204" pitchFamily="18" charset="0"/>
                          </a:rPr>
                          <m:t>𝒆</m:t>
                        </m:r>
                      </m:sub>
                    </m:sSub>
                    <m:r>
                      <a:rPr lang="en-US" altLang="zh-CN" i="1" smtClean="0">
                        <a:solidFill>
                          <a:srgbClr val="FF0000"/>
                        </a:solidFill>
                        <a:latin typeface="Cambria Math" panose="02040503050406030204" pitchFamily="18" charset="0"/>
                        <a:ea typeface="Cambria Math" panose="02040503050406030204" pitchFamily="18" charset="0"/>
                      </a:rPr>
                      <m:t>≤</m:t>
                    </m:r>
                    <m:r>
                      <a:rPr lang="en-US" altLang="zh-CN" b="1" i="1" smtClean="0">
                        <a:solidFill>
                          <a:srgbClr val="FF0000"/>
                        </a:solidFill>
                        <a:latin typeface="Cambria Math" panose="02040503050406030204" pitchFamily="18" charset="0"/>
                        <a:ea typeface="Cambria Math" panose="02040503050406030204" pitchFamily="18" charset="0"/>
                      </a:rPr>
                      <m:t>𝟎</m:t>
                    </m:r>
                    <m:r>
                      <a:rPr lang="en-US" altLang="zh-CN" b="1" i="1" smtClean="0">
                        <a:solidFill>
                          <a:srgbClr val="FF0000"/>
                        </a:solidFill>
                        <a:latin typeface="Cambria Math" panose="02040503050406030204" pitchFamily="18" charset="0"/>
                        <a:ea typeface="Cambria Math" panose="02040503050406030204" pitchFamily="18" charset="0"/>
                      </a:rPr>
                      <m:t> (</m:t>
                    </m:r>
                    <m:r>
                      <a:rPr lang="en-US" altLang="zh-CN" b="1" i="1" smtClean="0">
                        <a:solidFill>
                          <a:srgbClr val="FF0000"/>
                        </a:solidFill>
                        <a:latin typeface="Cambria Math" panose="02040503050406030204" pitchFamily="18" charset="0"/>
                        <a:ea typeface="Cambria Math" panose="02040503050406030204" pitchFamily="18" charset="0"/>
                      </a:rPr>
                      <m:t>𝒊</m:t>
                    </m:r>
                    <m:r>
                      <a:rPr lang="en-US" altLang="zh-CN" b="1" i="1" smtClean="0">
                        <a:solidFill>
                          <a:srgbClr val="FF0000"/>
                        </a:solidFill>
                        <a:latin typeface="Cambria Math" panose="02040503050406030204" pitchFamily="18" charset="0"/>
                        <a:ea typeface="Cambria Math" panose="02040503050406030204" pitchFamily="18" charset="0"/>
                      </a:rPr>
                      <m:t>∈</m:t>
                    </m:r>
                    <m:r>
                      <a:rPr lang="en-US" altLang="zh-CN" b="1" i="1" smtClean="0">
                        <a:solidFill>
                          <a:srgbClr val="FF0000"/>
                        </a:solidFill>
                        <a:latin typeface="Cambria Math" panose="02040503050406030204" pitchFamily="18" charset="0"/>
                        <a:ea typeface="Cambria Math" panose="02040503050406030204" pitchFamily="18" charset="0"/>
                      </a:rPr>
                      <m:t>𝑩</m:t>
                    </m:r>
                    <m:r>
                      <a:rPr lang="en-US" altLang="zh-CN" b="1" i="1" smtClean="0">
                        <a:solidFill>
                          <a:srgbClr val="FF0000"/>
                        </a:solidFill>
                        <a:latin typeface="Cambria Math" panose="02040503050406030204" pitchFamily="18" charset="0"/>
                        <a:ea typeface="Cambria Math" panose="02040503050406030204" pitchFamily="18" charset="0"/>
                      </a:rPr>
                      <m:t>)</m:t>
                    </m:r>
                  </m:oMath>
                </a14:m>
                <a:r>
                  <a:rPr lang="en-US" altLang="zh-CN" dirty="0"/>
                  <a:t>,</a:t>
                </a:r>
                <a:r>
                  <a:rPr lang="zh-CN" altLang="en-US" dirty="0"/>
                  <a:t>则目标函数无界（无最优解），算法结束。</a:t>
                </a:r>
                <a:endParaRPr lang="en-US" altLang="zh-CN" dirty="0"/>
              </a:p>
              <a:p>
                <a:pPr marL="1152000" lvl="3"/>
                <a:r>
                  <a:rPr lang="zh-CN" altLang="en-US" dirty="0"/>
                  <a:t>否则计算：</a:t>
                </a:r>
                <a:endParaRPr lang="en-US" altLang="zh-CN" dirty="0"/>
              </a:p>
              <a:p>
                <a:pPr marL="1031400" lvl="3" indent="0">
                  <a:buNone/>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𝜽</m:t>
                      </m:r>
                      <m:r>
                        <a:rPr lang="en-US" altLang="zh-CN" i="1">
                          <a:latin typeface="Cambria Math" panose="02040503050406030204" pitchFamily="18" charset="0"/>
                        </a:rPr>
                        <m:t>=</m:t>
                      </m:r>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min</m:t>
                              </m:r>
                            </m:e>
                            <m:lim>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𝒂</m:t>
                                  </m:r>
                                </m:e>
                                <m:sub>
                                  <m:r>
                                    <a:rPr lang="en-US" altLang="zh-CN" i="1">
                                      <a:solidFill>
                                        <a:srgbClr val="FF0000"/>
                                      </a:solidFill>
                                      <a:latin typeface="Cambria Math" panose="02040503050406030204" pitchFamily="18" charset="0"/>
                                    </a:rPr>
                                    <m:t>𝒊𝒆</m:t>
                                  </m:r>
                                </m:sub>
                              </m:sSub>
                              <m:r>
                                <a:rPr lang="en-US" altLang="zh-CN" b="1" i="1" smtClean="0">
                                  <a:solidFill>
                                    <a:srgbClr val="FF0000"/>
                                  </a:solidFill>
                                  <a:latin typeface="Cambria Math" panose="02040503050406030204" pitchFamily="18" charset="0"/>
                                </a:rPr>
                                <m:t>&gt;</m:t>
                              </m:r>
                              <m:r>
                                <a:rPr lang="en-US" altLang="zh-CN" i="1">
                                  <a:solidFill>
                                    <a:srgbClr val="FF0000"/>
                                  </a:solidFill>
                                  <a:latin typeface="Cambria Math" panose="02040503050406030204" pitchFamily="18" charset="0"/>
                                  <a:ea typeface="Cambria Math" panose="02040503050406030204" pitchFamily="18" charset="0"/>
                                </a:rPr>
                                <m:t>𝟎</m:t>
                              </m:r>
                            </m:lim>
                          </m:limLow>
                        </m:fName>
                        <m:e>
                          <m:d>
                            <m:dPr>
                              <m:begChr m:val="{"/>
                              <m:endChr m:val="}"/>
                              <m:ctrlPr>
                                <a:rPr lang="en-US" altLang="zh-CN" b="1" i="1" smtClean="0">
                                  <a:latin typeface="Cambria Math" panose="02040503050406030204" pitchFamily="18" charset="0"/>
                                </a:rPr>
                              </m:ctrlPr>
                            </m:dPr>
                            <m:e>
                              <m:f>
                                <m:fPr>
                                  <m:ctrlPr>
                                    <a:rPr lang="en-US" altLang="zh-CN" b="1" i="1" smtClean="0">
                                      <a:latin typeface="Cambria Math" panose="02040503050406030204" pitchFamily="18" charset="0"/>
                                    </a:rPr>
                                  </m:ctrlPr>
                                </m:fPr>
                                <m:num>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𝒃</m:t>
                                      </m:r>
                                    </m:e>
                                    <m:sub>
                                      <m:r>
                                        <a:rPr lang="en-US" altLang="zh-CN" b="1" i="1" smtClean="0">
                                          <a:latin typeface="Cambria Math" panose="02040503050406030204" pitchFamily="18" charset="0"/>
                                        </a:rPr>
                                        <m:t>𝒊</m:t>
                                      </m:r>
                                    </m:sub>
                                  </m:sSub>
                                </m:num>
                                <m:den>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𝒂</m:t>
                                      </m:r>
                                    </m:e>
                                    <m:sub>
                                      <m:r>
                                        <a:rPr lang="en-US" altLang="zh-CN" i="1">
                                          <a:solidFill>
                                            <a:srgbClr val="FF0000"/>
                                          </a:solidFill>
                                          <a:latin typeface="Cambria Math" panose="02040503050406030204" pitchFamily="18" charset="0"/>
                                        </a:rPr>
                                        <m:t>𝒊𝒆</m:t>
                                      </m:r>
                                    </m:sub>
                                  </m:sSub>
                                </m:den>
                              </m:f>
                            </m:e>
                          </m:d>
                          <m:r>
                            <a:rPr lang="en-US" altLang="zh-CN" b="1" i="1" smtClean="0">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𝒃</m:t>
                                  </m:r>
                                </m:e>
                                <m:sub>
                                  <m:r>
                                    <a:rPr lang="en-US" altLang="zh-CN" b="1" i="1" smtClean="0">
                                      <a:latin typeface="Cambria Math" panose="02040503050406030204" pitchFamily="18" charset="0"/>
                                    </a:rPr>
                                    <m:t>𝒍</m:t>
                                  </m:r>
                                </m:sub>
                              </m:sSub>
                            </m:num>
                            <m:den>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𝒂</m:t>
                                  </m:r>
                                </m:e>
                                <m:sub>
                                  <m:r>
                                    <a:rPr lang="en-US" altLang="zh-CN" b="1" i="1" smtClean="0">
                                      <a:solidFill>
                                        <a:srgbClr val="FF0000"/>
                                      </a:solidFill>
                                      <a:latin typeface="Cambria Math" panose="02040503050406030204" pitchFamily="18" charset="0"/>
                                    </a:rPr>
                                    <m:t>𝒍</m:t>
                                  </m:r>
                                  <m:r>
                                    <a:rPr lang="en-US" altLang="zh-CN" i="1">
                                      <a:solidFill>
                                        <a:srgbClr val="FF0000"/>
                                      </a:solidFill>
                                      <a:latin typeface="Cambria Math" panose="02040503050406030204" pitchFamily="18" charset="0"/>
                                    </a:rPr>
                                    <m:t>𝒆</m:t>
                                  </m:r>
                                </m:sub>
                              </m:sSub>
                            </m:den>
                          </m:f>
                        </m:e>
                      </m:func>
                    </m:oMath>
                  </m:oMathPara>
                </a14:m>
                <a:endParaRPr lang="en-US" altLang="zh-CN" dirty="0"/>
              </a:p>
              <a:p>
                <a:pPr marL="1374300" lvl="3" indent="-342900"/>
                <a:endParaRPr lang="en-US" altLang="zh-CN" dirty="0"/>
              </a:p>
              <a:p>
                <a:pPr marL="1152000" lvl="3" indent="-342900"/>
                <a:r>
                  <a:rPr lang="zh-CN" altLang="en-US" dirty="0"/>
                  <a:t>选取基本变量</a:t>
                </a:r>
                <a14:m>
                  <m:oMath xmlns:m="http://schemas.openxmlformats.org/officeDocument/2006/math">
                    <m:sSub>
                      <m:sSubPr>
                        <m:ctrlPr>
                          <a:rPr lang="en-US" altLang="zh-CN" i="1">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  </m:t>
                        </m:r>
                        <m:r>
                          <a:rPr lang="en-US" altLang="zh-CN" i="1">
                            <a:solidFill>
                              <a:srgbClr val="FF0000"/>
                            </a:solidFill>
                            <a:latin typeface="Cambria Math" panose="02040503050406030204" pitchFamily="18" charset="0"/>
                          </a:rPr>
                          <m:t>𝒙</m:t>
                        </m:r>
                      </m:e>
                      <m:sub>
                        <m:r>
                          <a:rPr lang="en-US" altLang="zh-CN" b="1" i="1" smtClean="0">
                            <a:solidFill>
                              <a:srgbClr val="FF0000"/>
                            </a:solidFill>
                            <a:latin typeface="Cambria Math" panose="02040503050406030204" pitchFamily="18" charset="0"/>
                          </a:rPr>
                          <m:t>𝒍</m:t>
                        </m:r>
                      </m:sub>
                    </m:sSub>
                    <m:r>
                      <a:rPr lang="en-US" altLang="zh-CN" b="1" i="0" smtClean="0">
                        <a:solidFill>
                          <a:srgbClr val="FF0000"/>
                        </a:solidFill>
                        <a:latin typeface="Cambria Math" panose="02040503050406030204" pitchFamily="18" charset="0"/>
                      </a:rPr>
                      <m:t> </m:t>
                    </m:r>
                  </m:oMath>
                </a14:m>
                <a:r>
                  <a:rPr lang="zh-CN" altLang="en-US" dirty="0"/>
                  <a:t>为离基变量</a:t>
                </a:r>
                <a:endParaRPr lang="en-US" altLang="zh-CN" dirty="0"/>
              </a:p>
              <a:p>
                <a:pPr marL="1152000" lvl="3" indent="-342900"/>
                <a:r>
                  <a:rPr lang="zh-CN" altLang="en-US" dirty="0"/>
                  <a:t>新的基本变量下标集合：</a:t>
                </a:r>
                <a14:m>
                  <m:oMath xmlns:m="http://schemas.openxmlformats.org/officeDocument/2006/math">
                    <m:acc>
                      <m:accPr>
                        <m:chr m:val="̂"/>
                        <m:ctrlPr>
                          <a:rPr lang="zh-CN" altLang="en-US" i="1" smtClean="0">
                            <a:latin typeface="Cambria Math" panose="02040503050406030204" pitchFamily="18" charset="0"/>
                          </a:rPr>
                        </m:ctrlPr>
                      </m:accPr>
                      <m:e>
                        <m:r>
                          <a:rPr lang="en-US" altLang="zh-CN" b="1" i="1" smtClean="0">
                            <a:latin typeface="Cambria Math" panose="02040503050406030204" pitchFamily="18" charset="0"/>
                          </a:rPr>
                          <m:t>𝑩</m:t>
                        </m:r>
                      </m:e>
                    </m:acc>
                    <m:r>
                      <a:rPr lang="en-US" altLang="zh-CN" b="1" i="1" smtClean="0">
                        <a:latin typeface="Cambria Math" panose="02040503050406030204" pitchFamily="18" charset="0"/>
                      </a:rPr>
                      <m:t>=</m:t>
                    </m:r>
                    <m:r>
                      <a:rPr lang="en-US" altLang="zh-CN" b="1" i="1" smtClean="0">
                        <a:latin typeface="Cambria Math" panose="02040503050406030204" pitchFamily="18" charset="0"/>
                      </a:rPr>
                      <m:t>𝑩</m:t>
                    </m:r>
                    <m:r>
                      <a:rPr lang="en-US" altLang="zh-CN" b="1" i="1" smtClean="0">
                        <a:latin typeface="Cambria Math" panose="02040503050406030204" pitchFamily="18" charset="0"/>
                      </a:rPr>
                      <m:t>+</m:t>
                    </m:r>
                    <m:d>
                      <m:dPr>
                        <m:begChr m:val="{"/>
                        <m:endChr m:val="}"/>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𝒆</m:t>
                        </m:r>
                      </m:e>
                    </m:d>
                    <m:r>
                      <a:rPr lang="en-US" altLang="zh-CN" b="1" i="1" smtClean="0">
                        <a:latin typeface="Cambria Math" panose="02040503050406030204" pitchFamily="18" charset="0"/>
                      </a:rPr>
                      <m:t>−</m:t>
                    </m:r>
                    <m:d>
                      <m:dPr>
                        <m:begChr m:val="{"/>
                        <m:endChr m:val="}"/>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𝒍</m:t>
                        </m:r>
                      </m:e>
                    </m:d>
                  </m:oMath>
                </a14:m>
                <a:endParaRPr lang="en-US" altLang="zh-CN" b="1" dirty="0"/>
              </a:p>
              <a:p>
                <a:pPr marL="1152000" lvl="3" indent="-342900"/>
                <a:r>
                  <a:rPr lang="zh-CN" altLang="en-US" dirty="0"/>
                  <a:t>新的非基本变量下标集合：</a:t>
                </a:r>
                <a14:m>
                  <m:oMath xmlns:m="http://schemas.openxmlformats.org/officeDocument/2006/math">
                    <m:acc>
                      <m:accPr>
                        <m:chr m:val="̂"/>
                        <m:ctrlPr>
                          <a:rPr lang="zh-CN" altLang="en-US" i="1" smtClean="0">
                            <a:latin typeface="Cambria Math" panose="02040503050406030204" pitchFamily="18" charset="0"/>
                          </a:rPr>
                        </m:ctrlPr>
                      </m:accPr>
                      <m:e>
                        <m:r>
                          <a:rPr lang="en-US" altLang="zh-CN" b="1" i="1" smtClean="0">
                            <a:latin typeface="Cambria Math" panose="02040503050406030204" pitchFamily="18" charset="0"/>
                          </a:rPr>
                          <m:t>𝑵</m:t>
                        </m:r>
                      </m:e>
                    </m:acc>
                    <m:r>
                      <a:rPr lang="en-US" altLang="zh-CN" i="1">
                        <a:latin typeface="Cambria Math" panose="02040503050406030204" pitchFamily="18" charset="0"/>
                      </a:rPr>
                      <m:t>=</m:t>
                    </m:r>
                    <m:r>
                      <a:rPr lang="en-US" altLang="zh-CN" b="1" i="1" smtClean="0">
                        <a:latin typeface="Cambria Math" panose="02040503050406030204" pitchFamily="18" charset="0"/>
                      </a:rPr>
                      <m:t>𝑵</m:t>
                    </m:r>
                    <m:r>
                      <a:rPr lang="en-US" altLang="zh-CN" b="1" i="1" smtClean="0">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𝒆</m:t>
                        </m:r>
                      </m:e>
                    </m:d>
                    <m:r>
                      <a:rPr lang="en-US" altLang="zh-CN" b="1" i="1" smtClean="0">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𝒍</m:t>
                        </m:r>
                      </m:e>
                    </m:d>
                  </m:oMath>
                </a14:m>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0" y="1150937"/>
                <a:ext cx="9144000" cy="5301378"/>
              </a:xfrm>
              <a:blipFill rotWithShape="0">
                <a:blip r:embed="rId2"/>
                <a:stretch>
                  <a:fillRect l="-1333" t="-1496"/>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pPr algn="ctr"/>
            <a:r>
              <a:rPr lang="zh-CN" altLang="en-US" dirty="0"/>
              <a:t>单纯形算法</a:t>
            </a:r>
          </a:p>
        </p:txBody>
      </p:sp>
    </p:spTree>
    <p:extLst>
      <p:ext uri="{BB962C8B-B14F-4D97-AF65-F5344CB8AC3E}">
        <p14:creationId xmlns:p14="http://schemas.microsoft.com/office/powerpoint/2010/main" val="6129758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193183" y="146384"/>
            <a:ext cx="8590209" cy="6559638"/>
          </a:xfrm>
          <a:prstGeom prst="rect">
            <a:avLst/>
          </a:prstGeom>
        </p:spPr>
      </p:pic>
      <p:sp>
        <p:nvSpPr>
          <p:cNvPr id="7" name="内容占位符 1"/>
          <p:cNvSpPr>
            <a:spLocks noGrp="1"/>
          </p:cNvSpPr>
          <p:nvPr>
            <p:ph idx="1"/>
          </p:nvPr>
        </p:nvSpPr>
        <p:spPr>
          <a:xfrm>
            <a:off x="5241701" y="2935960"/>
            <a:ext cx="3348508" cy="653094"/>
          </a:xfrm>
        </p:spPr>
        <p:txBody>
          <a:bodyPr>
            <a:normAutofit fontScale="92500"/>
          </a:bodyPr>
          <a:lstStyle/>
          <a:p>
            <a:pPr marL="540000" lvl="2" indent="-342900">
              <a:lnSpc>
                <a:spcPts val="3900"/>
              </a:lnSpc>
            </a:pPr>
            <a:r>
              <a:rPr lang="zh-CN" altLang="en-US" dirty="0"/>
              <a:t>步骤三、做转动变换</a:t>
            </a:r>
            <a:endParaRPr lang="en-US" altLang="zh-CN" dirty="0"/>
          </a:p>
          <a:p>
            <a:pPr marL="574200" lvl="2" indent="0">
              <a:buNone/>
            </a:pPr>
            <a:endParaRPr lang="zh-CN" altLang="en-US" sz="2800" dirty="0"/>
          </a:p>
        </p:txBody>
      </p:sp>
      <mc:AlternateContent xmlns:mc="http://schemas.openxmlformats.org/markup-compatibility/2006" xmlns:a14="http://schemas.microsoft.com/office/drawing/2010/main">
        <mc:Choice Requires="a14">
          <p:sp>
            <p:nvSpPr>
              <p:cNvPr id="9" name="矩形 8"/>
              <p:cNvSpPr/>
              <p:nvPr/>
            </p:nvSpPr>
            <p:spPr>
              <a:xfrm>
                <a:off x="3477297" y="1644786"/>
                <a:ext cx="1700011" cy="450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rgbClr val="FF0000"/>
                    </a:solidFill>
                  </a:rPr>
                  <a:t>确保</a:t>
                </a:r>
                <a14:m>
                  <m:oMath xmlns:m="http://schemas.openxmlformats.org/officeDocument/2006/math">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𝒂</m:t>
                        </m:r>
                      </m:e>
                      <m:sub>
                        <m:r>
                          <a:rPr lang="en-US" altLang="zh-CN" b="1" i="1">
                            <a:solidFill>
                              <a:srgbClr val="FF0000"/>
                            </a:solidFill>
                            <a:latin typeface="Cambria Math" panose="02040503050406030204" pitchFamily="18" charset="0"/>
                          </a:rPr>
                          <m:t>𝒍</m:t>
                        </m:r>
                        <m:r>
                          <a:rPr lang="en-US" altLang="zh-CN" i="1">
                            <a:solidFill>
                              <a:srgbClr val="FF0000"/>
                            </a:solidFill>
                            <a:latin typeface="Cambria Math" panose="02040503050406030204" pitchFamily="18" charset="0"/>
                          </a:rPr>
                          <m:t>𝒆</m:t>
                        </m:r>
                      </m:sub>
                    </m:sSub>
                    <m:r>
                      <a:rPr lang="en-US" altLang="zh-CN" i="1" smtClean="0">
                        <a:solidFill>
                          <a:srgbClr val="FF0000"/>
                        </a:solidFill>
                        <a:latin typeface="Cambria Math" panose="02040503050406030204" pitchFamily="18" charset="0"/>
                        <a:ea typeface="Cambria Math" panose="02040503050406030204" pitchFamily="18" charset="0"/>
                      </a:rPr>
                      <m:t>≠</m:t>
                    </m:r>
                    <m:r>
                      <a:rPr lang="en-US" altLang="zh-CN" i="1">
                        <a:solidFill>
                          <a:srgbClr val="FF0000"/>
                        </a:solidFill>
                        <a:latin typeface="Cambria Math" panose="02040503050406030204" pitchFamily="18" charset="0"/>
                        <a:ea typeface="Cambria Math" panose="02040503050406030204" pitchFamily="18" charset="0"/>
                      </a:rPr>
                      <m:t>0</m:t>
                    </m:r>
                  </m:oMath>
                </a14:m>
                <a:endParaRPr lang="zh-CN" altLang="en-US" dirty="0">
                  <a:solidFill>
                    <a:srgbClr val="FF0000"/>
                  </a:solidFill>
                </a:endParaRPr>
              </a:p>
            </p:txBody>
          </p:sp>
        </mc:Choice>
        <mc:Fallback xmlns="">
          <p:sp>
            <p:nvSpPr>
              <p:cNvPr id="9" name="矩形 8"/>
              <p:cNvSpPr>
                <a:spLocks noRot="1" noChangeAspect="1" noMove="1" noResize="1" noEditPoints="1" noAdjustHandles="1" noChangeArrowheads="1" noChangeShapeType="1" noTextEdit="1"/>
              </p:cNvSpPr>
              <p:nvPr/>
            </p:nvSpPr>
            <p:spPr>
              <a:xfrm>
                <a:off x="3477297" y="1644786"/>
                <a:ext cx="1700011" cy="450760"/>
              </a:xfrm>
              <a:prstGeom prst="rect">
                <a:avLst/>
              </a:prstGeom>
              <a:blipFill rotWithShape="0">
                <a:blip r:embed="rId3"/>
                <a:stretch>
                  <a:fillRect l="-2867" t="-2703" b="-8108"/>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20669251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extLst>
                  <p:ext uri="{D42A27DB-BD31-4B8C-83A1-F6EECF244321}">
                    <p14:modId xmlns:p14="http://schemas.microsoft.com/office/powerpoint/2010/main" val="3807755955"/>
                  </p:ext>
                </p:extLst>
              </p:nvPr>
            </p:nvGraphicFramePr>
            <p:xfrm>
              <a:off x="248991" y="4037169"/>
              <a:ext cx="4606344" cy="2286000"/>
            </p:xfrm>
            <a:graphic>
              <a:graphicData uri="http://schemas.openxmlformats.org/drawingml/2006/table">
                <a:tbl>
                  <a:tblPr firstRow="1" bandRow="1">
                    <a:tableStyleId>{5C22544A-7EE6-4342-B048-85BDC9FD1C3A}</a:tableStyleId>
                  </a:tblPr>
                  <a:tblGrid>
                    <a:gridCol w="872329">
                      <a:extLst>
                        <a:ext uri="{9D8B030D-6E8A-4147-A177-3AD203B41FA5}">
                          <a16:colId xmlns:a16="http://schemas.microsoft.com/office/drawing/2014/main" val="20000"/>
                        </a:ext>
                      </a:extLst>
                    </a:gridCol>
                    <a:gridCol w="872329">
                      <a:extLst>
                        <a:ext uri="{9D8B030D-6E8A-4147-A177-3AD203B41FA5}">
                          <a16:colId xmlns:a16="http://schemas.microsoft.com/office/drawing/2014/main" val="20001"/>
                        </a:ext>
                      </a:extLst>
                    </a:gridCol>
                    <a:gridCol w="872329">
                      <a:extLst>
                        <a:ext uri="{9D8B030D-6E8A-4147-A177-3AD203B41FA5}">
                          <a16:colId xmlns:a16="http://schemas.microsoft.com/office/drawing/2014/main" val="20002"/>
                        </a:ext>
                      </a:extLst>
                    </a:gridCol>
                    <a:gridCol w="872329">
                      <a:extLst>
                        <a:ext uri="{9D8B030D-6E8A-4147-A177-3AD203B41FA5}">
                          <a16:colId xmlns:a16="http://schemas.microsoft.com/office/drawing/2014/main" val="20003"/>
                        </a:ext>
                      </a:extLst>
                    </a:gridCol>
                    <a:gridCol w="1117028">
                      <a:extLst>
                        <a:ext uri="{9D8B030D-6E8A-4147-A177-3AD203B41FA5}">
                          <a16:colId xmlns:a16="http://schemas.microsoft.com/office/drawing/2014/main" val="20004"/>
                        </a:ext>
                      </a:extLst>
                    </a:gridCol>
                  </a:tblGrid>
                  <a:tr h="370840">
                    <a:tc>
                      <a:txBody>
                        <a:bodyPr/>
                        <a:lstStyle/>
                        <a:p>
                          <a:pPr algn="ctr"/>
                          <a:endParaRPr lang="zh-CN" altLang="en-US" sz="2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b="1" i="1" smtClean="0">
                                        <a:solidFill>
                                          <a:srgbClr val="FF0000"/>
                                        </a:solidFill>
                                        <a:latin typeface="Cambria Math" panose="02040503050406030204" pitchFamily="18" charset="0"/>
                                      </a:rPr>
                                      <m:t>𝟏</m:t>
                                    </m:r>
                                  </m:sub>
                                </m:sSub>
                              </m:oMath>
                            </m:oMathPara>
                          </a14:m>
                          <a:endParaRPr lang="zh-CN" altLang="en-US" sz="2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b="1" i="1" smtClean="0">
                                        <a:solidFill>
                                          <a:srgbClr val="FF0000"/>
                                        </a:solidFill>
                                        <a:latin typeface="Cambria Math" panose="02040503050406030204" pitchFamily="18" charset="0"/>
                                      </a:rPr>
                                      <m:t>𝟐</m:t>
                                    </m:r>
                                  </m:sub>
                                </m:sSub>
                              </m:oMath>
                            </m:oMathPara>
                          </a14:m>
                          <a:endParaRPr lang="zh-CN" altLang="en-US" sz="2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b="1" i="1" smtClean="0">
                                        <a:solidFill>
                                          <a:srgbClr val="FF0000"/>
                                        </a:solidFill>
                                        <a:latin typeface="Cambria Math" panose="02040503050406030204" pitchFamily="18" charset="0"/>
                                      </a:rPr>
                                      <m:t>𝟑</m:t>
                                    </m:r>
                                  </m:sub>
                                </m:sSub>
                              </m:oMath>
                            </m:oMathPara>
                          </a14:m>
                          <a:endParaRPr lang="zh-CN" altLang="en-US" sz="2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pPr algn="ctr"/>
                          <a:r>
                            <a:rPr lang="en-US" altLang="zh-CN" sz="2400" dirty="0">
                              <a:solidFill>
                                <a:srgbClr val="FF0000"/>
                              </a:solidFill>
                            </a:rPr>
                            <a:t>z</a:t>
                          </a:r>
                          <a:endParaRPr lang="zh-CN" altLang="en-US" sz="2400" dirty="0">
                            <a:solidFill>
                              <a:srgbClr val="FF0000"/>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dirty="0">
                              <a:solidFill>
                                <a:schemeClr val="tx1"/>
                              </a:solidFill>
                            </a:rPr>
                            <a:t>0</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rPr>
                            <a:t>3</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rPr>
                            <a:t>1</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rPr>
                            <a:t>2</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𝟒</m:t>
                                    </m:r>
                                  </m:sub>
                                </m:sSub>
                              </m:oMath>
                            </m:oMathPara>
                          </a14:m>
                          <a:endParaRPr lang="zh-CN" altLang="en-US" sz="2400" dirty="0">
                            <a:solidFill>
                              <a:srgbClr val="FF0000"/>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dirty="0">
                              <a:solidFill>
                                <a:schemeClr val="tx1"/>
                              </a:solidFill>
                            </a:rPr>
                            <a:t>30</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rPr>
                            <a:t>1</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rPr>
                            <a:t>1</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rPr>
                            <a:t>3</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b="0" i="1" smtClean="0">
                                        <a:solidFill>
                                          <a:srgbClr val="FF0000"/>
                                        </a:solidFill>
                                        <a:latin typeface="Cambria Math" panose="02040503050406030204" pitchFamily="18" charset="0"/>
                                      </a:rPr>
                                      <m:t>5</m:t>
                                    </m:r>
                                  </m:sub>
                                </m:sSub>
                              </m:oMath>
                            </m:oMathPara>
                          </a14:m>
                          <a:endParaRPr lang="zh-CN" altLang="en-US" sz="2400" dirty="0">
                            <a:solidFill>
                              <a:srgbClr val="FF0000"/>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dirty="0">
                              <a:solidFill>
                                <a:schemeClr val="tx1"/>
                              </a:solidFill>
                            </a:rPr>
                            <a:t>24</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rPr>
                            <a:t>2</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rPr>
                            <a:t>2</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rPr>
                            <a:t>5</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b="0" i="1" smtClean="0">
                                        <a:solidFill>
                                          <a:srgbClr val="FF0000"/>
                                        </a:solidFill>
                                        <a:latin typeface="Cambria Math" panose="02040503050406030204" pitchFamily="18" charset="0"/>
                                      </a:rPr>
                                      <m:t>6</m:t>
                                    </m:r>
                                  </m:sub>
                                </m:sSub>
                              </m:oMath>
                            </m:oMathPara>
                          </a14:m>
                          <a:endParaRPr lang="zh-CN" altLang="en-US" sz="2400" dirty="0">
                            <a:solidFill>
                              <a:srgbClr val="FF0000"/>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dirty="0">
                              <a:solidFill>
                                <a:schemeClr val="tx1"/>
                              </a:solidFill>
                            </a:rPr>
                            <a:t>36</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rPr>
                            <a:t>4</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rPr>
                            <a:t>1</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rPr>
                            <a:t>2</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mc:Choice>
        <mc:Fallback xmlns="">
          <p:graphicFrame>
            <p:nvGraphicFramePr>
              <p:cNvPr id="6" name="表格 5"/>
              <p:cNvGraphicFramePr>
                <a:graphicFrameLocks noGrp="1"/>
              </p:cNvGraphicFramePr>
              <p:nvPr>
                <p:extLst>
                  <p:ext uri="{D42A27DB-BD31-4B8C-83A1-F6EECF244321}">
                    <p14:modId xmlns:p14="http://schemas.microsoft.com/office/powerpoint/2010/main" val="3807755955"/>
                  </p:ext>
                </p:extLst>
              </p:nvPr>
            </p:nvGraphicFramePr>
            <p:xfrm>
              <a:off x="248991" y="4037169"/>
              <a:ext cx="4606344" cy="2286000"/>
            </p:xfrm>
            <a:graphic>
              <a:graphicData uri="http://schemas.openxmlformats.org/drawingml/2006/table">
                <a:tbl>
                  <a:tblPr firstRow="1" bandRow="1">
                    <a:tableStyleId>{5C22544A-7EE6-4342-B048-85BDC9FD1C3A}</a:tableStyleId>
                  </a:tblPr>
                  <a:tblGrid>
                    <a:gridCol w="872329"/>
                    <a:gridCol w="872329"/>
                    <a:gridCol w="872329"/>
                    <a:gridCol w="872329"/>
                    <a:gridCol w="1117028"/>
                  </a:tblGrid>
                  <a:tr h="457200">
                    <a:tc>
                      <a:txBody>
                        <a:bodyPr/>
                        <a:lstStyle/>
                        <a:p>
                          <a:pPr algn="ctr"/>
                          <a:endParaRPr lang="zh-CN" altLang="en-US" sz="2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200699" r="-230070" b="-430667"/>
                          </a:stretch>
                        </a:blipFill>
                      </a:tcPr>
                    </a:tc>
                    <a:tc>
                      <a:txBody>
                        <a:bodyPr/>
                        <a:lstStyle/>
                        <a:p>
                          <a:endParaRPr lang="zh-CN"/>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300699" r="-130070" b="-430667"/>
                          </a:stretch>
                        </a:blipFill>
                      </a:tcPr>
                    </a:tc>
                    <a:tc>
                      <a:txBody>
                        <a:bodyPr/>
                        <a:lstStyle/>
                        <a:p>
                          <a:endParaRPr lang="zh-CN"/>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311413" r="-1087" b="-430667"/>
                          </a:stretch>
                        </a:blipFill>
                      </a:tcPr>
                    </a:tc>
                  </a:tr>
                  <a:tr h="457200">
                    <a:tc>
                      <a:txBody>
                        <a:bodyPr/>
                        <a:lstStyle/>
                        <a:p>
                          <a:pPr algn="ctr"/>
                          <a:r>
                            <a:rPr lang="en-US" altLang="zh-CN" sz="2400" dirty="0" smtClean="0">
                              <a:solidFill>
                                <a:srgbClr val="FF0000"/>
                              </a:solidFill>
                            </a:rPr>
                            <a:t>z</a:t>
                          </a:r>
                          <a:endParaRPr lang="zh-CN" altLang="en-US" sz="2400" dirty="0">
                            <a:solidFill>
                              <a:srgbClr val="FF0000"/>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dirty="0" smtClean="0">
                              <a:solidFill>
                                <a:schemeClr val="tx1"/>
                              </a:solidFill>
                            </a:rPr>
                            <a:t>0</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smtClean="0">
                              <a:solidFill>
                                <a:schemeClr val="tx1"/>
                              </a:solidFill>
                            </a:rPr>
                            <a:t>3</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smtClean="0">
                              <a:solidFill>
                                <a:schemeClr val="tx1"/>
                              </a:solidFill>
                            </a:rPr>
                            <a:t>1</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smtClean="0">
                              <a:solidFill>
                                <a:schemeClr val="tx1"/>
                              </a:solidFill>
                            </a:rPr>
                            <a:t>2</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7200">
                    <a:tc>
                      <a:txBody>
                        <a:bodyPr/>
                        <a:lstStyle/>
                        <a:p>
                          <a:endParaRPr lang="zh-CN"/>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rotWithShape="0">
                          <a:blip r:embed="rId2"/>
                          <a:stretch>
                            <a:fillRect t="-197368" r="-430769" b="-226316"/>
                          </a:stretch>
                        </a:blipFill>
                      </a:tcPr>
                    </a:tc>
                    <a:tc>
                      <a:txBody>
                        <a:bodyPr/>
                        <a:lstStyle/>
                        <a:p>
                          <a:pPr algn="ctr"/>
                          <a:r>
                            <a:rPr lang="en-US" altLang="zh-CN" sz="2400" dirty="0" smtClean="0">
                              <a:solidFill>
                                <a:schemeClr val="tx1"/>
                              </a:solidFill>
                            </a:rPr>
                            <a:t>30</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smtClean="0">
                              <a:solidFill>
                                <a:schemeClr val="tx1"/>
                              </a:solidFill>
                            </a:rPr>
                            <a:t>1</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smtClean="0">
                              <a:solidFill>
                                <a:schemeClr val="tx1"/>
                              </a:solidFill>
                            </a:rPr>
                            <a:t>1</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smtClean="0">
                              <a:solidFill>
                                <a:schemeClr val="tx1"/>
                              </a:solidFill>
                            </a:rPr>
                            <a:t>3</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7200">
                    <a:tc>
                      <a:txBody>
                        <a:bodyPr/>
                        <a:lstStyle/>
                        <a:p>
                          <a:endParaRPr lang="zh-CN"/>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rotWithShape="0">
                          <a:blip r:embed="rId2"/>
                          <a:stretch>
                            <a:fillRect t="-301333" r="-430769" b="-129333"/>
                          </a:stretch>
                        </a:blipFill>
                      </a:tcPr>
                    </a:tc>
                    <a:tc>
                      <a:txBody>
                        <a:bodyPr/>
                        <a:lstStyle/>
                        <a:p>
                          <a:pPr algn="ctr"/>
                          <a:r>
                            <a:rPr lang="en-US" altLang="zh-CN" sz="2400" dirty="0" smtClean="0">
                              <a:solidFill>
                                <a:schemeClr val="tx1"/>
                              </a:solidFill>
                            </a:rPr>
                            <a:t>24</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smtClean="0">
                              <a:solidFill>
                                <a:schemeClr val="tx1"/>
                              </a:solidFill>
                            </a:rPr>
                            <a:t>2</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smtClean="0">
                              <a:solidFill>
                                <a:schemeClr val="tx1"/>
                              </a:solidFill>
                            </a:rPr>
                            <a:t>2</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smtClean="0">
                              <a:solidFill>
                                <a:schemeClr val="tx1"/>
                              </a:solidFill>
                            </a:rPr>
                            <a:t>5</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7200">
                    <a:tc>
                      <a:txBody>
                        <a:bodyPr/>
                        <a:lstStyle/>
                        <a:p>
                          <a:endParaRPr lang="zh-CN"/>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rotWithShape="0">
                          <a:blip r:embed="rId2"/>
                          <a:stretch>
                            <a:fillRect t="-401333" r="-430769" b="-29333"/>
                          </a:stretch>
                        </a:blipFill>
                      </a:tcPr>
                    </a:tc>
                    <a:tc>
                      <a:txBody>
                        <a:bodyPr/>
                        <a:lstStyle/>
                        <a:p>
                          <a:pPr algn="ctr"/>
                          <a:r>
                            <a:rPr lang="en-US" altLang="zh-CN" sz="2400" dirty="0" smtClean="0">
                              <a:solidFill>
                                <a:schemeClr val="tx1"/>
                              </a:solidFill>
                            </a:rPr>
                            <a:t>36</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smtClean="0">
                              <a:solidFill>
                                <a:schemeClr val="tx1"/>
                              </a:solidFill>
                            </a:rPr>
                            <a:t>4</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smtClean="0">
                              <a:solidFill>
                                <a:schemeClr val="tx1"/>
                              </a:solidFill>
                            </a:rPr>
                            <a:t>1</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smtClean="0">
                              <a:solidFill>
                                <a:schemeClr val="tx1"/>
                              </a:solidFill>
                            </a:rPr>
                            <a:t>2</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Fallback>
      </mc:AlternateContent>
      <mc:AlternateContent xmlns:mc="http://schemas.openxmlformats.org/markup-compatibility/2006" xmlns:a14="http://schemas.microsoft.com/office/drawing/2010/main">
        <mc:Choice Requires="a14">
          <p:sp>
            <p:nvSpPr>
              <p:cNvPr id="8" name="文本框 7"/>
              <p:cNvSpPr txBox="1"/>
              <p:nvPr/>
            </p:nvSpPr>
            <p:spPr>
              <a:xfrm>
                <a:off x="5306095" y="4420725"/>
                <a:ext cx="3193962" cy="1938992"/>
              </a:xfrm>
              <a:prstGeom prst="rect">
                <a:avLst/>
              </a:prstGeom>
              <a:noFill/>
            </p:spPr>
            <p:txBody>
              <a:bodyPr wrap="square" rtlCol="0">
                <a:spAutoFit/>
              </a:bodyPr>
              <a:lstStyle/>
              <a:p>
                <a:pPr>
                  <a:lnSpc>
                    <a:spcPts val="3600"/>
                  </a:lnSpc>
                </a:pPr>
                <a:r>
                  <a:rPr lang="zh-CN" altLang="en-US" sz="2400" b="1" dirty="0"/>
                  <a:t>当前基本可行解为：</a:t>
                </a:r>
                <a:endParaRPr lang="en-US" altLang="zh-CN" sz="2400" b="1" dirty="0"/>
              </a:p>
              <a:p>
                <a:pPr>
                  <a:lnSpc>
                    <a:spcPts val="3600"/>
                  </a:lnSpc>
                </a:pPr>
                <a:r>
                  <a:rPr lang="zh-CN" altLang="en-US" sz="2400" b="1" dirty="0"/>
                  <a:t>（</a:t>
                </a:r>
                <a:r>
                  <a:rPr lang="en-US" altLang="zh-CN" sz="2400" b="1" dirty="0"/>
                  <a:t>0,0,0,</a:t>
                </a:r>
                <a:r>
                  <a:rPr lang="en-US" altLang="zh-CN" sz="2400" b="1" dirty="0">
                    <a:solidFill>
                      <a:srgbClr val="FF0000"/>
                    </a:solidFill>
                  </a:rPr>
                  <a:t> </a:t>
                </a:r>
                <a14:m>
                  <m:oMath xmlns:m="http://schemas.openxmlformats.org/officeDocument/2006/math">
                    <m:r>
                      <a:rPr lang="en-US" altLang="zh-CN" sz="2400" b="1" i="1" dirty="0" smtClean="0">
                        <a:solidFill>
                          <a:srgbClr val="FF0000"/>
                        </a:solidFill>
                        <a:latin typeface="Cambria Math" panose="02040503050406030204" pitchFamily="18" charset="0"/>
                      </a:rPr>
                      <m:t>𝟑</m:t>
                    </m:r>
                  </m:oMath>
                </a14:m>
                <a:r>
                  <a:rPr lang="en-US" altLang="zh-CN" sz="2400" b="1" dirty="0"/>
                  <a:t>0,24,</a:t>
                </a:r>
                <a:r>
                  <a:rPr lang="en-US" altLang="zh-CN" sz="2400" b="1" dirty="0">
                    <a:solidFill>
                      <a:srgbClr val="FF0000"/>
                    </a:solidFill>
                  </a:rPr>
                  <a:t> 36</a:t>
                </a:r>
                <a:r>
                  <a:rPr lang="zh-CN" altLang="en-US" sz="2400" b="1" dirty="0"/>
                  <a:t>）</a:t>
                </a:r>
                <a:endParaRPr lang="en-US" altLang="zh-CN" sz="2400" b="1" dirty="0"/>
              </a:p>
              <a:p>
                <a:pPr marL="0" lvl="2">
                  <a:lnSpc>
                    <a:spcPts val="3600"/>
                  </a:lnSpc>
                </a:pPr>
                <a:r>
                  <a:rPr lang="en-US" altLang="zh-CN" sz="2400" b="1" dirty="0">
                    <a:latin typeface="Arial" panose="020B0604020202020204" pitchFamily="34" charset="0"/>
                    <a:cs typeface="Arial" panose="020B0604020202020204" pitchFamily="34" charset="0"/>
                  </a:rPr>
                  <a:t> N={1,2,3}</a:t>
                </a:r>
              </a:p>
              <a:p>
                <a:pPr marL="0" lvl="2">
                  <a:lnSpc>
                    <a:spcPts val="3600"/>
                  </a:lnSpc>
                </a:pPr>
                <a:r>
                  <a:rPr lang="en-US" altLang="zh-CN" sz="2400" b="1" dirty="0">
                    <a:latin typeface="Arial" panose="020B0604020202020204" pitchFamily="34" charset="0"/>
                    <a:cs typeface="Arial" panose="020B0604020202020204" pitchFamily="34" charset="0"/>
                  </a:rPr>
                  <a:t> B={4,5,6}</a:t>
                </a:r>
                <a:endParaRPr lang="zh-CN" altLang="en-US" sz="2400" b="1" dirty="0"/>
              </a:p>
            </p:txBody>
          </p:sp>
        </mc:Choice>
        <mc:Fallback xmlns="">
          <p:sp>
            <p:nvSpPr>
              <p:cNvPr id="8" name="文本框 7"/>
              <p:cNvSpPr txBox="1">
                <a:spLocks noRot="1" noChangeAspect="1" noMove="1" noResize="1" noEditPoints="1" noAdjustHandles="1" noChangeArrowheads="1" noChangeShapeType="1" noTextEdit="1"/>
              </p:cNvSpPr>
              <p:nvPr/>
            </p:nvSpPr>
            <p:spPr>
              <a:xfrm>
                <a:off x="5306095" y="4420725"/>
                <a:ext cx="3193962" cy="1938992"/>
              </a:xfrm>
              <a:prstGeom prst="rect">
                <a:avLst/>
              </a:prstGeom>
              <a:blipFill rotWithShape="0">
                <a:blip r:embed="rId3"/>
                <a:stretch>
                  <a:fillRect l="-2863" t="-1258" b="-40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内容占位符 1"/>
              <p:cNvSpPr>
                <a:spLocks noGrp="1"/>
              </p:cNvSpPr>
              <p:nvPr>
                <p:ph idx="1"/>
              </p:nvPr>
            </p:nvSpPr>
            <p:spPr>
              <a:xfrm>
                <a:off x="4350097" y="1305481"/>
                <a:ext cx="4793903" cy="2583937"/>
              </a:xfrm>
              <a:solidFill>
                <a:schemeClr val="bg1"/>
              </a:solidFill>
              <a:ln w="22225">
                <a:solidFill>
                  <a:schemeClr val="accent1">
                    <a:shade val="50000"/>
                  </a:schemeClr>
                </a:solidFill>
              </a:ln>
            </p:spPr>
            <p:txBody>
              <a:bodyPr>
                <a:normAutofit fontScale="25000" lnSpcReduction="20000"/>
              </a:bodyPr>
              <a:lstStyle/>
              <a:p>
                <a:pPr marL="23400" indent="0">
                  <a:lnSpc>
                    <a:spcPts val="3200"/>
                  </a:lnSpc>
                  <a:spcBef>
                    <a:spcPts val="0"/>
                  </a:spcBef>
                  <a:spcAft>
                    <a:spcPts val="0"/>
                  </a:spcAft>
                  <a:buNone/>
                </a:pPr>
                <a:r>
                  <a:rPr lang="zh-CN" altLang="en-US" sz="9600" dirty="0"/>
                  <a:t>最大化：</a:t>
                </a:r>
                <a14:m>
                  <m:oMath xmlns:m="http://schemas.openxmlformats.org/officeDocument/2006/math">
                    <m:r>
                      <a:rPr lang="en-US" altLang="zh-CN" sz="9600" b="1" i="0" smtClean="0">
                        <a:solidFill>
                          <a:srgbClr val="FF0000"/>
                        </a:solidFill>
                        <a:latin typeface="Cambria Math" panose="02040503050406030204" pitchFamily="18" charset="0"/>
                      </a:rPr>
                      <m:t> </m:t>
                    </m:r>
                    <m:r>
                      <a:rPr lang="en-US" altLang="zh-CN" sz="9600" b="1" i="0" smtClean="0">
                        <a:solidFill>
                          <a:srgbClr val="FF0000"/>
                        </a:solidFill>
                        <a:latin typeface="Cambria Math" panose="02040503050406030204" pitchFamily="18" charset="0"/>
                      </a:rPr>
                      <m:t>𝐳</m:t>
                    </m:r>
                    <m:r>
                      <a:rPr lang="en-US" altLang="zh-CN" sz="9600" b="1" i="0" smtClean="0">
                        <a:latin typeface="Cambria Math" panose="02040503050406030204" pitchFamily="18" charset="0"/>
                      </a:rPr>
                      <m:t>=</m:t>
                    </m:r>
                    <m:r>
                      <a:rPr lang="en-US" altLang="zh-CN" sz="9600" b="1" i="0" smtClean="0">
                        <a:latin typeface="Cambria Math" panose="02040503050406030204" pitchFamily="18" charset="0"/>
                      </a:rPr>
                      <m:t>𝟎</m:t>
                    </m:r>
                    <m:r>
                      <a:rPr lang="en-US" altLang="zh-CN" sz="9600" b="1" i="0" smtClean="0">
                        <a:latin typeface="Cambria Math" panose="02040503050406030204" pitchFamily="18" charset="0"/>
                      </a:rPr>
                      <m:t>+</m:t>
                    </m:r>
                    <m:r>
                      <a:rPr lang="en-US" altLang="zh-CN" sz="9600" i="1">
                        <a:latin typeface="Cambria Math" panose="02040503050406030204" pitchFamily="18" charset="0"/>
                      </a:rPr>
                      <m:t>3</m:t>
                    </m:r>
                    <m:sSub>
                      <m:sSubPr>
                        <m:ctrlPr>
                          <a:rPr lang="en-US" altLang="zh-CN" sz="9600" i="1">
                            <a:latin typeface="Cambria Math" panose="02040503050406030204" pitchFamily="18" charset="0"/>
                          </a:rPr>
                        </m:ctrlPr>
                      </m:sSubPr>
                      <m:e>
                        <m:r>
                          <a:rPr lang="en-US" altLang="zh-CN" sz="9600" i="1">
                            <a:latin typeface="Cambria Math" panose="02040503050406030204" pitchFamily="18" charset="0"/>
                          </a:rPr>
                          <m:t>𝒙</m:t>
                        </m:r>
                      </m:e>
                      <m:sub>
                        <m:r>
                          <a:rPr lang="en-US" altLang="zh-CN" sz="9600" i="1">
                            <a:latin typeface="Cambria Math" panose="02040503050406030204" pitchFamily="18" charset="0"/>
                          </a:rPr>
                          <m:t>𝟏</m:t>
                        </m:r>
                      </m:sub>
                    </m:sSub>
                    <m:r>
                      <a:rPr lang="en-US" altLang="zh-CN" sz="9600" i="1" smtClean="0">
                        <a:latin typeface="Cambria Math" panose="02040503050406030204" pitchFamily="18" charset="0"/>
                      </a:rPr>
                      <m:t>+</m:t>
                    </m:r>
                    <m:sSub>
                      <m:sSubPr>
                        <m:ctrlPr>
                          <a:rPr lang="en-US" altLang="zh-CN" sz="9600" i="1">
                            <a:latin typeface="Cambria Math" panose="02040503050406030204" pitchFamily="18" charset="0"/>
                          </a:rPr>
                        </m:ctrlPr>
                      </m:sSubPr>
                      <m:e>
                        <m:r>
                          <a:rPr lang="en-US" altLang="zh-CN" sz="9600" i="1">
                            <a:latin typeface="Cambria Math" panose="02040503050406030204" pitchFamily="18" charset="0"/>
                          </a:rPr>
                          <m:t>𝒙</m:t>
                        </m:r>
                      </m:e>
                      <m:sub>
                        <m:r>
                          <a:rPr lang="en-US" altLang="zh-CN" sz="9600" i="1">
                            <a:latin typeface="Cambria Math" panose="02040503050406030204" pitchFamily="18" charset="0"/>
                          </a:rPr>
                          <m:t>𝟐</m:t>
                        </m:r>
                      </m:sub>
                    </m:sSub>
                    <m:r>
                      <a:rPr lang="en-US" altLang="zh-CN" sz="9600" i="1">
                        <a:latin typeface="Cambria Math" panose="02040503050406030204" pitchFamily="18" charset="0"/>
                      </a:rPr>
                      <m:t>+</m:t>
                    </m:r>
                    <m:r>
                      <a:rPr lang="en-US" altLang="zh-CN" sz="9600" i="1" smtClean="0">
                        <a:latin typeface="Cambria Math" panose="02040503050406030204" pitchFamily="18" charset="0"/>
                      </a:rPr>
                      <m:t>2</m:t>
                    </m:r>
                    <m:sSub>
                      <m:sSubPr>
                        <m:ctrlPr>
                          <a:rPr lang="en-US" altLang="zh-CN" sz="9600" i="1">
                            <a:latin typeface="Cambria Math" panose="02040503050406030204" pitchFamily="18" charset="0"/>
                          </a:rPr>
                        </m:ctrlPr>
                      </m:sSubPr>
                      <m:e>
                        <m:r>
                          <a:rPr lang="en-US" altLang="zh-CN" sz="9600" i="1">
                            <a:latin typeface="Cambria Math" panose="02040503050406030204" pitchFamily="18" charset="0"/>
                          </a:rPr>
                          <m:t>𝒙</m:t>
                        </m:r>
                      </m:e>
                      <m:sub>
                        <m:r>
                          <a:rPr lang="en-US" altLang="zh-CN" sz="9600" i="1">
                            <a:latin typeface="Cambria Math" panose="02040503050406030204" pitchFamily="18" charset="0"/>
                          </a:rPr>
                          <m:t>𝟑</m:t>
                        </m:r>
                      </m:sub>
                    </m:sSub>
                  </m:oMath>
                </a14:m>
                <a:endParaRPr lang="en-US" altLang="zh-CN" sz="9600" dirty="0">
                  <a:ea typeface="Cambria Math" panose="02040503050406030204" pitchFamily="18" charset="0"/>
                </a:endParaRPr>
              </a:p>
              <a:p>
                <a:pPr marL="23400" indent="0">
                  <a:lnSpc>
                    <a:spcPts val="3200"/>
                  </a:lnSpc>
                  <a:spcBef>
                    <a:spcPts val="0"/>
                  </a:spcBef>
                  <a:spcAft>
                    <a:spcPts val="0"/>
                  </a:spcAft>
                  <a:buNone/>
                </a:pPr>
                <a:r>
                  <a:rPr lang="zh-CN" altLang="en-US" sz="9600" dirty="0"/>
                  <a:t>满足约束：</a:t>
                </a:r>
                <a:endParaRPr lang="en-US" altLang="zh-CN" sz="9600" dirty="0"/>
              </a:p>
              <a:p>
                <a:pPr marL="23400" indent="0">
                  <a:lnSpc>
                    <a:spcPts val="3200"/>
                  </a:lnSpc>
                  <a:spcBef>
                    <a:spcPts val="0"/>
                  </a:spcBef>
                  <a:spcAft>
                    <a:spcPts val="0"/>
                  </a:spcAft>
                  <a:buNone/>
                </a:pPr>
                <a:r>
                  <a:rPr lang="en-US" altLang="zh-CN" sz="9600" dirty="0">
                    <a:solidFill>
                      <a:srgbClr val="FF0000"/>
                    </a:solidFill>
                  </a:rPr>
                  <a:t>  </a:t>
                </a:r>
                <a14:m>
                  <m:oMath xmlns:m="http://schemas.openxmlformats.org/officeDocument/2006/math">
                    <m:sSub>
                      <m:sSubPr>
                        <m:ctrlPr>
                          <a:rPr lang="en-US" altLang="zh-CN" sz="9600" i="1" smtClean="0">
                            <a:solidFill>
                              <a:srgbClr val="FF0000"/>
                            </a:solidFill>
                            <a:latin typeface="Cambria Math" panose="02040503050406030204" pitchFamily="18" charset="0"/>
                          </a:rPr>
                        </m:ctrlPr>
                      </m:sSubPr>
                      <m:e>
                        <m:r>
                          <a:rPr lang="en-US" altLang="zh-CN" sz="9600" i="1">
                            <a:solidFill>
                              <a:srgbClr val="FF0000"/>
                            </a:solidFill>
                            <a:latin typeface="Cambria Math" panose="02040503050406030204" pitchFamily="18" charset="0"/>
                          </a:rPr>
                          <m:t>𝒙</m:t>
                        </m:r>
                      </m:e>
                      <m:sub>
                        <m:r>
                          <a:rPr lang="en-US" altLang="zh-CN" sz="9600" i="1">
                            <a:solidFill>
                              <a:srgbClr val="FF0000"/>
                            </a:solidFill>
                            <a:latin typeface="Cambria Math" panose="02040503050406030204" pitchFamily="18" charset="0"/>
                          </a:rPr>
                          <m:t>𝟒</m:t>
                        </m:r>
                      </m:sub>
                    </m:sSub>
                    <m:r>
                      <a:rPr lang="en-US" altLang="zh-CN" sz="9600" i="1">
                        <a:latin typeface="Cambria Math" panose="02040503050406030204" pitchFamily="18" charset="0"/>
                      </a:rPr>
                      <m:t>=</m:t>
                    </m:r>
                    <m:r>
                      <a:rPr lang="en-US" altLang="zh-CN" sz="9600" i="1">
                        <a:latin typeface="Cambria Math" panose="02040503050406030204" pitchFamily="18" charset="0"/>
                      </a:rPr>
                      <m:t>𝟑𝟎</m:t>
                    </m:r>
                    <m:r>
                      <a:rPr lang="en-US" altLang="zh-CN" sz="9600" i="1">
                        <a:latin typeface="Cambria Math" panose="02040503050406030204" pitchFamily="18" charset="0"/>
                      </a:rPr>
                      <m:t>−</m:t>
                    </m:r>
                    <m:sSub>
                      <m:sSubPr>
                        <m:ctrlPr>
                          <a:rPr lang="en-US" altLang="zh-CN" sz="9600" i="1">
                            <a:latin typeface="Cambria Math" panose="02040503050406030204" pitchFamily="18" charset="0"/>
                          </a:rPr>
                        </m:ctrlPr>
                      </m:sSubPr>
                      <m:e>
                        <m:r>
                          <a:rPr lang="en-US" altLang="zh-CN" sz="9600" b="1" i="1" smtClean="0">
                            <a:latin typeface="Cambria Math" panose="02040503050406030204" pitchFamily="18" charset="0"/>
                          </a:rPr>
                          <m:t>(</m:t>
                        </m:r>
                        <m:r>
                          <a:rPr lang="en-US" altLang="zh-CN" sz="9600" i="1">
                            <a:latin typeface="Cambria Math" panose="02040503050406030204" pitchFamily="18" charset="0"/>
                          </a:rPr>
                          <m:t>𝒙</m:t>
                        </m:r>
                      </m:e>
                      <m:sub>
                        <m:r>
                          <a:rPr lang="en-US" altLang="zh-CN" sz="9600" i="1">
                            <a:latin typeface="Cambria Math" panose="02040503050406030204" pitchFamily="18" charset="0"/>
                          </a:rPr>
                          <m:t>𝟏</m:t>
                        </m:r>
                      </m:sub>
                    </m:sSub>
                    <m:r>
                      <a:rPr lang="en-US" altLang="zh-CN" sz="9600" b="1" i="1" smtClean="0">
                        <a:latin typeface="Cambria Math" panose="02040503050406030204" pitchFamily="18" charset="0"/>
                      </a:rPr>
                      <m:t>+</m:t>
                    </m:r>
                    <m:sSub>
                      <m:sSubPr>
                        <m:ctrlPr>
                          <a:rPr lang="en-US" altLang="zh-CN" sz="9600" i="1">
                            <a:latin typeface="Cambria Math" panose="02040503050406030204" pitchFamily="18" charset="0"/>
                          </a:rPr>
                        </m:ctrlPr>
                      </m:sSubPr>
                      <m:e>
                        <m:r>
                          <a:rPr lang="en-US" altLang="zh-CN" sz="9600" i="1">
                            <a:latin typeface="Cambria Math" panose="02040503050406030204" pitchFamily="18" charset="0"/>
                          </a:rPr>
                          <m:t>𝒙</m:t>
                        </m:r>
                      </m:e>
                      <m:sub>
                        <m:r>
                          <a:rPr lang="en-US" altLang="zh-CN" sz="9600" i="1">
                            <a:latin typeface="Cambria Math" panose="02040503050406030204" pitchFamily="18" charset="0"/>
                          </a:rPr>
                          <m:t>𝟐</m:t>
                        </m:r>
                      </m:sub>
                    </m:sSub>
                    <m:r>
                      <a:rPr lang="en-US" altLang="zh-CN" sz="9600" b="1" i="1" smtClean="0">
                        <a:latin typeface="Cambria Math" panose="02040503050406030204" pitchFamily="18" charset="0"/>
                      </a:rPr>
                      <m:t>+</m:t>
                    </m:r>
                    <m:r>
                      <a:rPr lang="en-US" altLang="zh-CN" sz="9600" i="1">
                        <a:latin typeface="Cambria Math" panose="02040503050406030204" pitchFamily="18" charset="0"/>
                      </a:rPr>
                      <m:t>𝟑</m:t>
                    </m:r>
                    <m:sSub>
                      <m:sSubPr>
                        <m:ctrlPr>
                          <a:rPr lang="en-US" altLang="zh-CN" sz="9600" i="1">
                            <a:latin typeface="Cambria Math" panose="02040503050406030204" pitchFamily="18" charset="0"/>
                          </a:rPr>
                        </m:ctrlPr>
                      </m:sSubPr>
                      <m:e>
                        <m:r>
                          <a:rPr lang="en-US" altLang="zh-CN" sz="9600" i="1">
                            <a:latin typeface="Cambria Math" panose="02040503050406030204" pitchFamily="18" charset="0"/>
                          </a:rPr>
                          <m:t>𝒙</m:t>
                        </m:r>
                      </m:e>
                      <m:sub>
                        <m:r>
                          <a:rPr lang="en-US" altLang="zh-CN" sz="9600" i="1">
                            <a:latin typeface="Cambria Math" panose="02040503050406030204" pitchFamily="18" charset="0"/>
                          </a:rPr>
                          <m:t>𝟑</m:t>
                        </m:r>
                      </m:sub>
                    </m:sSub>
                    <m:r>
                      <a:rPr lang="en-US" altLang="zh-CN" sz="9600" b="1" i="1" smtClean="0">
                        <a:latin typeface="Cambria Math" panose="02040503050406030204" pitchFamily="18" charset="0"/>
                      </a:rPr>
                      <m:t>)</m:t>
                    </m:r>
                  </m:oMath>
                </a14:m>
                <a:endParaRPr lang="en-US" altLang="zh-CN" sz="9600" dirty="0"/>
              </a:p>
              <a:p>
                <a:pPr marL="23400" indent="0">
                  <a:lnSpc>
                    <a:spcPts val="3200"/>
                  </a:lnSpc>
                  <a:spcBef>
                    <a:spcPts val="0"/>
                  </a:spcBef>
                  <a:spcAft>
                    <a:spcPts val="0"/>
                  </a:spcAft>
                  <a:buNone/>
                </a:pPr>
                <a:r>
                  <a:rPr lang="en-US" altLang="zh-CN" sz="9600" dirty="0"/>
                  <a:t>  </a:t>
                </a:r>
                <a14:m>
                  <m:oMath xmlns:m="http://schemas.openxmlformats.org/officeDocument/2006/math">
                    <m:sSub>
                      <m:sSubPr>
                        <m:ctrlPr>
                          <a:rPr lang="en-US" altLang="zh-CN" sz="9600" i="1">
                            <a:latin typeface="Cambria Math" panose="02040503050406030204" pitchFamily="18" charset="0"/>
                          </a:rPr>
                        </m:ctrlPr>
                      </m:sSubPr>
                      <m:e>
                        <m:sSub>
                          <m:sSubPr>
                            <m:ctrlPr>
                              <a:rPr lang="en-US" altLang="zh-CN" sz="9600" i="1" smtClean="0">
                                <a:solidFill>
                                  <a:srgbClr val="FF0000"/>
                                </a:solidFill>
                                <a:latin typeface="Cambria Math" panose="02040503050406030204" pitchFamily="18" charset="0"/>
                              </a:rPr>
                            </m:ctrlPr>
                          </m:sSubPr>
                          <m:e>
                            <m:r>
                              <a:rPr lang="en-US" altLang="zh-CN" sz="9600" i="1">
                                <a:solidFill>
                                  <a:srgbClr val="FF0000"/>
                                </a:solidFill>
                                <a:latin typeface="Cambria Math" panose="02040503050406030204" pitchFamily="18" charset="0"/>
                              </a:rPr>
                              <m:t>𝒙</m:t>
                            </m:r>
                          </m:e>
                          <m:sub>
                            <m:r>
                              <a:rPr lang="en-US" altLang="zh-CN" sz="9600" i="1">
                                <a:solidFill>
                                  <a:srgbClr val="FF0000"/>
                                </a:solidFill>
                                <a:latin typeface="Cambria Math" panose="02040503050406030204" pitchFamily="18" charset="0"/>
                              </a:rPr>
                              <m:t>𝟓</m:t>
                            </m:r>
                          </m:sub>
                        </m:sSub>
                        <m:r>
                          <a:rPr lang="en-US" altLang="zh-CN" sz="9600" i="1">
                            <a:latin typeface="Cambria Math" panose="02040503050406030204" pitchFamily="18" charset="0"/>
                          </a:rPr>
                          <m:t>=</m:t>
                        </m:r>
                        <m:r>
                          <a:rPr lang="en-US" altLang="zh-CN" sz="9600" i="1">
                            <a:latin typeface="Cambria Math" panose="02040503050406030204" pitchFamily="18" charset="0"/>
                          </a:rPr>
                          <m:t>𝟐𝟒</m:t>
                        </m:r>
                        <m:r>
                          <a:rPr lang="en-US" altLang="zh-CN" sz="9600" i="1">
                            <a:latin typeface="Cambria Math" panose="02040503050406030204" pitchFamily="18" charset="0"/>
                          </a:rPr>
                          <m:t>−</m:t>
                        </m:r>
                        <m:r>
                          <a:rPr lang="en-US" altLang="zh-CN" sz="9600" b="1" i="1" smtClean="0">
                            <a:latin typeface="Cambria Math" panose="02040503050406030204" pitchFamily="18" charset="0"/>
                          </a:rPr>
                          <m:t>(</m:t>
                        </m:r>
                        <m:r>
                          <a:rPr lang="en-US" altLang="zh-CN" sz="9600" i="1">
                            <a:latin typeface="Cambria Math" panose="02040503050406030204" pitchFamily="18" charset="0"/>
                          </a:rPr>
                          <m:t>𝟐</m:t>
                        </m:r>
                        <m:r>
                          <a:rPr lang="en-US" altLang="zh-CN" sz="9600" i="1">
                            <a:latin typeface="Cambria Math" panose="02040503050406030204" pitchFamily="18" charset="0"/>
                          </a:rPr>
                          <m:t>𝒙</m:t>
                        </m:r>
                      </m:e>
                      <m:sub>
                        <m:r>
                          <a:rPr lang="en-US" altLang="zh-CN" sz="9600" i="1">
                            <a:latin typeface="Cambria Math" panose="02040503050406030204" pitchFamily="18" charset="0"/>
                          </a:rPr>
                          <m:t>𝟏</m:t>
                        </m:r>
                      </m:sub>
                    </m:sSub>
                    <m:r>
                      <a:rPr lang="en-US" altLang="zh-CN" sz="9600" b="1" i="1" smtClean="0">
                        <a:latin typeface="Cambria Math" panose="02040503050406030204" pitchFamily="18" charset="0"/>
                      </a:rPr>
                      <m:t>+</m:t>
                    </m:r>
                    <m:r>
                      <a:rPr lang="en-US" altLang="zh-CN" sz="9600" i="1">
                        <a:latin typeface="Cambria Math" panose="02040503050406030204" pitchFamily="18" charset="0"/>
                        <a:ea typeface="Cambria Math" panose="02040503050406030204" pitchFamily="18" charset="0"/>
                      </a:rPr>
                      <m:t>𝟐</m:t>
                    </m:r>
                    <m:sSub>
                      <m:sSubPr>
                        <m:ctrlPr>
                          <a:rPr lang="en-US" altLang="zh-CN" sz="9600" i="1">
                            <a:latin typeface="Cambria Math" panose="02040503050406030204" pitchFamily="18" charset="0"/>
                          </a:rPr>
                        </m:ctrlPr>
                      </m:sSubPr>
                      <m:e>
                        <m:r>
                          <a:rPr lang="en-US" altLang="zh-CN" sz="9600" i="1">
                            <a:latin typeface="Cambria Math" panose="02040503050406030204" pitchFamily="18" charset="0"/>
                          </a:rPr>
                          <m:t>𝒙</m:t>
                        </m:r>
                      </m:e>
                      <m:sub>
                        <m:r>
                          <a:rPr lang="en-US" altLang="zh-CN" sz="9600" i="1">
                            <a:latin typeface="Cambria Math" panose="02040503050406030204" pitchFamily="18" charset="0"/>
                          </a:rPr>
                          <m:t>𝟐</m:t>
                        </m:r>
                      </m:sub>
                    </m:sSub>
                    <m:r>
                      <a:rPr lang="en-US" altLang="zh-CN" sz="9600" b="1" i="1" smtClean="0">
                        <a:latin typeface="Cambria Math" panose="02040503050406030204" pitchFamily="18" charset="0"/>
                      </a:rPr>
                      <m:t>+</m:t>
                    </m:r>
                    <m:r>
                      <a:rPr lang="en-US" altLang="zh-CN" sz="9600" i="1">
                        <a:latin typeface="Cambria Math" panose="02040503050406030204" pitchFamily="18" charset="0"/>
                      </a:rPr>
                      <m:t>𝟓</m:t>
                    </m:r>
                    <m:sSub>
                      <m:sSubPr>
                        <m:ctrlPr>
                          <a:rPr lang="en-US" altLang="zh-CN" sz="9600" i="1">
                            <a:latin typeface="Cambria Math" panose="02040503050406030204" pitchFamily="18" charset="0"/>
                          </a:rPr>
                        </m:ctrlPr>
                      </m:sSubPr>
                      <m:e>
                        <m:r>
                          <a:rPr lang="en-US" altLang="zh-CN" sz="9600" i="1">
                            <a:latin typeface="Cambria Math" panose="02040503050406030204" pitchFamily="18" charset="0"/>
                          </a:rPr>
                          <m:t>𝒙</m:t>
                        </m:r>
                      </m:e>
                      <m:sub>
                        <m:r>
                          <a:rPr lang="en-US" altLang="zh-CN" sz="9600" i="1">
                            <a:latin typeface="Cambria Math" panose="02040503050406030204" pitchFamily="18" charset="0"/>
                          </a:rPr>
                          <m:t>𝟑</m:t>
                        </m:r>
                      </m:sub>
                    </m:sSub>
                    <m:r>
                      <a:rPr lang="en-US" altLang="zh-CN" sz="9600" b="1" i="1" smtClean="0">
                        <a:latin typeface="Cambria Math" panose="02040503050406030204" pitchFamily="18" charset="0"/>
                      </a:rPr>
                      <m:t>)</m:t>
                    </m:r>
                  </m:oMath>
                </a14:m>
                <a:r>
                  <a:rPr lang="en-US" altLang="zh-CN" sz="9600" dirty="0"/>
                  <a:t> </a:t>
                </a:r>
              </a:p>
              <a:p>
                <a:pPr marL="23400" indent="0">
                  <a:lnSpc>
                    <a:spcPts val="3200"/>
                  </a:lnSpc>
                  <a:spcBef>
                    <a:spcPts val="0"/>
                  </a:spcBef>
                  <a:spcAft>
                    <a:spcPts val="0"/>
                  </a:spcAft>
                  <a:buNone/>
                </a:pPr>
                <a:r>
                  <a:rPr lang="en-US" altLang="zh-CN" sz="9600" dirty="0"/>
                  <a:t>  </a:t>
                </a:r>
                <a14:m>
                  <m:oMath xmlns:m="http://schemas.openxmlformats.org/officeDocument/2006/math">
                    <m:sSub>
                      <m:sSubPr>
                        <m:ctrlPr>
                          <a:rPr lang="en-US" altLang="zh-CN" sz="9600" i="1">
                            <a:latin typeface="Cambria Math" panose="02040503050406030204" pitchFamily="18" charset="0"/>
                          </a:rPr>
                        </m:ctrlPr>
                      </m:sSubPr>
                      <m:e>
                        <m:sSub>
                          <m:sSubPr>
                            <m:ctrlPr>
                              <a:rPr lang="en-US" altLang="zh-CN" sz="9600" i="1" smtClean="0">
                                <a:solidFill>
                                  <a:srgbClr val="FF0000"/>
                                </a:solidFill>
                                <a:latin typeface="Cambria Math" panose="02040503050406030204" pitchFamily="18" charset="0"/>
                              </a:rPr>
                            </m:ctrlPr>
                          </m:sSubPr>
                          <m:e>
                            <m:r>
                              <a:rPr lang="en-US" altLang="zh-CN" sz="9600" i="1">
                                <a:solidFill>
                                  <a:srgbClr val="FF0000"/>
                                </a:solidFill>
                                <a:latin typeface="Cambria Math" panose="02040503050406030204" pitchFamily="18" charset="0"/>
                              </a:rPr>
                              <m:t>𝒙</m:t>
                            </m:r>
                          </m:e>
                          <m:sub>
                            <m:r>
                              <a:rPr lang="en-US" altLang="zh-CN" sz="9600" i="1">
                                <a:solidFill>
                                  <a:srgbClr val="FF0000"/>
                                </a:solidFill>
                                <a:latin typeface="Cambria Math" panose="02040503050406030204" pitchFamily="18" charset="0"/>
                              </a:rPr>
                              <m:t>𝟔</m:t>
                            </m:r>
                          </m:sub>
                        </m:sSub>
                        <m:r>
                          <a:rPr lang="en-US" altLang="zh-CN" sz="9600" i="1">
                            <a:latin typeface="Cambria Math" panose="02040503050406030204" pitchFamily="18" charset="0"/>
                          </a:rPr>
                          <m:t>=</m:t>
                        </m:r>
                        <m:r>
                          <a:rPr lang="en-US" altLang="zh-CN" sz="9600" i="1">
                            <a:latin typeface="Cambria Math" panose="02040503050406030204" pitchFamily="18" charset="0"/>
                          </a:rPr>
                          <m:t>𝟑𝟔</m:t>
                        </m:r>
                        <m:r>
                          <a:rPr lang="en-US" altLang="zh-CN" sz="9600" i="1">
                            <a:latin typeface="Cambria Math" panose="02040503050406030204" pitchFamily="18" charset="0"/>
                            <a:ea typeface="Cambria Math" panose="02040503050406030204" pitchFamily="18" charset="0"/>
                          </a:rPr>
                          <m:t>−</m:t>
                        </m:r>
                        <m:r>
                          <a:rPr lang="en-US" altLang="zh-CN" sz="9600" b="1" i="1" smtClean="0">
                            <a:latin typeface="Cambria Math" panose="02040503050406030204" pitchFamily="18" charset="0"/>
                            <a:ea typeface="Cambria Math" panose="02040503050406030204" pitchFamily="18" charset="0"/>
                          </a:rPr>
                          <m:t>(</m:t>
                        </m:r>
                        <m:r>
                          <a:rPr lang="en-US" altLang="zh-CN" sz="9600" i="1">
                            <a:latin typeface="Cambria Math" panose="02040503050406030204" pitchFamily="18" charset="0"/>
                            <a:ea typeface="Cambria Math" panose="02040503050406030204" pitchFamily="18" charset="0"/>
                          </a:rPr>
                          <m:t>𝟒</m:t>
                        </m:r>
                        <m:r>
                          <a:rPr lang="en-US" altLang="zh-CN" sz="9600" i="1">
                            <a:latin typeface="Cambria Math" panose="02040503050406030204" pitchFamily="18" charset="0"/>
                          </a:rPr>
                          <m:t>𝒙</m:t>
                        </m:r>
                      </m:e>
                      <m:sub>
                        <m:r>
                          <a:rPr lang="en-US" altLang="zh-CN" sz="9600" i="1">
                            <a:latin typeface="Cambria Math" panose="02040503050406030204" pitchFamily="18" charset="0"/>
                          </a:rPr>
                          <m:t>𝟏</m:t>
                        </m:r>
                      </m:sub>
                    </m:sSub>
                    <m:r>
                      <a:rPr lang="en-US" altLang="zh-CN" sz="9600" b="1" i="1" smtClean="0">
                        <a:latin typeface="Cambria Math" panose="02040503050406030204" pitchFamily="18" charset="0"/>
                      </a:rPr>
                      <m:t>+</m:t>
                    </m:r>
                    <m:sSub>
                      <m:sSubPr>
                        <m:ctrlPr>
                          <a:rPr lang="en-US" altLang="zh-CN" sz="9600" i="1">
                            <a:latin typeface="Cambria Math" panose="02040503050406030204" pitchFamily="18" charset="0"/>
                          </a:rPr>
                        </m:ctrlPr>
                      </m:sSubPr>
                      <m:e>
                        <m:r>
                          <a:rPr lang="en-US" altLang="zh-CN" sz="9600" i="1">
                            <a:latin typeface="Cambria Math" panose="02040503050406030204" pitchFamily="18" charset="0"/>
                          </a:rPr>
                          <m:t>𝒙</m:t>
                        </m:r>
                      </m:e>
                      <m:sub>
                        <m:r>
                          <a:rPr lang="en-US" altLang="zh-CN" sz="9600" i="1">
                            <a:latin typeface="Cambria Math" panose="02040503050406030204" pitchFamily="18" charset="0"/>
                          </a:rPr>
                          <m:t>𝟐</m:t>
                        </m:r>
                      </m:sub>
                    </m:sSub>
                    <m:r>
                      <a:rPr lang="en-US" altLang="zh-CN" sz="9600" b="1" i="1" smtClean="0">
                        <a:latin typeface="Cambria Math" panose="02040503050406030204" pitchFamily="18" charset="0"/>
                      </a:rPr>
                      <m:t>+</m:t>
                    </m:r>
                    <m:r>
                      <a:rPr lang="en-US" altLang="zh-CN" sz="9600" i="1">
                        <a:latin typeface="Cambria Math" panose="02040503050406030204" pitchFamily="18" charset="0"/>
                      </a:rPr>
                      <m:t>𝟐</m:t>
                    </m:r>
                    <m:sSub>
                      <m:sSubPr>
                        <m:ctrlPr>
                          <a:rPr lang="en-US" altLang="zh-CN" sz="9600" i="1" smtClean="0">
                            <a:latin typeface="Cambria Math" panose="02040503050406030204" pitchFamily="18" charset="0"/>
                          </a:rPr>
                        </m:ctrlPr>
                      </m:sSubPr>
                      <m:e>
                        <m:r>
                          <a:rPr lang="en-US" altLang="zh-CN" sz="9600" i="1">
                            <a:latin typeface="Cambria Math" panose="02040503050406030204" pitchFamily="18" charset="0"/>
                          </a:rPr>
                          <m:t>𝒙</m:t>
                        </m:r>
                      </m:e>
                      <m:sub>
                        <m:r>
                          <a:rPr lang="en-US" altLang="zh-CN" sz="9600" i="1">
                            <a:latin typeface="Cambria Math" panose="02040503050406030204" pitchFamily="18" charset="0"/>
                          </a:rPr>
                          <m:t>𝟑</m:t>
                        </m:r>
                      </m:sub>
                    </m:sSub>
                    <m:r>
                      <a:rPr lang="en-US" altLang="zh-CN" sz="9600" b="1" i="1" smtClean="0">
                        <a:latin typeface="Cambria Math" panose="02040503050406030204" pitchFamily="18" charset="0"/>
                      </a:rPr>
                      <m:t>)</m:t>
                    </m:r>
                  </m:oMath>
                </a14:m>
                <a:endParaRPr lang="en-US" altLang="zh-CN" sz="9600" dirty="0">
                  <a:ea typeface="Cambria Math" panose="02040503050406030204" pitchFamily="18" charset="0"/>
                </a:endParaRPr>
              </a:p>
              <a:p>
                <a:pPr marL="23400" indent="0">
                  <a:lnSpc>
                    <a:spcPts val="3200"/>
                  </a:lnSpc>
                  <a:spcBef>
                    <a:spcPts val="0"/>
                  </a:spcBef>
                  <a:spcAft>
                    <a:spcPts val="0"/>
                  </a:spcAft>
                  <a:buNone/>
                </a:pPr>
                <a14:m>
                  <m:oMath xmlns:m="http://schemas.openxmlformats.org/officeDocument/2006/math">
                    <m:sSub>
                      <m:sSubPr>
                        <m:ctrlPr>
                          <a:rPr lang="en-US" altLang="zh-CN" sz="9600" i="1">
                            <a:latin typeface="Cambria Math" panose="02040503050406030204" pitchFamily="18" charset="0"/>
                          </a:rPr>
                        </m:ctrlPr>
                      </m:sSubPr>
                      <m:e>
                        <m:r>
                          <a:rPr lang="en-US" altLang="zh-CN" sz="9600" b="1" i="1" smtClean="0">
                            <a:latin typeface="Cambria Math" panose="02040503050406030204" pitchFamily="18" charset="0"/>
                          </a:rPr>
                          <m:t>      </m:t>
                        </m:r>
                        <m:r>
                          <a:rPr lang="en-US" altLang="zh-CN" sz="9600" i="1">
                            <a:latin typeface="Cambria Math" panose="02040503050406030204" pitchFamily="18" charset="0"/>
                          </a:rPr>
                          <m:t>𝒙</m:t>
                        </m:r>
                      </m:e>
                      <m:sub>
                        <m:r>
                          <a:rPr lang="en-US" altLang="zh-CN" sz="9600" i="1">
                            <a:latin typeface="Cambria Math" panose="02040503050406030204" pitchFamily="18" charset="0"/>
                          </a:rPr>
                          <m:t>𝟏</m:t>
                        </m:r>
                      </m:sub>
                    </m:sSub>
                    <m:r>
                      <a:rPr lang="en-US" altLang="zh-CN" sz="9600" i="1">
                        <a:latin typeface="Cambria Math" panose="02040503050406030204" pitchFamily="18" charset="0"/>
                      </a:rPr>
                      <m:t>,</m:t>
                    </m:r>
                    <m:sSub>
                      <m:sSubPr>
                        <m:ctrlPr>
                          <a:rPr lang="en-US" altLang="zh-CN" sz="9600" i="1">
                            <a:latin typeface="Cambria Math" panose="02040503050406030204" pitchFamily="18" charset="0"/>
                          </a:rPr>
                        </m:ctrlPr>
                      </m:sSubPr>
                      <m:e>
                        <m:r>
                          <a:rPr lang="en-US" altLang="zh-CN" sz="9600" i="1">
                            <a:latin typeface="Cambria Math" panose="02040503050406030204" pitchFamily="18" charset="0"/>
                          </a:rPr>
                          <m:t>𝒙</m:t>
                        </m:r>
                      </m:e>
                      <m:sub>
                        <m:r>
                          <a:rPr lang="en-US" altLang="zh-CN" sz="9600" i="1">
                            <a:latin typeface="Cambria Math" panose="02040503050406030204" pitchFamily="18" charset="0"/>
                          </a:rPr>
                          <m:t>𝟐</m:t>
                        </m:r>
                      </m:sub>
                    </m:sSub>
                    <m:r>
                      <a:rPr lang="en-US" altLang="zh-CN" sz="9600" i="1">
                        <a:latin typeface="Cambria Math" panose="02040503050406030204" pitchFamily="18" charset="0"/>
                        <a:ea typeface="Cambria Math" panose="02040503050406030204" pitchFamily="18" charset="0"/>
                      </a:rPr>
                      <m:t>,</m:t>
                    </m:r>
                    <m:sSub>
                      <m:sSubPr>
                        <m:ctrlPr>
                          <a:rPr lang="en-US" altLang="zh-CN" sz="9600" i="1">
                            <a:latin typeface="Cambria Math" panose="02040503050406030204" pitchFamily="18" charset="0"/>
                          </a:rPr>
                        </m:ctrlPr>
                      </m:sSubPr>
                      <m:e>
                        <m:r>
                          <a:rPr lang="en-US" altLang="zh-CN" sz="9600" i="1">
                            <a:latin typeface="Cambria Math" panose="02040503050406030204" pitchFamily="18" charset="0"/>
                          </a:rPr>
                          <m:t>𝒙</m:t>
                        </m:r>
                      </m:e>
                      <m:sub>
                        <m:r>
                          <a:rPr lang="en-US" altLang="zh-CN" sz="9600" i="1">
                            <a:latin typeface="Cambria Math" panose="02040503050406030204" pitchFamily="18" charset="0"/>
                          </a:rPr>
                          <m:t>𝟑</m:t>
                        </m:r>
                      </m:sub>
                    </m:sSub>
                    <m:r>
                      <a:rPr lang="en-US" altLang="zh-CN" sz="9600" i="1">
                        <a:latin typeface="Cambria Math" panose="02040503050406030204" pitchFamily="18" charset="0"/>
                      </a:rPr>
                      <m:t>,</m:t>
                    </m:r>
                    <m:sSub>
                      <m:sSubPr>
                        <m:ctrlPr>
                          <a:rPr lang="en-US" altLang="zh-CN" sz="9600" i="1">
                            <a:solidFill>
                              <a:srgbClr val="FF0000"/>
                            </a:solidFill>
                            <a:latin typeface="Cambria Math" panose="02040503050406030204" pitchFamily="18" charset="0"/>
                          </a:rPr>
                        </m:ctrlPr>
                      </m:sSubPr>
                      <m:e>
                        <m:r>
                          <a:rPr lang="en-US" altLang="zh-CN" sz="9600" i="1">
                            <a:solidFill>
                              <a:srgbClr val="FF0000"/>
                            </a:solidFill>
                            <a:latin typeface="Cambria Math" panose="02040503050406030204" pitchFamily="18" charset="0"/>
                          </a:rPr>
                          <m:t>𝒙</m:t>
                        </m:r>
                      </m:e>
                      <m:sub>
                        <m:r>
                          <a:rPr lang="en-US" altLang="zh-CN" sz="9600" i="1">
                            <a:solidFill>
                              <a:srgbClr val="FF0000"/>
                            </a:solidFill>
                            <a:latin typeface="Cambria Math" panose="02040503050406030204" pitchFamily="18" charset="0"/>
                          </a:rPr>
                          <m:t>4</m:t>
                        </m:r>
                      </m:sub>
                    </m:sSub>
                    <m:r>
                      <a:rPr lang="en-US" altLang="zh-CN" sz="9600" i="1">
                        <a:solidFill>
                          <a:srgbClr val="FF0000"/>
                        </a:solidFill>
                        <a:latin typeface="Cambria Math" panose="02040503050406030204" pitchFamily="18" charset="0"/>
                      </a:rPr>
                      <m:t>,</m:t>
                    </m:r>
                    <m:sSub>
                      <m:sSubPr>
                        <m:ctrlPr>
                          <a:rPr lang="en-US" altLang="zh-CN" sz="9600" i="1">
                            <a:solidFill>
                              <a:srgbClr val="FF0000"/>
                            </a:solidFill>
                            <a:latin typeface="Cambria Math" panose="02040503050406030204" pitchFamily="18" charset="0"/>
                          </a:rPr>
                        </m:ctrlPr>
                      </m:sSubPr>
                      <m:e>
                        <m:r>
                          <a:rPr lang="en-US" altLang="zh-CN" sz="9600" i="1">
                            <a:solidFill>
                              <a:srgbClr val="FF0000"/>
                            </a:solidFill>
                            <a:latin typeface="Cambria Math" panose="02040503050406030204" pitchFamily="18" charset="0"/>
                          </a:rPr>
                          <m:t>𝒙</m:t>
                        </m:r>
                      </m:e>
                      <m:sub>
                        <m:r>
                          <a:rPr lang="en-US" altLang="zh-CN" sz="9600" i="1">
                            <a:solidFill>
                              <a:srgbClr val="FF0000"/>
                            </a:solidFill>
                            <a:latin typeface="Cambria Math" panose="02040503050406030204" pitchFamily="18" charset="0"/>
                          </a:rPr>
                          <m:t>5</m:t>
                        </m:r>
                      </m:sub>
                    </m:sSub>
                    <m:r>
                      <a:rPr lang="en-US" altLang="zh-CN" sz="9600" i="1">
                        <a:solidFill>
                          <a:srgbClr val="FF0000"/>
                        </a:solidFill>
                        <a:latin typeface="Cambria Math" panose="02040503050406030204" pitchFamily="18" charset="0"/>
                        <a:ea typeface="Cambria Math" panose="02040503050406030204" pitchFamily="18" charset="0"/>
                      </a:rPr>
                      <m:t>,</m:t>
                    </m:r>
                    <m:sSub>
                      <m:sSubPr>
                        <m:ctrlPr>
                          <a:rPr lang="en-US" altLang="zh-CN" sz="9600" i="1">
                            <a:solidFill>
                              <a:srgbClr val="FF0000"/>
                            </a:solidFill>
                            <a:latin typeface="Cambria Math" panose="02040503050406030204" pitchFamily="18" charset="0"/>
                          </a:rPr>
                        </m:ctrlPr>
                      </m:sSubPr>
                      <m:e>
                        <m:r>
                          <a:rPr lang="en-US" altLang="zh-CN" sz="9600" i="1">
                            <a:solidFill>
                              <a:srgbClr val="FF0000"/>
                            </a:solidFill>
                            <a:latin typeface="Cambria Math" panose="02040503050406030204" pitchFamily="18" charset="0"/>
                          </a:rPr>
                          <m:t>𝒙</m:t>
                        </m:r>
                      </m:e>
                      <m:sub>
                        <m:r>
                          <a:rPr lang="en-US" altLang="zh-CN" sz="9600" i="1">
                            <a:solidFill>
                              <a:srgbClr val="FF0000"/>
                            </a:solidFill>
                            <a:latin typeface="Cambria Math" panose="02040503050406030204" pitchFamily="18" charset="0"/>
                          </a:rPr>
                          <m:t>6</m:t>
                        </m:r>
                      </m:sub>
                    </m:sSub>
                    <m:r>
                      <a:rPr lang="en-US" altLang="zh-CN" sz="9600" i="1">
                        <a:latin typeface="Cambria Math" panose="02040503050406030204" pitchFamily="18" charset="0"/>
                        <a:ea typeface="Cambria Math" panose="02040503050406030204" pitchFamily="18" charset="0"/>
                      </a:rPr>
                      <m:t>≥</m:t>
                    </m:r>
                    <m:r>
                      <a:rPr lang="en-US" altLang="zh-CN" sz="9600" i="1">
                        <a:latin typeface="Cambria Math" panose="02040503050406030204" pitchFamily="18" charset="0"/>
                        <a:ea typeface="Cambria Math" panose="02040503050406030204" pitchFamily="18" charset="0"/>
                      </a:rPr>
                      <m:t>𝟎</m:t>
                    </m:r>
                  </m:oMath>
                </a14:m>
                <a:r>
                  <a:rPr lang="en-US" altLang="zh-CN" sz="9600" dirty="0">
                    <a:ea typeface="Cambria Math" panose="02040503050406030204" pitchFamily="18" charset="0"/>
                  </a:rPr>
                  <a:t> </a:t>
                </a:r>
              </a:p>
              <a:p>
                <a:pPr marL="457200" lvl="1" indent="0">
                  <a:lnSpc>
                    <a:spcPts val="3100"/>
                  </a:lnSpc>
                  <a:buNone/>
                </a:pPr>
                <a:endParaRPr lang="zh-CN" altLang="en-US" dirty="0"/>
              </a:p>
              <a:p>
                <a:pPr marL="457200" lvl="1" indent="0">
                  <a:buNone/>
                </a:pPr>
                <a:endParaRPr lang="zh-CN" altLang="en-US" dirty="0"/>
              </a:p>
              <a:p>
                <a:pPr marL="457200" lvl="1" indent="0">
                  <a:buNone/>
                </a:pPr>
                <a:endParaRPr lang="zh-CN" altLang="en-US" dirty="0"/>
              </a:p>
            </p:txBody>
          </p:sp>
        </mc:Choice>
        <mc:Fallback xmlns="">
          <p:sp>
            <p:nvSpPr>
              <p:cNvPr id="10" name="内容占位符 1"/>
              <p:cNvSpPr>
                <a:spLocks noGrp="1" noRot="1" noChangeAspect="1" noMove="1" noResize="1" noEditPoints="1" noAdjustHandles="1" noChangeArrowheads="1" noChangeShapeType="1" noTextEdit="1"/>
              </p:cNvSpPr>
              <p:nvPr>
                <p:ph idx="1"/>
              </p:nvPr>
            </p:nvSpPr>
            <p:spPr>
              <a:xfrm>
                <a:off x="4350097" y="1305481"/>
                <a:ext cx="4793903" cy="2583937"/>
              </a:xfrm>
              <a:blipFill rotWithShape="0">
                <a:blip r:embed="rId4"/>
                <a:stretch>
                  <a:fillRect l="-1266" t="-1869"/>
                </a:stretch>
              </a:blipFill>
              <a:ln w="22225">
                <a:solidFill>
                  <a:schemeClr val="accent1">
                    <a:shade val="50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8585" y="1292602"/>
                <a:ext cx="4237148" cy="2583938"/>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500"/>
                  </a:lnSpc>
                </a:pPr>
                <a:r>
                  <a:rPr lang="zh-CN" altLang="en-US" sz="2400" b="1" dirty="0">
                    <a:solidFill>
                      <a:schemeClr val="tx1"/>
                    </a:solidFill>
                  </a:rPr>
                  <a:t>最大化：</a:t>
                </a:r>
                <a14:m>
                  <m:oMath xmlns:m="http://schemas.openxmlformats.org/officeDocument/2006/math">
                    <m:r>
                      <a:rPr lang="en-US" altLang="zh-CN" sz="2400" b="1">
                        <a:solidFill>
                          <a:schemeClr val="tx1"/>
                        </a:solidFill>
                        <a:latin typeface="Cambria Math" panose="02040503050406030204" pitchFamily="18" charset="0"/>
                      </a:rPr>
                      <m:t> </m:t>
                    </m:r>
                    <m:r>
                      <a:rPr lang="en-US" altLang="zh-CN" sz="2400" b="1">
                        <a:solidFill>
                          <a:schemeClr val="tx1"/>
                        </a:solidFill>
                        <a:latin typeface="Cambria Math" panose="02040503050406030204" pitchFamily="18" charset="0"/>
                      </a:rPr>
                      <m:t>𝐳</m:t>
                    </m:r>
                    <m:r>
                      <a:rPr lang="en-US" altLang="zh-CN" sz="2400" b="1">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𝟑</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𝟏</m:t>
                        </m:r>
                      </m:sub>
                    </m:sSub>
                    <m:r>
                      <a:rPr lang="en-US" altLang="zh-CN" sz="2400" b="1" i="1">
                        <a:solidFill>
                          <a:schemeClr val="tx1"/>
                        </a:solidFill>
                        <a:latin typeface="Cambria Math" panose="02040503050406030204" pitchFamily="18" charset="0"/>
                      </a:rPr>
                      <m:t>+</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𝟐</m:t>
                        </m:r>
                      </m:sub>
                    </m:sSub>
                    <m:r>
                      <a:rPr lang="en-US" altLang="zh-CN" sz="2400" b="1" i="1">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𝟐</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𝟑</m:t>
                        </m:r>
                      </m:sub>
                    </m:sSub>
                  </m:oMath>
                </a14:m>
                <a:endParaRPr lang="en-US" altLang="zh-CN" sz="2400" b="1" i="1" dirty="0">
                  <a:solidFill>
                    <a:schemeClr val="tx1"/>
                  </a:solidFill>
                  <a:latin typeface="Cambria Math" panose="02040503050406030204" pitchFamily="18" charset="0"/>
                </a:endParaRPr>
              </a:p>
              <a:p>
                <a:pPr>
                  <a:lnSpc>
                    <a:spcPts val="3500"/>
                  </a:lnSpc>
                </a:pPr>
                <a:r>
                  <a:rPr lang="zh-CN" altLang="en-US" sz="2400" b="1" dirty="0">
                    <a:solidFill>
                      <a:schemeClr val="tx1"/>
                    </a:solidFill>
                    <a:latin typeface="Cambria Math" panose="02040503050406030204" pitchFamily="18" charset="0"/>
                  </a:rPr>
                  <a:t>满足约束：</a:t>
                </a:r>
                <a:endParaRPr lang="en-US" altLang="zh-CN" sz="2400" b="1" dirty="0">
                  <a:solidFill>
                    <a:schemeClr val="tx1"/>
                  </a:solidFill>
                  <a:latin typeface="Cambria Math" panose="02040503050406030204" pitchFamily="18" charset="0"/>
                </a:endParaRPr>
              </a:p>
              <a:p>
                <a:pPr>
                  <a:lnSpc>
                    <a:spcPts val="3500"/>
                  </a:lnSpc>
                </a:pPr>
                <a:r>
                  <a:rPr lang="en-US" altLang="zh-CN" sz="2400" b="1" dirty="0">
                    <a:solidFill>
                      <a:schemeClr val="tx1"/>
                    </a:solidFill>
                  </a:rPr>
                  <a:t>        </a:t>
                </a:r>
                <a14:m>
                  <m:oMath xmlns:m="http://schemas.openxmlformats.org/officeDocument/2006/math">
                    <m:sSub>
                      <m:sSubPr>
                        <m:ctrlPr>
                          <a:rPr lang="en-US" altLang="zh-CN" sz="2400" b="1" i="1" smtClean="0">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𝟏</m:t>
                        </m:r>
                      </m:sub>
                    </m:sSub>
                    <m:r>
                      <a:rPr lang="en-US" altLang="zh-CN" sz="2400" b="1" i="1">
                        <a:solidFill>
                          <a:schemeClr val="tx1"/>
                        </a:solidFill>
                        <a:latin typeface="Cambria Math" panose="02040503050406030204" pitchFamily="18" charset="0"/>
                      </a:rPr>
                      <m:t>+</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𝟐</m:t>
                        </m:r>
                      </m:sub>
                    </m:sSub>
                    <m:r>
                      <a:rPr lang="en-US" altLang="zh-CN" sz="2400" b="1" i="1">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𝟑</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𝟑</m:t>
                        </m:r>
                      </m:sub>
                    </m:sSub>
                    <m:r>
                      <a:rPr lang="en-US" altLang="zh-CN" sz="2400" b="1" i="1">
                        <a:solidFill>
                          <a:schemeClr val="tx1"/>
                        </a:solidFill>
                        <a:latin typeface="Cambria Math" panose="02040503050406030204" pitchFamily="18" charset="0"/>
                        <a:ea typeface="Cambria Math" panose="02040503050406030204" pitchFamily="18" charset="0"/>
                      </a:rPr>
                      <m:t>≤</m:t>
                    </m:r>
                    <m:r>
                      <a:rPr lang="en-US" altLang="zh-CN" sz="2400" b="1" i="1">
                        <a:solidFill>
                          <a:schemeClr val="tx1"/>
                        </a:solidFill>
                        <a:latin typeface="Cambria Math" panose="02040503050406030204" pitchFamily="18" charset="0"/>
                        <a:ea typeface="Cambria Math" panose="02040503050406030204" pitchFamily="18" charset="0"/>
                      </a:rPr>
                      <m:t>𝟑</m:t>
                    </m:r>
                  </m:oMath>
                </a14:m>
                <a:r>
                  <a:rPr lang="en-US" altLang="zh-CN" sz="2400" b="1" dirty="0">
                    <a:solidFill>
                      <a:schemeClr val="tx1"/>
                    </a:solidFill>
                  </a:rPr>
                  <a:t>0</a:t>
                </a:r>
              </a:p>
              <a:p>
                <a:pPr>
                  <a:lnSpc>
                    <a:spcPts val="3500"/>
                  </a:lnSpc>
                </a:pPr>
                <a14:m>
                  <m:oMathPara xmlns:m="http://schemas.openxmlformats.org/officeDocument/2006/math">
                    <m:oMathParaPr>
                      <m:jc m:val="centerGroup"/>
                    </m:oMathParaPr>
                    <m:oMath xmlns:m="http://schemas.openxmlformats.org/officeDocument/2006/math">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𝟐</m:t>
                          </m:r>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𝟏</m:t>
                          </m:r>
                        </m:sub>
                      </m:sSub>
                      <m:r>
                        <a:rPr lang="en-US" altLang="zh-CN" sz="2400" b="1" i="1">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𝟐</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𝟐</m:t>
                          </m:r>
                        </m:sub>
                      </m:sSub>
                      <m:r>
                        <a:rPr lang="en-US" altLang="zh-CN" sz="2400" b="1" i="1">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𝟓</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𝟑</m:t>
                          </m:r>
                        </m:sub>
                      </m:sSub>
                      <m:r>
                        <a:rPr lang="en-US" altLang="zh-CN" sz="2400" b="1" i="1">
                          <a:solidFill>
                            <a:schemeClr val="tx1"/>
                          </a:solidFill>
                          <a:latin typeface="Cambria Math" panose="02040503050406030204" pitchFamily="18" charset="0"/>
                          <a:ea typeface="Cambria Math" panose="02040503050406030204" pitchFamily="18" charset="0"/>
                        </a:rPr>
                        <m:t>≤</m:t>
                      </m:r>
                      <m:r>
                        <a:rPr lang="en-US" altLang="zh-CN" sz="2400" b="1" i="1">
                          <a:solidFill>
                            <a:schemeClr val="tx1"/>
                          </a:solidFill>
                          <a:latin typeface="Cambria Math" panose="02040503050406030204" pitchFamily="18" charset="0"/>
                          <a:ea typeface="Cambria Math" panose="02040503050406030204" pitchFamily="18" charset="0"/>
                        </a:rPr>
                        <m:t>𝟐𝟒</m:t>
                      </m:r>
                    </m:oMath>
                  </m:oMathPara>
                </a14:m>
                <a:endParaRPr lang="en-US" altLang="zh-CN" sz="2400" b="1" i="1" dirty="0">
                  <a:solidFill>
                    <a:schemeClr val="tx1"/>
                  </a:solidFill>
                  <a:latin typeface="Cambria Math" panose="02040503050406030204" pitchFamily="18" charset="0"/>
                  <a:ea typeface="Cambria Math" panose="02040503050406030204" pitchFamily="18" charset="0"/>
                </a:endParaRPr>
              </a:p>
              <a:p>
                <a:pPr>
                  <a:lnSpc>
                    <a:spcPts val="3500"/>
                  </a:lnSpc>
                </a:pPr>
                <a:r>
                  <a:rPr lang="en-US" altLang="zh-CN" sz="2400" b="1" dirty="0">
                    <a:solidFill>
                      <a:schemeClr val="tx1"/>
                    </a:solidFill>
                  </a:rPr>
                  <a:t>       </a:t>
                </a:r>
                <a14:m>
                  <m:oMath xmlns:m="http://schemas.openxmlformats.org/officeDocument/2006/math">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𝟒</m:t>
                        </m:r>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𝟏</m:t>
                        </m:r>
                      </m:sub>
                    </m:sSub>
                    <m:r>
                      <a:rPr lang="en-US" altLang="zh-CN" sz="2400" b="1" i="1">
                        <a:solidFill>
                          <a:schemeClr val="tx1"/>
                        </a:solidFill>
                        <a:latin typeface="Cambria Math" panose="02040503050406030204" pitchFamily="18" charset="0"/>
                        <a:ea typeface="Cambria Math" panose="02040503050406030204" pitchFamily="18" charset="0"/>
                      </a:rPr>
                      <m:t>+</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𝟐</m:t>
                        </m:r>
                      </m:sub>
                    </m:sSub>
                    <m:r>
                      <a:rPr lang="en-US" altLang="zh-CN" sz="2400" b="1" i="1">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𝟐</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𝟑</m:t>
                        </m:r>
                      </m:sub>
                    </m:sSub>
                    <m:r>
                      <a:rPr lang="en-US" altLang="zh-CN" sz="2400" b="1" i="1">
                        <a:solidFill>
                          <a:schemeClr val="tx1"/>
                        </a:solidFill>
                        <a:latin typeface="Cambria Math" panose="02040503050406030204" pitchFamily="18" charset="0"/>
                        <a:ea typeface="Cambria Math" panose="02040503050406030204" pitchFamily="18" charset="0"/>
                      </a:rPr>
                      <m:t>≤</m:t>
                    </m:r>
                    <m:r>
                      <a:rPr lang="en-US" altLang="zh-CN" sz="2400" b="1" i="1">
                        <a:solidFill>
                          <a:schemeClr val="tx1"/>
                        </a:solidFill>
                        <a:latin typeface="Cambria Math" panose="02040503050406030204" pitchFamily="18" charset="0"/>
                        <a:ea typeface="Cambria Math" panose="02040503050406030204" pitchFamily="18" charset="0"/>
                      </a:rPr>
                      <m:t>𝟑𝟔</m:t>
                    </m:r>
                  </m:oMath>
                </a14:m>
                <a:endParaRPr lang="en-US" altLang="zh-CN" sz="2400" b="1" dirty="0">
                  <a:solidFill>
                    <a:schemeClr val="tx1"/>
                  </a:solidFill>
                  <a:ea typeface="Cambria Math" panose="02040503050406030204" pitchFamily="18" charset="0"/>
                </a:endParaRPr>
              </a:p>
              <a:p>
                <a:pPr>
                  <a:lnSpc>
                    <a:spcPts val="3500"/>
                  </a:lnSpc>
                </a:pPr>
                <a14:m>
                  <m:oMath xmlns:m="http://schemas.openxmlformats.org/officeDocument/2006/math">
                    <m:sSub>
                      <m:sSubPr>
                        <m:ctrlPr>
                          <a:rPr lang="en-US" altLang="zh-CN" sz="2400" i="1" smtClean="0">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𝒙</m:t>
                        </m:r>
                      </m:e>
                      <m:sub>
                        <m:r>
                          <a:rPr lang="en-US" altLang="zh-CN" sz="2400" i="1">
                            <a:solidFill>
                              <a:schemeClr val="tx1"/>
                            </a:solidFill>
                            <a:latin typeface="Cambria Math" panose="02040503050406030204" pitchFamily="18" charset="0"/>
                          </a:rPr>
                          <m:t>𝟏</m:t>
                        </m:r>
                      </m:sub>
                    </m:sSub>
                    <m:r>
                      <a:rPr lang="en-US" altLang="zh-CN" sz="2400" i="1">
                        <a:solidFill>
                          <a:schemeClr val="tx1"/>
                        </a:solidFill>
                        <a:latin typeface="Cambria Math" panose="02040503050406030204" pitchFamily="18" charset="0"/>
                      </a:rPr>
                      <m:t>,</m:t>
                    </m:r>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𝒙</m:t>
                        </m:r>
                      </m:e>
                      <m:sub>
                        <m:r>
                          <a:rPr lang="en-US" altLang="zh-CN" sz="2400" i="1">
                            <a:solidFill>
                              <a:schemeClr val="tx1"/>
                            </a:solidFill>
                            <a:latin typeface="Cambria Math" panose="02040503050406030204" pitchFamily="18" charset="0"/>
                          </a:rPr>
                          <m:t>𝟐</m:t>
                        </m:r>
                      </m:sub>
                    </m:sSub>
                    <m:r>
                      <a:rPr lang="en-US" altLang="zh-CN" sz="2400" i="1">
                        <a:solidFill>
                          <a:schemeClr val="tx1"/>
                        </a:solidFill>
                        <a:latin typeface="Cambria Math" panose="02040503050406030204" pitchFamily="18" charset="0"/>
                        <a:ea typeface="Cambria Math" panose="02040503050406030204" pitchFamily="18" charset="0"/>
                      </a:rPr>
                      <m:t>,</m:t>
                    </m:r>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𝒙</m:t>
                        </m:r>
                      </m:e>
                      <m:sub>
                        <m:r>
                          <a:rPr lang="en-US" altLang="zh-CN" sz="2400" i="1">
                            <a:solidFill>
                              <a:schemeClr val="tx1"/>
                            </a:solidFill>
                            <a:latin typeface="Cambria Math" panose="02040503050406030204" pitchFamily="18" charset="0"/>
                          </a:rPr>
                          <m:t>𝟑</m:t>
                        </m:r>
                      </m:sub>
                    </m:sSub>
                    <m:r>
                      <a:rPr lang="en-US" altLang="zh-CN" sz="2400" i="1">
                        <a:solidFill>
                          <a:schemeClr val="tx1"/>
                        </a:solidFill>
                        <a:latin typeface="Cambria Math" panose="02040503050406030204" pitchFamily="18" charset="0"/>
                        <a:ea typeface="Cambria Math" panose="02040503050406030204" pitchFamily="18" charset="0"/>
                      </a:rPr>
                      <m:t>≥</m:t>
                    </m:r>
                    <m:r>
                      <a:rPr lang="en-US" altLang="zh-CN" sz="2400" i="1">
                        <a:solidFill>
                          <a:schemeClr val="tx1"/>
                        </a:solidFill>
                        <a:latin typeface="Cambria Math" panose="02040503050406030204" pitchFamily="18" charset="0"/>
                        <a:ea typeface="Cambria Math" panose="02040503050406030204" pitchFamily="18" charset="0"/>
                      </a:rPr>
                      <m:t>𝟎</m:t>
                    </m:r>
                  </m:oMath>
                </a14:m>
                <a:r>
                  <a:rPr lang="en-US" altLang="zh-CN" sz="2400" dirty="0">
                    <a:solidFill>
                      <a:schemeClr val="tx1"/>
                    </a:solidFill>
                    <a:ea typeface="Cambria Math" panose="02040503050406030204" pitchFamily="18" charset="0"/>
                  </a:rPr>
                  <a:t> </a:t>
                </a:r>
                <a:endParaRPr lang="en-US" altLang="zh-CN" sz="2400" b="1" dirty="0">
                  <a:solidFill>
                    <a:schemeClr val="tx1"/>
                  </a:solidFill>
                  <a:ea typeface="Cambria Math" panose="020405030504060302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8585" y="1292602"/>
                <a:ext cx="4237148" cy="2583938"/>
              </a:xfrm>
              <a:prstGeom prst="rect">
                <a:avLst/>
              </a:prstGeom>
              <a:blipFill rotWithShape="0">
                <a:blip r:embed="rId5"/>
                <a:stretch>
                  <a:fillRect l="-1860" t="-3972" b="-2103"/>
                </a:stretch>
              </a:blipFill>
              <a:ln w="25400">
                <a:solidFill>
                  <a:srgbClr val="7030A0"/>
                </a:solidFill>
              </a:ln>
            </p:spPr>
            <p:txBody>
              <a:bodyPr/>
              <a:lstStyle/>
              <a:p>
                <a:r>
                  <a:rPr lang="zh-CN" altLang="en-US">
                    <a:noFill/>
                  </a:rPr>
                  <a:t> </a:t>
                </a:r>
              </a:p>
            </p:txBody>
          </p:sp>
        </mc:Fallback>
      </mc:AlternateContent>
    </p:spTree>
    <p:extLst>
      <p:ext uri="{BB962C8B-B14F-4D97-AF65-F5344CB8AC3E}">
        <p14:creationId xmlns:p14="http://schemas.microsoft.com/office/powerpoint/2010/main" val="18191414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extLst>
                  <p:ext uri="{D42A27DB-BD31-4B8C-83A1-F6EECF244321}">
                    <p14:modId xmlns:p14="http://schemas.microsoft.com/office/powerpoint/2010/main" val="123965079"/>
                  </p:ext>
                </p:extLst>
              </p:nvPr>
            </p:nvGraphicFramePr>
            <p:xfrm>
              <a:off x="1651307" y="1236367"/>
              <a:ext cx="4606344" cy="2286000"/>
            </p:xfrm>
            <a:graphic>
              <a:graphicData uri="http://schemas.openxmlformats.org/drawingml/2006/table">
                <a:tbl>
                  <a:tblPr firstRow="1" bandRow="1">
                    <a:tableStyleId>{5C22544A-7EE6-4342-B048-85BDC9FD1C3A}</a:tableStyleId>
                  </a:tblPr>
                  <a:tblGrid>
                    <a:gridCol w="872329">
                      <a:extLst>
                        <a:ext uri="{9D8B030D-6E8A-4147-A177-3AD203B41FA5}">
                          <a16:colId xmlns:a16="http://schemas.microsoft.com/office/drawing/2014/main" val="20000"/>
                        </a:ext>
                      </a:extLst>
                    </a:gridCol>
                    <a:gridCol w="872329">
                      <a:extLst>
                        <a:ext uri="{9D8B030D-6E8A-4147-A177-3AD203B41FA5}">
                          <a16:colId xmlns:a16="http://schemas.microsoft.com/office/drawing/2014/main" val="20001"/>
                        </a:ext>
                      </a:extLst>
                    </a:gridCol>
                    <a:gridCol w="872329">
                      <a:extLst>
                        <a:ext uri="{9D8B030D-6E8A-4147-A177-3AD203B41FA5}">
                          <a16:colId xmlns:a16="http://schemas.microsoft.com/office/drawing/2014/main" val="20002"/>
                        </a:ext>
                      </a:extLst>
                    </a:gridCol>
                    <a:gridCol w="872329">
                      <a:extLst>
                        <a:ext uri="{9D8B030D-6E8A-4147-A177-3AD203B41FA5}">
                          <a16:colId xmlns:a16="http://schemas.microsoft.com/office/drawing/2014/main" val="20003"/>
                        </a:ext>
                      </a:extLst>
                    </a:gridCol>
                    <a:gridCol w="1117028">
                      <a:extLst>
                        <a:ext uri="{9D8B030D-6E8A-4147-A177-3AD203B41FA5}">
                          <a16:colId xmlns:a16="http://schemas.microsoft.com/office/drawing/2014/main" val="20004"/>
                        </a:ext>
                      </a:extLst>
                    </a:gridCol>
                  </a:tblGrid>
                  <a:tr h="370840">
                    <a:tc>
                      <a:txBody>
                        <a:bodyPr/>
                        <a:lstStyle/>
                        <a:p>
                          <a:pPr algn="ctr"/>
                          <a:endParaRPr lang="zh-CN" altLang="en-US" sz="2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b="1" i="1" smtClean="0">
                                        <a:solidFill>
                                          <a:srgbClr val="FF0000"/>
                                        </a:solidFill>
                                        <a:latin typeface="Cambria Math" panose="02040503050406030204" pitchFamily="18" charset="0"/>
                                      </a:rPr>
                                      <m:t>𝟏</m:t>
                                    </m:r>
                                  </m:sub>
                                </m:sSub>
                              </m:oMath>
                            </m:oMathPara>
                          </a14:m>
                          <a:endParaRPr lang="zh-CN" altLang="en-US" sz="2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b="1" i="1" smtClean="0">
                                        <a:solidFill>
                                          <a:srgbClr val="FF0000"/>
                                        </a:solidFill>
                                        <a:latin typeface="Cambria Math" panose="02040503050406030204" pitchFamily="18" charset="0"/>
                                      </a:rPr>
                                      <m:t>𝟐</m:t>
                                    </m:r>
                                  </m:sub>
                                </m:sSub>
                              </m:oMath>
                            </m:oMathPara>
                          </a14:m>
                          <a:endParaRPr lang="zh-CN" altLang="en-US" sz="2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b="1" i="1" smtClean="0">
                                        <a:solidFill>
                                          <a:srgbClr val="FF0000"/>
                                        </a:solidFill>
                                        <a:latin typeface="Cambria Math" panose="02040503050406030204" pitchFamily="18" charset="0"/>
                                      </a:rPr>
                                      <m:t>𝟑</m:t>
                                    </m:r>
                                  </m:sub>
                                </m:sSub>
                              </m:oMath>
                            </m:oMathPara>
                          </a14:m>
                          <a:endParaRPr lang="zh-CN" altLang="en-US" sz="2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pPr algn="ctr"/>
                          <a:r>
                            <a:rPr lang="en-US" altLang="zh-CN" sz="2400" dirty="0">
                              <a:solidFill>
                                <a:srgbClr val="FF0000"/>
                              </a:solidFill>
                            </a:rPr>
                            <a:t>z</a:t>
                          </a:r>
                          <a:endParaRPr lang="zh-CN" altLang="en-US" sz="2400" dirty="0">
                            <a:solidFill>
                              <a:srgbClr val="FF0000"/>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dirty="0">
                              <a:solidFill>
                                <a:schemeClr val="tx1"/>
                              </a:solidFill>
                            </a:rPr>
                            <a:t>0</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rPr>
                            <a:t>3</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rPr>
                            <a:t>1</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rPr>
                            <a:t>2</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𝟒</m:t>
                                    </m:r>
                                  </m:sub>
                                </m:sSub>
                              </m:oMath>
                            </m:oMathPara>
                          </a14:m>
                          <a:endParaRPr lang="zh-CN" altLang="en-US" sz="2400" dirty="0">
                            <a:solidFill>
                              <a:srgbClr val="FF0000"/>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dirty="0">
                              <a:solidFill>
                                <a:schemeClr val="tx1"/>
                              </a:solidFill>
                            </a:rPr>
                            <a:t>30</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rPr>
                            <a:t>1</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rPr>
                            <a:t>1</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rPr>
                            <a:t>3</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b="0" i="1" smtClean="0">
                                        <a:solidFill>
                                          <a:srgbClr val="FF0000"/>
                                        </a:solidFill>
                                        <a:latin typeface="Cambria Math" panose="02040503050406030204" pitchFamily="18" charset="0"/>
                                      </a:rPr>
                                      <m:t>5</m:t>
                                    </m:r>
                                  </m:sub>
                                </m:sSub>
                              </m:oMath>
                            </m:oMathPara>
                          </a14:m>
                          <a:endParaRPr lang="zh-CN" altLang="en-US" sz="2400" dirty="0">
                            <a:solidFill>
                              <a:srgbClr val="FF0000"/>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dirty="0">
                              <a:solidFill>
                                <a:schemeClr val="tx1"/>
                              </a:solidFill>
                            </a:rPr>
                            <a:t>24</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rPr>
                            <a:t>2</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rPr>
                            <a:t>2</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rPr>
                            <a:t>5</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b="0" i="1" smtClean="0">
                                        <a:solidFill>
                                          <a:srgbClr val="FF0000"/>
                                        </a:solidFill>
                                        <a:latin typeface="Cambria Math" panose="02040503050406030204" pitchFamily="18" charset="0"/>
                                      </a:rPr>
                                      <m:t>6</m:t>
                                    </m:r>
                                  </m:sub>
                                </m:sSub>
                              </m:oMath>
                            </m:oMathPara>
                          </a14:m>
                          <a:endParaRPr lang="zh-CN" altLang="en-US" sz="2400" dirty="0">
                            <a:solidFill>
                              <a:srgbClr val="FF0000"/>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dirty="0">
                              <a:solidFill>
                                <a:schemeClr val="tx1"/>
                              </a:solidFill>
                            </a:rPr>
                            <a:t>36</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rPr>
                            <a:t>4</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rPr>
                            <a:t>1</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rPr>
                            <a:t>2</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mc:Choice>
        <mc:Fallback xmlns="">
          <p:graphicFrame>
            <p:nvGraphicFramePr>
              <p:cNvPr id="6" name="表格 5"/>
              <p:cNvGraphicFramePr>
                <a:graphicFrameLocks noGrp="1"/>
              </p:cNvGraphicFramePr>
              <p:nvPr>
                <p:extLst>
                  <p:ext uri="{D42A27DB-BD31-4B8C-83A1-F6EECF244321}">
                    <p14:modId xmlns:p14="http://schemas.microsoft.com/office/powerpoint/2010/main" val="123965079"/>
                  </p:ext>
                </p:extLst>
              </p:nvPr>
            </p:nvGraphicFramePr>
            <p:xfrm>
              <a:off x="1651307" y="1236367"/>
              <a:ext cx="4606344" cy="2286000"/>
            </p:xfrm>
            <a:graphic>
              <a:graphicData uri="http://schemas.openxmlformats.org/drawingml/2006/table">
                <a:tbl>
                  <a:tblPr firstRow="1" bandRow="1">
                    <a:tableStyleId>{5C22544A-7EE6-4342-B048-85BDC9FD1C3A}</a:tableStyleId>
                  </a:tblPr>
                  <a:tblGrid>
                    <a:gridCol w="872329"/>
                    <a:gridCol w="872329"/>
                    <a:gridCol w="872329"/>
                    <a:gridCol w="872329"/>
                    <a:gridCol w="1117028"/>
                  </a:tblGrid>
                  <a:tr h="457200">
                    <a:tc>
                      <a:txBody>
                        <a:bodyPr/>
                        <a:lstStyle/>
                        <a:p>
                          <a:pPr algn="ctr"/>
                          <a:endParaRPr lang="zh-CN" altLang="en-US" sz="2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200699" r="-230070" b="-432000"/>
                          </a:stretch>
                        </a:blipFill>
                      </a:tcPr>
                    </a:tc>
                    <a:tc>
                      <a:txBody>
                        <a:bodyPr/>
                        <a:lstStyle/>
                        <a:p>
                          <a:endParaRPr lang="zh-CN"/>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300699" r="-130070" b="-432000"/>
                          </a:stretch>
                        </a:blipFill>
                      </a:tcPr>
                    </a:tc>
                    <a:tc>
                      <a:txBody>
                        <a:bodyPr/>
                        <a:lstStyle/>
                        <a:p>
                          <a:endParaRPr lang="zh-CN"/>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311413" r="-1087" b="-432000"/>
                          </a:stretch>
                        </a:blipFill>
                      </a:tcPr>
                    </a:tc>
                  </a:tr>
                  <a:tr h="457200">
                    <a:tc>
                      <a:txBody>
                        <a:bodyPr/>
                        <a:lstStyle/>
                        <a:p>
                          <a:pPr algn="ctr"/>
                          <a:r>
                            <a:rPr lang="en-US" altLang="zh-CN" sz="2400" dirty="0" smtClean="0">
                              <a:solidFill>
                                <a:srgbClr val="FF0000"/>
                              </a:solidFill>
                            </a:rPr>
                            <a:t>z</a:t>
                          </a:r>
                          <a:endParaRPr lang="zh-CN" altLang="en-US" sz="2400" dirty="0">
                            <a:solidFill>
                              <a:srgbClr val="FF0000"/>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dirty="0" smtClean="0">
                              <a:solidFill>
                                <a:schemeClr val="tx1"/>
                              </a:solidFill>
                            </a:rPr>
                            <a:t>0</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smtClean="0">
                              <a:solidFill>
                                <a:schemeClr val="tx1"/>
                              </a:solidFill>
                            </a:rPr>
                            <a:t>3</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smtClean="0">
                              <a:solidFill>
                                <a:schemeClr val="tx1"/>
                              </a:solidFill>
                            </a:rPr>
                            <a:t>1</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smtClean="0">
                              <a:solidFill>
                                <a:schemeClr val="tx1"/>
                              </a:solidFill>
                            </a:rPr>
                            <a:t>2</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7200">
                    <a:tc>
                      <a:txBody>
                        <a:bodyPr/>
                        <a:lstStyle/>
                        <a:p>
                          <a:endParaRPr lang="zh-CN"/>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rotWithShape="0">
                          <a:blip r:embed="rId2"/>
                          <a:stretch>
                            <a:fillRect t="-197368" r="-430769" b="-227632"/>
                          </a:stretch>
                        </a:blipFill>
                      </a:tcPr>
                    </a:tc>
                    <a:tc>
                      <a:txBody>
                        <a:bodyPr/>
                        <a:lstStyle/>
                        <a:p>
                          <a:pPr algn="ctr"/>
                          <a:r>
                            <a:rPr lang="en-US" altLang="zh-CN" sz="2400" dirty="0" smtClean="0">
                              <a:solidFill>
                                <a:schemeClr val="tx1"/>
                              </a:solidFill>
                            </a:rPr>
                            <a:t>30</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smtClean="0">
                              <a:solidFill>
                                <a:schemeClr val="tx1"/>
                              </a:solidFill>
                            </a:rPr>
                            <a:t>1</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smtClean="0">
                              <a:solidFill>
                                <a:schemeClr val="tx1"/>
                              </a:solidFill>
                            </a:rPr>
                            <a:t>1</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smtClean="0">
                              <a:solidFill>
                                <a:schemeClr val="tx1"/>
                              </a:solidFill>
                            </a:rPr>
                            <a:t>3</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7200">
                    <a:tc>
                      <a:txBody>
                        <a:bodyPr/>
                        <a:lstStyle/>
                        <a:p>
                          <a:endParaRPr lang="zh-CN"/>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rotWithShape="0">
                          <a:blip r:embed="rId2"/>
                          <a:stretch>
                            <a:fillRect t="-301333" r="-430769" b="-130667"/>
                          </a:stretch>
                        </a:blipFill>
                      </a:tcPr>
                    </a:tc>
                    <a:tc>
                      <a:txBody>
                        <a:bodyPr/>
                        <a:lstStyle/>
                        <a:p>
                          <a:pPr algn="ctr"/>
                          <a:r>
                            <a:rPr lang="en-US" altLang="zh-CN" sz="2400" dirty="0" smtClean="0">
                              <a:solidFill>
                                <a:schemeClr val="tx1"/>
                              </a:solidFill>
                            </a:rPr>
                            <a:t>24</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smtClean="0">
                              <a:solidFill>
                                <a:schemeClr val="tx1"/>
                              </a:solidFill>
                            </a:rPr>
                            <a:t>2</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smtClean="0">
                              <a:solidFill>
                                <a:schemeClr val="tx1"/>
                              </a:solidFill>
                            </a:rPr>
                            <a:t>2</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smtClean="0">
                              <a:solidFill>
                                <a:schemeClr val="tx1"/>
                              </a:solidFill>
                            </a:rPr>
                            <a:t>5</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7200">
                    <a:tc>
                      <a:txBody>
                        <a:bodyPr/>
                        <a:lstStyle/>
                        <a:p>
                          <a:endParaRPr lang="zh-CN"/>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rotWithShape="0">
                          <a:blip r:embed="rId2"/>
                          <a:stretch>
                            <a:fillRect t="-401333" r="-430769" b="-30667"/>
                          </a:stretch>
                        </a:blipFill>
                      </a:tcPr>
                    </a:tc>
                    <a:tc>
                      <a:txBody>
                        <a:bodyPr/>
                        <a:lstStyle/>
                        <a:p>
                          <a:pPr algn="ctr"/>
                          <a:r>
                            <a:rPr lang="en-US" altLang="zh-CN" sz="2400" dirty="0" smtClean="0">
                              <a:solidFill>
                                <a:schemeClr val="tx1"/>
                              </a:solidFill>
                            </a:rPr>
                            <a:t>36</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smtClean="0">
                              <a:solidFill>
                                <a:schemeClr val="tx1"/>
                              </a:solidFill>
                            </a:rPr>
                            <a:t>4</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smtClean="0">
                              <a:solidFill>
                                <a:schemeClr val="tx1"/>
                              </a:solidFill>
                            </a:rPr>
                            <a:t>1</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smtClean="0">
                              <a:solidFill>
                                <a:schemeClr val="tx1"/>
                              </a:solidFill>
                            </a:rPr>
                            <a:t>2</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Fallback>
      </mc:AlternateContent>
      <mc:AlternateContent xmlns:mc="http://schemas.openxmlformats.org/markup-compatibility/2006" xmlns:a14="http://schemas.microsoft.com/office/drawing/2010/main">
        <mc:Choice Requires="a14">
          <p:sp>
            <p:nvSpPr>
              <p:cNvPr id="8" name="文本框 7"/>
              <p:cNvSpPr txBox="1"/>
              <p:nvPr/>
            </p:nvSpPr>
            <p:spPr>
              <a:xfrm>
                <a:off x="1287888" y="3734148"/>
                <a:ext cx="7328078" cy="2436244"/>
              </a:xfrm>
              <a:prstGeom prst="rect">
                <a:avLst/>
              </a:prstGeom>
              <a:noFill/>
            </p:spPr>
            <p:txBody>
              <a:bodyPr wrap="square" rtlCol="0">
                <a:spAutoFit/>
              </a:bodyPr>
              <a:lstStyle/>
              <a:p>
                <a:pPr>
                  <a:lnSpc>
                    <a:spcPct val="150000"/>
                  </a:lnSpc>
                  <a:spcBef>
                    <a:spcPts val="600"/>
                  </a:spcBef>
                  <a:spcAft>
                    <a:spcPts val="600"/>
                  </a:spcAft>
                </a:pPr>
                <a:r>
                  <a:rPr lang="zh-CN" altLang="en-US" sz="2400" b="1" dirty="0">
                    <a:latin typeface="Arial" panose="020B0604020202020204" pitchFamily="34" charset="0"/>
                    <a:cs typeface="Arial" panose="020B0604020202020204" pitchFamily="34" charset="0"/>
                  </a:rPr>
                  <a:t>选</a:t>
                </a:r>
                <a14:m>
                  <m:oMath xmlns:m="http://schemas.openxmlformats.org/officeDocument/2006/math">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b="1" i="1">
                            <a:solidFill>
                              <a:srgbClr val="FF0000"/>
                            </a:solidFill>
                            <a:latin typeface="Cambria Math" panose="02040503050406030204" pitchFamily="18" charset="0"/>
                          </a:rPr>
                          <m:t>𝟏</m:t>
                        </m:r>
                      </m:sub>
                    </m:sSub>
                  </m:oMath>
                </a14:m>
                <a:r>
                  <a:rPr lang="zh-CN" altLang="en-US" sz="2400" b="1" dirty="0">
                    <a:latin typeface="Arial" panose="020B0604020202020204" pitchFamily="34" charset="0"/>
                    <a:cs typeface="Arial" panose="020B0604020202020204" pitchFamily="34" charset="0"/>
                  </a:rPr>
                  <a:t>为入基变量</a:t>
                </a:r>
                <a:r>
                  <a:rPr lang="en-US" altLang="zh-CN" sz="2400" b="1" dirty="0">
                    <a:latin typeface="Arial" panose="020B0604020202020204" pitchFamily="34" charset="0"/>
                    <a:cs typeface="Arial" panose="020B0604020202020204" pitchFamily="34" charset="0"/>
                  </a:rPr>
                  <a:t>,  </a:t>
                </a:r>
                <a14:m>
                  <m:oMath xmlns:m="http://schemas.openxmlformats.org/officeDocument/2006/math">
                    <m:r>
                      <a:rPr lang="en-US" altLang="zh-CN" sz="2400" b="1" i="1" dirty="0" smtClean="0">
                        <a:latin typeface="Cambria Math" panose="02040503050406030204" pitchFamily="18" charset="0"/>
                        <a:cs typeface="Arial" panose="020B0604020202020204" pitchFamily="34" charset="0"/>
                      </a:rPr>
                      <m:t>𝒆</m:t>
                    </m:r>
                    <m:r>
                      <a:rPr lang="en-US" altLang="zh-CN" sz="2400" b="1" i="1" dirty="0" smtClean="0">
                        <a:latin typeface="Cambria Math" panose="02040503050406030204" pitchFamily="18" charset="0"/>
                        <a:cs typeface="Arial" panose="020B0604020202020204" pitchFamily="34" charset="0"/>
                      </a:rPr>
                      <m:t>=</m:t>
                    </m:r>
                    <m:r>
                      <a:rPr lang="en-US" altLang="zh-CN" sz="2400" b="1" i="1" dirty="0" smtClean="0">
                        <a:latin typeface="Cambria Math" panose="02040503050406030204" pitchFamily="18" charset="0"/>
                        <a:cs typeface="Arial" panose="020B0604020202020204" pitchFamily="34" charset="0"/>
                      </a:rPr>
                      <m:t>𝟏</m:t>
                    </m:r>
                  </m:oMath>
                </a14:m>
                <a:endParaRPr lang="en-US" altLang="zh-CN" sz="2400" b="1" dirty="0">
                  <a:latin typeface="Arial" panose="020B0604020202020204" pitchFamily="34" charset="0"/>
                  <a:cs typeface="Arial" panose="020B0604020202020204" pitchFamily="34" charset="0"/>
                </a:endParaRPr>
              </a:p>
              <a:p>
                <a:pPr>
                  <a:lnSpc>
                    <a:spcPct val="150000"/>
                  </a:lnSpc>
                  <a:spcBef>
                    <a:spcPts val="600"/>
                  </a:spcBef>
                  <a:spcAft>
                    <a:spcPts val="600"/>
                  </a:spcAft>
                </a:pPr>
                <a14:m>
                  <m:oMath xmlns:m="http://schemas.openxmlformats.org/officeDocument/2006/math">
                    <m:r>
                      <a:rPr lang="zh-CN" altLang="en-US" sz="2400" i="1">
                        <a:latin typeface="Cambria Math" panose="02040503050406030204" pitchFamily="18" charset="0"/>
                      </a:rPr>
                      <m:t>𝜽</m:t>
                    </m:r>
                    <m:r>
                      <a:rPr lang="en-US" altLang="zh-CN" sz="2400" i="1">
                        <a:latin typeface="Cambria Math" panose="02040503050406030204" pitchFamily="18" charset="0"/>
                      </a:rPr>
                      <m:t>=</m:t>
                    </m:r>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min</m:t>
                            </m:r>
                          </m:e>
                          <m:lim>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𝒂</m:t>
                                </m:r>
                              </m:e>
                              <m:sub>
                                <m:r>
                                  <a:rPr lang="en-US" altLang="zh-CN" sz="2400" i="1">
                                    <a:solidFill>
                                      <a:srgbClr val="FF0000"/>
                                    </a:solidFill>
                                    <a:latin typeface="Cambria Math" panose="02040503050406030204" pitchFamily="18" charset="0"/>
                                  </a:rPr>
                                  <m:t>𝒊𝒆</m:t>
                                </m:r>
                              </m:sub>
                            </m:sSub>
                            <m:r>
                              <a:rPr lang="en-US" altLang="zh-CN" sz="2400" b="1" i="1">
                                <a:solidFill>
                                  <a:srgbClr val="FF0000"/>
                                </a:solidFill>
                                <a:latin typeface="Cambria Math" panose="02040503050406030204" pitchFamily="18" charset="0"/>
                              </a:rPr>
                              <m:t>&gt;</m:t>
                            </m:r>
                            <m:r>
                              <a:rPr lang="en-US" altLang="zh-CN" sz="2400" i="1">
                                <a:solidFill>
                                  <a:srgbClr val="FF0000"/>
                                </a:solidFill>
                                <a:latin typeface="Cambria Math" panose="02040503050406030204" pitchFamily="18" charset="0"/>
                                <a:ea typeface="Cambria Math" panose="02040503050406030204" pitchFamily="18" charset="0"/>
                              </a:rPr>
                              <m:t>𝟎</m:t>
                            </m:r>
                          </m:lim>
                        </m:limLow>
                      </m:fName>
                      <m:e>
                        <m:d>
                          <m:dPr>
                            <m:begChr m:val="{"/>
                            <m:endChr m:val="}"/>
                            <m:ctrlPr>
                              <a:rPr lang="en-US" altLang="zh-CN" sz="2400" b="1" i="1">
                                <a:latin typeface="Cambria Math" panose="02040503050406030204" pitchFamily="18" charset="0"/>
                              </a:rPr>
                            </m:ctrlPr>
                          </m:dPr>
                          <m:e>
                            <m:f>
                              <m:fPr>
                                <m:ctrlPr>
                                  <a:rPr lang="en-US" altLang="zh-CN" sz="2400" b="1" i="1">
                                    <a:latin typeface="Cambria Math" panose="02040503050406030204" pitchFamily="18" charset="0"/>
                                  </a:rPr>
                                </m:ctrlPr>
                              </m:fPr>
                              <m:num>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𝒃</m:t>
                                    </m:r>
                                  </m:e>
                                  <m:sub>
                                    <m:r>
                                      <a:rPr lang="en-US" altLang="zh-CN" sz="2400" b="1" i="1">
                                        <a:latin typeface="Cambria Math" panose="02040503050406030204" pitchFamily="18" charset="0"/>
                                      </a:rPr>
                                      <m:t>𝒊</m:t>
                                    </m:r>
                                  </m:sub>
                                </m:sSub>
                              </m:num>
                              <m:den>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𝒂</m:t>
                                    </m:r>
                                  </m:e>
                                  <m:sub>
                                    <m:r>
                                      <a:rPr lang="en-US" altLang="zh-CN" sz="2400" i="1">
                                        <a:solidFill>
                                          <a:srgbClr val="FF0000"/>
                                        </a:solidFill>
                                        <a:latin typeface="Cambria Math" panose="02040503050406030204" pitchFamily="18" charset="0"/>
                                      </a:rPr>
                                      <m:t>𝒊𝒆</m:t>
                                    </m:r>
                                  </m:sub>
                                </m:sSub>
                              </m:den>
                            </m:f>
                          </m:e>
                        </m:d>
                        <m:r>
                          <a:rPr lang="en-US" altLang="zh-CN" sz="2400" b="1" i="1">
                            <a:latin typeface="Cambria Math" panose="02040503050406030204" pitchFamily="18" charset="0"/>
                          </a:rPr>
                          <m:t>=</m:t>
                        </m:r>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𝒃</m:t>
                                </m:r>
                              </m:e>
                              <m:sub>
                                <m:r>
                                  <a:rPr lang="en-US" altLang="zh-CN" sz="2400" b="1" i="1">
                                    <a:latin typeface="Cambria Math" panose="02040503050406030204" pitchFamily="18" charset="0"/>
                                  </a:rPr>
                                  <m:t>𝒍</m:t>
                                </m:r>
                              </m:sub>
                            </m:sSub>
                          </m:num>
                          <m:den>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𝒂</m:t>
                                </m:r>
                              </m:e>
                              <m:sub>
                                <m:r>
                                  <a:rPr lang="en-US" altLang="zh-CN" sz="2400" b="1" i="1">
                                    <a:solidFill>
                                      <a:srgbClr val="FF0000"/>
                                    </a:solidFill>
                                    <a:latin typeface="Cambria Math" panose="02040503050406030204" pitchFamily="18" charset="0"/>
                                  </a:rPr>
                                  <m:t>𝒍</m:t>
                                </m:r>
                                <m:r>
                                  <a:rPr lang="en-US" altLang="zh-CN" sz="2400" i="1">
                                    <a:solidFill>
                                      <a:srgbClr val="FF0000"/>
                                    </a:solidFill>
                                    <a:latin typeface="Cambria Math" panose="02040503050406030204" pitchFamily="18" charset="0"/>
                                  </a:rPr>
                                  <m:t>𝒆</m:t>
                                </m:r>
                              </m:sub>
                            </m:sSub>
                          </m:den>
                        </m:f>
                        <m:r>
                          <a:rPr lang="en-US" altLang="zh-CN" sz="2400" b="0" i="1" smtClean="0">
                            <a:solidFill>
                              <a:srgbClr val="FF0000"/>
                            </a:solidFill>
                            <a:latin typeface="Cambria Math" panose="02040503050406030204" pitchFamily="18" charset="0"/>
                          </a:rPr>
                          <m:t>  </m:t>
                        </m:r>
                      </m:e>
                    </m:func>
                  </m:oMath>
                </a14:m>
                <a:r>
                  <a:rPr lang="en-US" altLang="zh-CN" sz="2400" b="1" dirty="0">
                    <a:latin typeface="Arial" panose="020B0604020202020204" pitchFamily="34" charset="0"/>
                    <a:cs typeface="Arial" panose="020B0604020202020204" pitchFamily="34" charset="0"/>
                  </a:rPr>
                  <a:t> ,    min{30/1,24/2,36/4},</a:t>
                </a:r>
                <a14:m>
                  <m:oMath xmlns:m="http://schemas.openxmlformats.org/officeDocument/2006/math">
                    <m:r>
                      <a:rPr lang="en-US" altLang="zh-CN" sz="2400" b="1" i="0" dirty="0" smtClean="0">
                        <a:latin typeface="Cambria Math" panose="02040503050406030204" pitchFamily="18" charset="0"/>
                        <a:cs typeface="Arial" panose="020B0604020202020204" pitchFamily="34" charset="0"/>
                      </a:rPr>
                      <m:t>        </m:t>
                    </m:r>
                    <m:r>
                      <a:rPr lang="en-US" altLang="zh-CN" sz="2400" b="1" i="1" dirty="0" smtClean="0">
                        <a:latin typeface="Cambria Math" panose="02040503050406030204" pitchFamily="18" charset="0"/>
                        <a:cs typeface="Arial" panose="020B0604020202020204" pitchFamily="34" charset="0"/>
                      </a:rPr>
                      <m:t>𝒍</m:t>
                    </m:r>
                    <m:r>
                      <a:rPr lang="en-US" altLang="zh-CN" sz="2400" b="1" i="1" dirty="0" smtClean="0">
                        <a:latin typeface="Cambria Math" panose="02040503050406030204" pitchFamily="18" charset="0"/>
                        <a:cs typeface="Arial" panose="020B0604020202020204" pitchFamily="34" charset="0"/>
                      </a:rPr>
                      <m:t>=</m:t>
                    </m:r>
                    <m:r>
                      <a:rPr lang="en-US" altLang="zh-CN" sz="2400" b="1" i="1" dirty="0" smtClean="0">
                        <a:latin typeface="Cambria Math" panose="02040503050406030204" pitchFamily="18" charset="0"/>
                        <a:cs typeface="Arial" panose="020B0604020202020204" pitchFamily="34" charset="0"/>
                      </a:rPr>
                      <m:t>𝟔</m:t>
                    </m:r>
                  </m:oMath>
                </a14:m>
                <a:endParaRPr lang="en-US" altLang="zh-CN" sz="2400" b="1" dirty="0">
                  <a:latin typeface="Arial" panose="020B0604020202020204" pitchFamily="34" charset="0"/>
                  <a:cs typeface="Arial" panose="020B0604020202020204" pitchFamily="34" charset="0"/>
                </a:endParaRPr>
              </a:p>
              <a:p>
                <a:pPr>
                  <a:lnSpc>
                    <a:spcPct val="150000"/>
                  </a:lnSpc>
                  <a:spcBef>
                    <a:spcPts val="600"/>
                  </a:spcBef>
                  <a:spcAft>
                    <a:spcPts val="600"/>
                  </a:spcAft>
                </a:pPr>
                <a:r>
                  <a:rPr lang="zh-CN" altLang="en-US" sz="2400" b="1" dirty="0">
                    <a:latin typeface="Arial" panose="020B0604020202020204" pitchFamily="34" charset="0"/>
                    <a:cs typeface="Arial" panose="020B0604020202020204" pitchFamily="34" charset="0"/>
                  </a:rPr>
                  <a:t> 选</a:t>
                </a:r>
                <a14:m>
                  <m:oMath xmlns:m="http://schemas.openxmlformats.org/officeDocument/2006/math">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b="1" i="1" smtClean="0">
                            <a:solidFill>
                              <a:srgbClr val="FF0000"/>
                            </a:solidFill>
                            <a:latin typeface="Cambria Math" panose="02040503050406030204" pitchFamily="18" charset="0"/>
                          </a:rPr>
                          <m:t>𝟔</m:t>
                        </m:r>
                      </m:sub>
                    </m:sSub>
                  </m:oMath>
                </a14:m>
                <a:r>
                  <a:rPr lang="zh-CN" altLang="en-US" sz="2400" b="1" dirty="0">
                    <a:latin typeface="Arial" panose="020B0604020202020204" pitchFamily="34" charset="0"/>
                    <a:cs typeface="Arial" panose="020B0604020202020204" pitchFamily="34" charset="0"/>
                  </a:rPr>
                  <a:t>为离基变量</a:t>
                </a:r>
              </a:p>
            </p:txBody>
          </p:sp>
        </mc:Choice>
        <mc:Fallback xmlns="">
          <p:sp>
            <p:nvSpPr>
              <p:cNvPr id="8" name="文本框 7"/>
              <p:cNvSpPr txBox="1">
                <a:spLocks noRot="1" noChangeAspect="1" noMove="1" noResize="1" noEditPoints="1" noAdjustHandles="1" noChangeArrowheads="1" noChangeShapeType="1" noTextEdit="1"/>
              </p:cNvSpPr>
              <p:nvPr/>
            </p:nvSpPr>
            <p:spPr>
              <a:xfrm>
                <a:off x="1287888" y="3734148"/>
                <a:ext cx="7328078" cy="2436244"/>
              </a:xfrm>
              <a:prstGeom prst="rect">
                <a:avLst/>
              </a:prstGeom>
              <a:blipFill rotWithShape="0">
                <a:blip r:embed="rId3"/>
                <a:stretch>
                  <a:fillRect l="-1248" b="-1253"/>
                </a:stretch>
              </a:blipFill>
            </p:spPr>
            <p:txBody>
              <a:bodyPr/>
              <a:lstStyle/>
              <a:p>
                <a:r>
                  <a:rPr lang="zh-CN" altLang="en-US">
                    <a:noFill/>
                  </a:rPr>
                  <a:t> </a:t>
                </a:r>
              </a:p>
            </p:txBody>
          </p:sp>
        </mc:Fallback>
      </mc:AlternateContent>
      <p:sp>
        <p:nvSpPr>
          <p:cNvPr id="2" name="椭圆 1"/>
          <p:cNvSpPr/>
          <p:nvPr/>
        </p:nvSpPr>
        <p:spPr>
          <a:xfrm>
            <a:off x="3580327" y="2176530"/>
            <a:ext cx="553791" cy="1345837"/>
          </a:xfrm>
          <a:prstGeom prst="ellipse">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2"/>
          <p:cNvSpPr>
            <a:spLocks noGrp="1"/>
          </p:cNvSpPr>
          <p:nvPr>
            <p:ph type="title"/>
          </p:nvPr>
        </p:nvSpPr>
        <p:spPr>
          <a:xfrm>
            <a:off x="22797" y="12700"/>
            <a:ext cx="9121203" cy="1138237"/>
          </a:xfrm>
        </p:spPr>
        <p:txBody>
          <a:bodyPr/>
          <a:lstStyle/>
          <a:p>
            <a:pPr algn="ctr"/>
            <a:r>
              <a:rPr lang="zh-CN" altLang="en-US" dirty="0"/>
              <a:t>单纯形算法</a:t>
            </a:r>
          </a:p>
        </p:txBody>
      </p:sp>
    </p:spTree>
    <p:extLst>
      <p:ext uri="{BB962C8B-B14F-4D97-AF65-F5344CB8AC3E}">
        <p14:creationId xmlns:p14="http://schemas.microsoft.com/office/powerpoint/2010/main" val="4098796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0" y="1150938"/>
                <a:ext cx="9132026" cy="2777118"/>
              </a:xfrm>
            </p:spPr>
            <p:txBody>
              <a:bodyPr>
                <a:normAutofit/>
              </a:bodyPr>
              <a:lstStyle/>
              <a:p>
                <a:pPr>
                  <a:lnSpc>
                    <a:spcPts val="3200"/>
                  </a:lnSpc>
                </a:pPr>
                <a:r>
                  <a:rPr lang="zh-CN" altLang="en-US" sz="2400" dirty="0">
                    <a:latin typeface="Arial" panose="020B0604020202020204" pitchFamily="34" charset="0"/>
                    <a:cs typeface="Arial" panose="020B0604020202020204" pitchFamily="34" charset="0"/>
                  </a:rPr>
                  <a:t>线性规划问题（</a:t>
                </a:r>
                <a:r>
                  <a:rPr lang="en-US" altLang="zh-CN" sz="2400" dirty="0">
                    <a:latin typeface="Arial" panose="020B0604020202020204" pitchFamily="34" charset="0"/>
                    <a:cs typeface="Arial" panose="020B0604020202020204" pitchFamily="34" charset="0"/>
                  </a:rPr>
                  <a:t>linear programs</a:t>
                </a:r>
                <a:r>
                  <a:rPr lang="zh-CN" altLang="en-US" sz="2400" dirty="0">
                    <a:latin typeface="Arial" panose="020B0604020202020204" pitchFamily="34" charset="0"/>
                    <a:cs typeface="Arial" panose="020B0604020202020204" pitchFamily="34" charset="0"/>
                  </a:rPr>
                  <a:t>）可表示为如下形式：</a:t>
                </a:r>
                <a:endParaRPr lang="en-US" altLang="zh-CN" sz="2400" dirty="0">
                  <a:latin typeface="Arial" panose="020B0604020202020204" pitchFamily="34" charset="0"/>
                  <a:cs typeface="Arial" panose="020B0604020202020204" pitchFamily="34" charset="0"/>
                </a:endParaRPr>
              </a:p>
              <a:p>
                <a:pPr lvl="1">
                  <a:lnSpc>
                    <a:spcPts val="3200"/>
                  </a:lnSpc>
                </a:pPr>
                <a:r>
                  <a:rPr lang="zh-CN" altLang="en-US" dirty="0"/>
                  <a:t>已知</a:t>
                </a:r>
                <a14:m>
                  <m:oMath xmlns:m="http://schemas.openxmlformats.org/officeDocument/2006/math">
                    <m:r>
                      <a:rPr lang="en-US" altLang="zh-CN" b="1" i="1" dirty="0" smtClean="0">
                        <a:latin typeface="Cambria Math" panose="02040503050406030204" pitchFamily="18" charset="0"/>
                      </a:rPr>
                      <m:t>𝒏</m:t>
                    </m:r>
                  </m:oMath>
                </a14:m>
                <a:r>
                  <a:rPr lang="zh-CN" altLang="en-US" dirty="0"/>
                  <a:t>个实数</a:t>
                </a:r>
                <a14:m>
                  <m:oMath xmlns:m="http://schemas.openxmlformats.org/officeDocument/2006/math">
                    <m:sSub>
                      <m:sSubPr>
                        <m:ctrlPr>
                          <a:rPr lang="en-US" altLang="zh-CN" i="1">
                            <a:latin typeface="Cambria Math" panose="02040503050406030204" pitchFamily="18" charset="0"/>
                          </a:rPr>
                        </m:ctrlPr>
                      </m:sSubPr>
                      <m:e>
                        <m:r>
                          <a:rPr lang="en-US" altLang="zh-CN" b="1" i="1" smtClean="0">
                            <a:latin typeface="Cambria Math" panose="02040503050406030204" pitchFamily="18" charset="0"/>
                          </a:rPr>
                          <m:t>𝒄</m:t>
                        </m:r>
                      </m:e>
                      <m:sub>
                        <m:r>
                          <a:rPr lang="en-US" altLang="zh-CN" i="1">
                            <a:latin typeface="Cambria Math" panose="02040503050406030204" pitchFamily="18" charset="0"/>
                          </a:rPr>
                          <m:t>𝟏</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smtClean="0">
                            <a:latin typeface="Cambria Math" panose="02040503050406030204" pitchFamily="18" charset="0"/>
                          </a:rPr>
                          <m:t>𝒄</m:t>
                        </m:r>
                      </m:e>
                      <m:sub>
                        <m:r>
                          <a:rPr lang="en-US" altLang="zh-CN" i="1">
                            <a:latin typeface="Cambria Math" panose="02040503050406030204" pitchFamily="18" charset="0"/>
                          </a:rPr>
                          <m:t>𝟐</m:t>
                        </m:r>
                      </m:sub>
                    </m:sSub>
                    <m:r>
                      <a:rPr lang="en-US" altLang="zh-CN" i="1">
                        <a:latin typeface="Cambria Math" panose="02040503050406030204" pitchFamily="18" charset="0"/>
                      </a:rPr>
                      <m:t>,</m:t>
                    </m:r>
                    <m:r>
                      <a:rPr lang="en-US" altLang="zh-CN" i="1" smtClean="0">
                        <a:latin typeface="Cambria Math" panose="02040503050406030204" pitchFamily="18" charset="0"/>
                      </a:rPr>
                      <m:t> </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smtClean="0">
                            <a:latin typeface="Cambria Math" panose="02040503050406030204" pitchFamily="18" charset="0"/>
                          </a:rPr>
                          <m:t>𝒄</m:t>
                        </m:r>
                      </m:e>
                      <m:sub>
                        <m:r>
                          <a:rPr lang="en-US" altLang="zh-CN" i="1">
                            <a:latin typeface="Cambria Math" panose="02040503050406030204" pitchFamily="18" charset="0"/>
                          </a:rPr>
                          <m:t>𝒏</m:t>
                        </m:r>
                      </m:sub>
                    </m:sSub>
                  </m:oMath>
                </a14:m>
                <a:r>
                  <a:rPr lang="zh-CN" altLang="en-US" dirty="0"/>
                  <a:t>，</a:t>
                </a:r>
                <a:r>
                  <a:rPr lang="en-US" altLang="zh-CN" dirty="0"/>
                  <a:t> </a:t>
                </a:r>
                <a14:m>
                  <m:oMath xmlns:m="http://schemas.openxmlformats.org/officeDocument/2006/math">
                    <m:r>
                      <a:rPr lang="en-US" altLang="zh-CN" b="1" i="1" dirty="0" smtClean="0">
                        <a:latin typeface="Cambria Math" panose="02040503050406030204" pitchFamily="18" charset="0"/>
                      </a:rPr>
                      <m:t>𝒎</m:t>
                    </m:r>
                  </m:oMath>
                </a14:m>
                <a:r>
                  <a:rPr lang="zh-CN" altLang="en-US" dirty="0"/>
                  <a:t>个实数</a:t>
                </a:r>
                <a14:m>
                  <m:oMath xmlns:m="http://schemas.openxmlformats.org/officeDocument/2006/math">
                    <m:sSub>
                      <m:sSubPr>
                        <m:ctrlPr>
                          <a:rPr lang="en-US" altLang="zh-CN" i="1">
                            <a:latin typeface="Cambria Math" panose="02040503050406030204" pitchFamily="18" charset="0"/>
                          </a:rPr>
                        </m:ctrlPr>
                      </m:sSubPr>
                      <m:e>
                        <m:r>
                          <a:rPr lang="en-US" altLang="zh-CN" b="1" i="1" smtClean="0">
                            <a:latin typeface="Cambria Math" panose="02040503050406030204" pitchFamily="18" charset="0"/>
                          </a:rPr>
                          <m:t>𝒃</m:t>
                        </m:r>
                      </m:e>
                      <m:sub>
                        <m:r>
                          <a:rPr lang="en-US" altLang="zh-CN" i="1">
                            <a:latin typeface="Cambria Math" panose="02040503050406030204" pitchFamily="18" charset="0"/>
                          </a:rPr>
                          <m:t>𝟏</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smtClean="0">
                            <a:latin typeface="Cambria Math" panose="02040503050406030204" pitchFamily="18" charset="0"/>
                          </a:rPr>
                          <m:t>𝒃</m:t>
                        </m:r>
                      </m:e>
                      <m:sub>
                        <m:r>
                          <a:rPr lang="en-US" altLang="zh-CN" i="1">
                            <a:latin typeface="Cambria Math" panose="02040503050406030204" pitchFamily="18" charset="0"/>
                          </a:rPr>
                          <m:t>𝟐</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b="1" i="1" smtClean="0">
                            <a:latin typeface="Cambria Math" panose="02040503050406030204" pitchFamily="18" charset="0"/>
                          </a:rPr>
                          <m:t>𝒃</m:t>
                        </m:r>
                      </m:e>
                      <m:sub>
                        <m:r>
                          <a:rPr lang="en-US" altLang="zh-CN" b="1" i="1" smtClean="0">
                            <a:latin typeface="Cambria Math" panose="02040503050406030204" pitchFamily="18" charset="0"/>
                          </a:rPr>
                          <m:t>𝒎</m:t>
                        </m:r>
                      </m:sub>
                    </m:sSub>
                  </m:oMath>
                </a14:m>
                <a:r>
                  <a:rPr lang="zh-CN" altLang="en-US" dirty="0"/>
                  <a:t>，以及</a:t>
                </a:r>
                <a14:m>
                  <m:oMath xmlns:m="http://schemas.openxmlformats.org/officeDocument/2006/math">
                    <m:r>
                      <a:rPr lang="en-US" altLang="zh-CN" i="1" dirty="0">
                        <a:latin typeface="Cambria Math" panose="02040503050406030204" pitchFamily="18" charset="0"/>
                      </a:rPr>
                      <m:t>𝒎</m:t>
                    </m:r>
                    <m:r>
                      <a:rPr lang="en-US" altLang="zh-CN" b="1" i="1" dirty="0" smtClean="0">
                        <a:latin typeface="Cambria Math" panose="02040503050406030204" pitchFamily="18" charset="0"/>
                      </a:rPr>
                      <m:t>𝒏</m:t>
                    </m:r>
                  </m:oMath>
                </a14:m>
                <a:r>
                  <a:rPr lang="zh-CN" altLang="en-US" dirty="0"/>
                  <a:t>个实数</a:t>
                </a:r>
                <a14:m>
                  <m:oMath xmlns:m="http://schemas.openxmlformats.org/officeDocument/2006/math">
                    <m:sSub>
                      <m:sSubPr>
                        <m:ctrlPr>
                          <a:rPr lang="en-US" altLang="zh-CN" i="1">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𝒊𝒋</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rPr>
                      <m:t>𝒊</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𝒎</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𝟏</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𝒋</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𝒏</m:t>
                    </m:r>
                    <m:r>
                      <a:rPr lang="en-US" altLang="zh-CN" b="1" i="1" smtClean="0">
                        <a:latin typeface="Cambria Math" panose="02040503050406030204" pitchFamily="18" charset="0"/>
                      </a:rPr>
                      <m:t>)</m:t>
                    </m:r>
                    <m:r>
                      <a:rPr lang="en-US" altLang="zh-CN" i="1">
                        <a:latin typeface="Cambria Math" panose="02040503050406030204" pitchFamily="18" charset="0"/>
                      </a:rPr>
                      <m:t> </m:t>
                    </m:r>
                  </m:oMath>
                </a14:m>
                <a:r>
                  <a:rPr lang="zh-CN" altLang="en-US" dirty="0"/>
                  <a:t>，希望找到</a:t>
                </a:r>
                <a14:m>
                  <m:oMath xmlns:m="http://schemas.openxmlformats.org/officeDocument/2006/math">
                    <m:r>
                      <a:rPr lang="en-US" altLang="zh-CN" i="1" dirty="0">
                        <a:latin typeface="Cambria Math" panose="02040503050406030204" pitchFamily="18" charset="0"/>
                      </a:rPr>
                      <m:t>𝒏</m:t>
                    </m:r>
                  </m:oMath>
                </a14:m>
                <a:r>
                  <a:rPr lang="zh-CN" altLang="en-US" dirty="0"/>
                  <a:t>个实数</a:t>
                </a:r>
                <a14:m>
                  <m:oMath xmlns:m="http://schemas.openxmlformats.org/officeDocument/2006/math">
                    <m:sSub>
                      <m:sSubPr>
                        <m:ctrlPr>
                          <a:rPr lang="en-US" altLang="zh-CN" i="1">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i="1">
                            <a:latin typeface="Cambria Math" panose="02040503050406030204" pitchFamily="18" charset="0"/>
                          </a:rPr>
                          <m:t>𝟏</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i="1">
                            <a:latin typeface="Cambria Math" panose="02040503050406030204" pitchFamily="18" charset="0"/>
                          </a:rPr>
                          <m:t>𝟐</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i="1">
                            <a:latin typeface="Cambria Math" panose="02040503050406030204" pitchFamily="18" charset="0"/>
                          </a:rPr>
                          <m:t>𝟑</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i="1">
                            <a:latin typeface="Cambria Math" panose="02040503050406030204" pitchFamily="18" charset="0"/>
                          </a:rPr>
                          <m:t>𝒏</m:t>
                        </m:r>
                      </m:sub>
                    </m:sSub>
                  </m:oMath>
                </a14:m>
                <a:r>
                  <a:rPr lang="zh-CN" altLang="en-US" dirty="0"/>
                  <a:t>，</a:t>
                </a:r>
                <a:endParaRPr lang="en-US" altLang="zh-CN" dirty="0"/>
              </a:p>
              <a:p>
                <a:pPr marL="914400" lvl="2" indent="0">
                  <a:buNone/>
                </a:pPr>
                <a:r>
                  <a:rPr lang="en-US" altLang="zh-CN" dirty="0"/>
                  <a:t>  </a:t>
                </a:r>
              </a:p>
              <a:p>
                <a:pPr marL="457200" lvl="1" indent="0">
                  <a:buNone/>
                </a:pPr>
                <a:r>
                  <a:rPr lang="en-US" altLang="zh-CN" dirty="0"/>
                  <a:t>    </a:t>
                </a:r>
                <a:r>
                  <a:rPr lang="zh-CN" altLang="en-US" dirty="0"/>
                  <a:t>满足约束条件：</a:t>
                </a:r>
                <a:endParaRPr lang="en-US" altLang="zh-CN"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0" y="1150938"/>
                <a:ext cx="9132026" cy="2777118"/>
              </a:xfrm>
              <a:blipFill>
                <a:blip r:embed="rId2"/>
                <a:stretch>
                  <a:fillRect l="-868" t="-2198" b="-220"/>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pPr algn="ctr"/>
            <a:r>
              <a:rPr lang="zh-CN" altLang="en-US" dirty="0"/>
              <a:t> 线性规划</a:t>
            </a:r>
          </a:p>
        </p:txBody>
      </p:sp>
      <mc:AlternateContent xmlns:mc="http://schemas.openxmlformats.org/markup-compatibility/2006" xmlns:a14="http://schemas.microsoft.com/office/drawing/2010/main">
        <mc:Choice Requires="a14">
          <p:sp>
            <p:nvSpPr>
              <p:cNvPr id="4" name="矩形 3"/>
              <p:cNvSpPr/>
              <p:nvPr/>
            </p:nvSpPr>
            <p:spPr>
              <a:xfrm>
                <a:off x="3360166" y="2472084"/>
                <a:ext cx="4109579" cy="9787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r>
                        <a:rPr lang="en-US" altLang="zh-CN" sz="2400" b="1" i="1" smtClean="0">
                          <a:solidFill>
                            <a:srgbClr val="FF0000"/>
                          </a:solidFill>
                          <a:latin typeface="Cambria Math" panose="02040503050406030204" pitchFamily="18" charset="0"/>
                        </a:rPr>
                        <m:t> </m:t>
                      </m:r>
                      <m:r>
                        <a:rPr lang="zh-CN" altLang="en-US" sz="2400" b="1" i="1">
                          <a:solidFill>
                            <a:srgbClr val="FF0000"/>
                          </a:solidFill>
                          <a:latin typeface="Cambria Math" panose="02040503050406030204" pitchFamily="18" charset="0"/>
                        </a:rPr>
                        <m:t>最大</m:t>
                      </m:r>
                      <m:r>
                        <a:rPr lang="zh-CN" altLang="en-US" sz="2400" b="1" i="1" smtClean="0">
                          <a:solidFill>
                            <a:srgbClr val="FF0000"/>
                          </a:solidFill>
                          <a:latin typeface="Cambria Math" panose="02040503050406030204" pitchFamily="18" charset="0"/>
                        </a:rPr>
                        <m:t>化</m:t>
                      </m:r>
                      <m:r>
                        <a:rPr lang="zh-CN" altLang="en-US" sz="2400" b="1" i="1">
                          <a:solidFill>
                            <a:srgbClr val="FF0000"/>
                          </a:solidFill>
                          <a:latin typeface="Cambria Math" panose="02040503050406030204" pitchFamily="18" charset="0"/>
                        </a:rPr>
                        <m:t>或</m:t>
                      </m:r>
                      <m:r>
                        <a:rPr lang="zh-CN" altLang="en-US" sz="2400" b="1" i="1" smtClean="0">
                          <a:solidFill>
                            <a:srgbClr val="FF0000"/>
                          </a:solidFill>
                          <a:latin typeface="Cambria Math" panose="02040503050406030204" pitchFamily="18" charset="0"/>
                        </a:rPr>
                        <m:t>最小</m:t>
                      </m:r>
                      <m:r>
                        <a:rPr lang="zh-CN" altLang="en-US" sz="2400" b="1" i="1">
                          <a:solidFill>
                            <a:srgbClr val="FF0000"/>
                          </a:solidFill>
                          <a:latin typeface="Cambria Math" panose="02040503050406030204" pitchFamily="18" charset="0"/>
                        </a:rPr>
                        <m:t>化：</m:t>
                      </m:r>
                      <m:r>
                        <a:rPr lang="en-US" altLang="zh-CN" sz="2400" b="1" i="1" smtClean="0">
                          <a:solidFill>
                            <a:srgbClr val="FF0000"/>
                          </a:solidFill>
                          <a:latin typeface="Cambria Math" panose="02040503050406030204" pitchFamily="18" charset="0"/>
                        </a:rPr>
                        <m:t>   </m:t>
                      </m:r>
                      <m:nary>
                        <m:naryPr>
                          <m:chr m:val="∑"/>
                          <m:ctrlPr>
                            <a:rPr lang="en-US" altLang="zh-CN" sz="2400" b="1" i="1" smtClean="0">
                              <a:solidFill>
                                <a:srgbClr val="FF0000"/>
                              </a:solidFill>
                              <a:latin typeface="Cambria Math" panose="02040503050406030204" pitchFamily="18" charset="0"/>
                            </a:rPr>
                          </m:ctrlPr>
                        </m:naryPr>
                        <m:sub>
                          <m:r>
                            <m:rPr>
                              <m:brk m:alnAt="23"/>
                            </m:rPr>
                            <a:rPr lang="en-US" altLang="zh-CN" sz="2400" b="1" i="1" smtClean="0">
                              <a:solidFill>
                                <a:srgbClr val="FF0000"/>
                              </a:solidFill>
                              <a:latin typeface="Cambria Math" panose="02040503050406030204" pitchFamily="18" charset="0"/>
                            </a:rPr>
                            <m:t>𝒋</m:t>
                          </m:r>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𝟏</m:t>
                          </m:r>
                        </m:sub>
                        <m:sup>
                          <m:r>
                            <a:rPr lang="en-US" altLang="zh-CN" sz="2400" b="1" i="1" smtClean="0">
                              <a:solidFill>
                                <a:srgbClr val="FF0000"/>
                              </a:solidFill>
                              <a:latin typeface="Cambria Math" panose="02040503050406030204" pitchFamily="18" charset="0"/>
                            </a:rPr>
                            <m:t>𝒏</m:t>
                          </m:r>
                        </m:sup>
                        <m:e>
                          <m:sSub>
                            <m:sSubPr>
                              <m:ctrlPr>
                                <a:rPr lang="en-US" altLang="zh-CN" sz="2400" b="1" i="1">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𝒄</m:t>
                              </m:r>
                            </m:e>
                            <m:sub>
                              <m:r>
                                <a:rPr lang="en-US" altLang="zh-CN" sz="2400" b="1" i="1" smtClean="0">
                                  <a:solidFill>
                                    <a:srgbClr val="FF0000"/>
                                  </a:solidFill>
                                  <a:latin typeface="Cambria Math" panose="02040503050406030204" pitchFamily="18" charset="0"/>
                                </a:rPr>
                                <m:t>𝒋</m:t>
                              </m:r>
                            </m:sub>
                          </m:sSub>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𝒙</m:t>
                              </m:r>
                            </m:e>
                            <m:sub>
                              <m:r>
                                <a:rPr lang="en-US" altLang="zh-CN" sz="2400" b="1" i="1" smtClean="0">
                                  <a:solidFill>
                                    <a:srgbClr val="FF0000"/>
                                  </a:solidFill>
                                  <a:latin typeface="Cambria Math" panose="02040503050406030204" pitchFamily="18" charset="0"/>
                                </a:rPr>
                                <m:t>𝒋</m:t>
                              </m:r>
                            </m:sub>
                          </m:sSub>
                        </m:e>
                      </m:nary>
                    </m:oMath>
                  </m:oMathPara>
                </a14:m>
                <a:endParaRPr lang="zh-CN" altLang="en-US" sz="2400" b="1" dirty="0">
                  <a:solidFill>
                    <a:srgbClr val="FF0000"/>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3360166" y="2472084"/>
                <a:ext cx="4109579" cy="978794"/>
              </a:xfrm>
              <a:prstGeom prst="rect">
                <a:avLst/>
              </a:prstGeom>
              <a:blipFill rotWithShape="0">
                <a:blip r:embed="rId3"/>
                <a:stretch>
                  <a:fillRect b="-3750"/>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61123" y="4745638"/>
                <a:ext cx="599369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nary>
                        <m:naryPr>
                          <m:chr m:val="∑"/>
                          <m:ctrlPr>
                            <a:rPr lang="en-US" altLang="zh-CN" sz="2000" b="1" i="1" smtClean="0">
                              <a:solidFill>
                                <a:srgbClr val="0000CC"/>
                              </a:solidFill>
                              <a:latin typeface="Cambria Math" panose="02040503050406030204" pitchFamily="18" charset="0"/>
                            </a:rPr>
                          </m:ctrlPr>
                        </m:naryPr>
                        <m:sub>
                          <m:r>
                            <m:rPr>
                              <m:brk m:alnAt="23"/>
                            </m:rPr>
                            <a:rPr lang="en-US" altLang="zh-CN" sz="2000" b="1" i="1" smtClean="0">
                              <a:solidFill>
                                <a:srgbClr val="0000CC"/>
                              </a:solidFill>
                              <a:latin typeface="Cambria Math" panose="02040503050406030204" pitchFamily="18" charset="0"/>
                            </a:rPr>
                            <m:t>𝒕</m:t>
                          </m:r>
                          <m:r>
                            <a:rPr lang="en-US" altLang="zh-CN" sz="2000" b="1" i="1" smtClean="0">
                              <a:solidFill>
                                <a:srgbClr val="0000CC"/>
                              </a:solidFill>
                              <a:latin typeface="Cambria Math" panose="02040503050406030204" pitchFamily="18" charset="0"/>
                            </a:rPr>
                            <m:t>=</m:t>
                          </m:r>
                          <m:r>
                            <a:rPr lang="en-US" altLang="zh-CN" sz="2000" b="1" i="1" smtClean="0">
                              <a:solidFill>
                                <a:srgbClr val="0000CC"/>
                              </a:solidFill>
                              <a:latin typeface="Cambria Math" panose="02040503050406030204" pitchFamily="18" charset="0"/>
                            </a:rPr>
                            <m:t>𝟏</m:t>
                          </m:r>
                        </m:sub>
                        <m:sup>
                          <m:r>
                            <a:rPr lang="en-US" altLang="zh-CN" sz="2000" b="1" i="1" smtClean="0">
                              <a:solidFill>
                                <a:srgbClr val="0000CC"/>
                              </a:solidFill>
                              <a:latin typeface="Cambria Math" panose="02040503050406030204" pitchFamily="18" charset="0"/>
                            </a:rPr>
                            <m:t>𝒏</m:t>
                          </m:r>
                        </m:sup>
                        <m:e>
                          <m:sSub>
                            <m:sSubPr>
                              <m:ctrlPr>
                                <a:rPr lang="en-US" altLang="zh-CN" sz="2000" b="1" i="1">
                                  <a:solidFill>
                                    <a:srgbClr val="0000CC"/>
                                  </a:solidFill>
                                  <a:latin typeface="Cambria Math" panose="02040503050406030204" pitchFamily="18" charset="0"/>
                                </a:rPr>
                              </m:ctrlPr>
                            </m:sSubPr>
                            <m:e>
                              <m:r>
                                <a:rPr lang="en-US" altLang="zh-CN" sz="2000" b="1" i="1">
                                  <a:solidFill>
                                    <a:srgbClr val="0000CC"/>
                                  </a:solidFill>
                                  <a:latin typeface="Cambria Math" panose="02040503050406030204" pitchFamily="18" charset="0"/>
                                </a:rPr>
                                <m:t>𝒂</m:t>
                              </m:r>
                            </m:e>
                            <m:sub>
                              <m:r>
                                <a:rPr lang="en-US" altLang="zh-CN" sz="2000" b="1" i="1" smtClean="0">
                                  <a:solidFill>
                                    <a:srgbClr val="0000CC"/>
                                  </a:solidFill>
                                  <a:latin typeface="Cambria Math" panose="02040503050406030204" pitchFamily="18" charset="0"/>
                                </a:rPr>
                                <m:t>𝒋𝒕</m:t>
                              </m:r>
                            </m:sub>
                          </m:sSub>
                          <m:sSub>
                            <m:sSubPr>
                              <m:ctrlPr>
                                <a:rPr lang="en-US" altLang="zh-CN" sz="2000" b="1" i="1" smtClean="0">
                                  <a:solidFill>
                                    <a:srgbClr val="0000CC"/>
                                  </a:solidFill>
                                  <a:latin typeface="Cambria Math" panose="02040503050406030204" pitchFamily="18" charset="0"/>
                                </a:rPr>
                              </m:ctrlPr>
                            </m:sSubPr>
                            <m:e>
                              <m:r>
                                <a:rPr lang="en-US" altLang="zh-CN" sz="2000" b="1" i="1" smtClean="0">
                                  <a:solidFill>
                                    <a:srgbClr val="0000CC"/>
                                  </a:solidFill>
                                  <a:latin typeface="Cambria Math" panose="02040503050406030204" pitchFamily="18" charset="0"/>
                                </a:rPr>
                                <m:t>𝒙</m:t>
                              </m:r>
                            </m:e>
                            <m:sub>
                              <m:r>
                                <a:rPr lang="en-US" altLang="zh-CN" sz="2000" b="1" i="1" smtClean="0">
                                  <a:solidFill>
                                    <a:srgbClr val="0000CC"/>
                                  </a:solidFill>
                                  <a:latin typeface="Cambria Math" panose="02040503050406030204" pitchFamily="18" charset="0"/>
                                </a:rPr>
                                <m:t>𝒕</m:t>
                              </m:r>
                            </m:sub>
                          </m:sSub>
                          <m:r>
                            <a:rPr lang="en-US" altLang="zh-CN" sz="2000" b="1" i="1" smtClean="0">
                              <a:solidFill>
                                <a:srgbClr val="0000CC"/>
                              </a:solidFill>
                              <a:latin typeface="Cambria Math" panose="02040503050406030204" pitchFamily="18" charset="0"/>
                            </a:rPr>
                            <m:t>=</m:t>
                          </m:r>
                          <m:sSub>
                            <m:sSubPr>
                              <m:ctrlPr>
                                <a:rPr lang="en-US" altLang="zh-CN" sz="2000" b="1" i="1" smtClean="0">
                                  <a:solidFill>
                                    <a:srgbClr val="0000CC"/>
                                  </a:solidFill>
                                  <a:latin typeface="Cambria Math" panose="02040503050406030204" pitchFamily="18" charset="0"/>
                                  <a:ea typeface="Cambria Math" panose="02040503050406030204" pitchFamily="18" charset="0"/>
                                </a:rPr>
                              </m:ctrlPr>
                            </m:sSubPr>
                            <m:e>
                              <m:r>
                                <a:rPr lang="en-US" altLang="zh-CN" sz="2000" b="1" i="1" smtClean="0">
                                  <a:solidFill>
                                    <a:srgbClr val="0000CC"/>
                                  </a:solidFill>
                                  <a:latin typeface="Cambria Math" panose="02040503050406030204" pitchFamily="18" charset="0"/>
                                  <a:ea typeface="Cambria Math" panose="02040503050406030204" pitchFamily="18" charset="0"/>
                                </a:rPr>
                                <m:t>𝒃</m:t>
                              </m:r>
                            </m:e>
                            <m:sub>
                              <m:r>
                                <a:rPr lang="en-US" altLang="zh-CN" sz="2000" b="1" i="1" smtClean="0">
                                  <a:solidFill>
                                    <a:srgbClr val="0000CC"/>
                                  </a:solidFill>
                                  <a:latin typeface="Cambria Math" panose="02040503050406030204" pitchFamily="18" charset="0"/>
                                  <a:ea typeface="Cambria Math" panose="02040503050406030204" pitchFamily="18" charset="0"/>
                                </a:rPr>
                                <m:t>𝒋</m:t>
                              </m:r>
                            </m:sub>
                          </m:sSub>
                          <m:r>
                            <a:rPr lang="en-US" altLang="zh-CN" sz="2000" b="1" i="1" smtClean="0">
                              <a:solidFill>
                                <a:srgbClr val="0000CC"/>
                              </a:solidFill>
                              <a:latin typeface="Cambria Math" panose="02040503050406030204" pitchFamily="18" charset="0"/>
                              <a:ea typeface="Cambria Math" panose="02040503050406030204" pitchFamily="18" charset="0"/>
                            </a:rPr>
                            <m:t>    (</m:t>
                          </m:r>
                          <m:r>
                            <a:rPr lang="en-US" altLang="zh-CN" sz="2000" b="1" i="1" smtClean="0">
                              <a:solidFill>
                                <a:srgbClr val="0000CC"/>
                              </a:solidFill>
                              <a:latin typeface="Cambria Math" panose="02040503050406030204" pitchFamily="18" charset="0"/>
                              <a:ea typeface="Cambria Math" panose="02040503050406030204" pitchFamily="18" charset="0"/>
                            </a:rPr>
                            <m:t>𝒋</m:t>
                          </m:r>
                          <m:r>
                            <a:rPr lang="en-US" altLang="zh-CN" sz="2000" b="1" i="1" smtClean="0">
                              <a:solidFill>
                                <a:srgbClr val="0000CC"/>
                              </a:solidFill>
                              <a:latin typeface="Cambria Math" panose="02040503050406030204" pitchFamily="18" charset="0"/>
                              <a:ea typeface="Cambria Math" panose="02040503050406030204" pitchFamily="18" charset="0"/>
                            </a:rPr>
                            <m:t>=</m:t>
                          </m:r>
                          <m:sSub>
                            <m:sSubPr>
                              <m:ctrlPr>
                                <a:rPr lang="en-US" altLang="zh-CN" sz="2000" b="1" i="1" smtClean="0">
                                  <a:solidFill>
                                    <a:srgbClr val="0000CC"/>
                                  </a:solidFill>
                                  <a:latin typeface="Cambria Math" panose="02040503050406030204" pitchFamily="18" charset="0"/>
                                  <a:ea typeface="Cambria Math" panose="02040503050406030204" pitchFamily="18" charset="0"/>
                                </a:rPr>
                              </m:ctrlPr>
                            </m:sSubPr>
                            <m:e>
                              <m:r>
                                <a:rPr lang="en-US" altLang="zh-CN" sz="2000" b="1" i="1">
                                  <a:solidFill>
                                    <a:srgbClr val="0000CC"/>
                                  </a:solidFill>
                                  <a:latin typeface="Cambria Math" panose="02040503050406030204" pitchFamily="18" charset="0"/>
                                  <a:ea typeface="Cambria Math" panose="02040503050406030204" pitchFamily="18" charset="0"/>
                                </a:rPr>
                                <m:t>𝒎</m:t>
                              </m:r>
                            </m:e>
                            <m:sub>
                              <m:r>
                                <a:rPr lang="en-US" altLang="zh-CN" sz="2000" b="1" i="1">
                                  <a:solidFill>
                                    <a:srgbClr val="0000CC"/>
                                  </a:solidFill>
                                  <a:latin typeface="Cambria Math" panose="02040503050406030204" pitchFamily="18" charset="0"/>
                                  <a:ea typeface="Cambria Math" panose="02040503050406030204" pitchFamily="18" charset="0"/>
                                </a:rPr>
                                <m:t>𝟏</m:t>
                              </m:r>
                            </m:sub>
                          </m:sSub>
                          <m:r>
                            <a:rPr lang="en-US" altLang="zh-CN" sz="2000" b="1" i="1" smtClean="0">
                              <a:solidFill>
                                <a:srgbClr val="0000CC"/>
                              </a:solidFill>
                              <a:latin typeface="Cambria Math" panose="02040503050406030204" pitchFamily="18" charset="0"/>
                              <a:ea typeface="Cambria Math" panose="02040503050406030204" pitchFamily="18" charset="0"/>
                            </a:rPr>
                            <m:t>+</m:t>
                          </m:r>
                          <m:r>
                            <a:rPr lang="en-US" altLang="zh-CN" sz="2000" b="1" i="1" smtClean="0">
                              <a:solidFill>
                                <a:srgbClr val="0000CC"/>
                              </a:solidFill>
                              <a:latin typeface="Cambria Math" panose="02040503050406030204" pitchFamily="18" charset="0"/>
                              <a:ea typeface="Cambria Math" panose="02040503050406030204" pitchFamily="18" charset="0"/>
                            </a:rPr>
                            <m:t>𝟏</m:t>
                          </m:r>
                          <m:r>
                            <a:rPr lang="en-US" altLang="zh-CN" sz="2000" b="1" i="1" smtClean="0">
                              <a:solidFill>
                                <a:srgbClr val="0000CC"/>
                              </a:solidFill>
                              <a:latin typeface="Cambria Math" panose="02040503050406030204" pitchFamily="18" charset="0"/>
                              <a:ea typeface="Cambria Math" panose="02040503050406030204" pitchFamily="18" charset="0"/>
                            </a:rPr>
                            <m:t>,</m:t>
                          </m:r>
                          <m:sSub>
                            <m:sSubPr>
                              <m:ctrlPr>
                                <a:rPr lang="en-US" altLang="zh-CN" sz="2000" b="1" i="1">
                                  <a:solidFill>
                                    <a:srgbClr val="0000CC"/>
                                  </a:solidFill>
                                  <a:latin typeface="Cambria Math" panose="02040503050406030204" pitchFamily="18" charset="0"/>
                                  <a:ea typeface="Cambria Math" panose="02040503050406030204" pitchFamily="18" charset="0"/>
                                </a:rPr>
                              </m:ctrlPr>
                            </m:sSubPr>
                            <m:e>
                              <m:r>
                                <a:rPr lang="en-US" altLang="zh-CN" sz="2000" b="1" i="1">
                                  <a:solidFill>
                                    <a:srgbClr val="0000CC"/>
                                  </a:solidFill>
                                  <a:latin typeface="Cambria Math" panose="02040503050406030204" pitchFamily="18" charset="0"/>
                                  <a:ea typeface="Cambria Math" panose="02040503050406030204" pitchFamily="18" charset="0"/>
                                </a:rPr>
                                <m:t>𝒎</m:t>
                              </m:r>
                            </m:e>
                            <m:sub>
                              <m:r>
                                <a:rPr lang="en-US" altLang="zh-CN" sz="2000" b="1" i="1" smtClean="0">
                                  <a:solidFill>
                                    <a:srgbClr val="0000CC"/>
                                  </a:solidFill>
                                  <a:latin typeface="Cambria Math" panose="02040503050406030204" pitchFamily="18" charset="0"/>
                                  <a:ea typeface="Cambria Math" panose="02040503050406030204" pitchFamily="18" charset="0"/>
                                </a:rPr>
                                <m:t>𝟏</m:t>
                              </m:r>
                            </m:sub>
                          </m:sSub>
                          <m:r>
                            <a:rPr lang="en-US" altLang="zh-CN" sz="2000" b="1" i="1">
                              <a:solidFill>
                                <a:srgbClr val="0000CC"/>
                              </a:solidFill>
                              <a:latin typeface="Cambria Math" panose="02040503050406030204" pitchFamily="18" charset="0"/>
                              <a:ea typeface="Cambria Math" panose="02040503050406030204" pitchFamily="18" charset="0"/>
                            </a:rPr>
                            <m:t>+</m:t>
                          </m:r>
                          <m:r>
                            <a:rPr lang="en-US" altLang="zh-CN" sz="2000" b="1" i="1" smtClean="0">
                              <a:solidFill>
                                <a:srgbClr val="0000CC"/>
                              </a:solidFill>
                              <a:latin typeface="Cambria Math" panose="02040503050406030204" pitchFamily="18" charset="0"/>
                              <a:ea typeface="Cambria Math" panose="02040503050406030204" pitchFamily="18" charset="0"/>
                            </a:rPr>
                            <m:t>𝟐</m:t>
                          </m:r>
                          <m:r>
                            <a:rPr lang="en-US" altLang="zh-CN" sz="2000" b="1" i="1" smtClean="0">
                              <a:solidFill>
                                <a:srgbClr val="0000CC"/>
                              </a:solidFill>
                              <a:latin typeface="Cambria Math" panose="02040503050406030204" pitchFamily="18" charset="0"/>
                              <a:ea typeface="Cambria Math" panose="02040503050406030204" pitchFamily="18" charset="0"/>
                            </a:rPr>
                            <m:t>,…,</m:t>
                          </m:r>
                          <m:sSub>
                            <m:sSubPr>
                              <m:ctrlPr>
                                <a:rPr lang="en-US" altLang="zh-CN" sz="2000" b="1" i="1" smtClean="0">
                                  <a:solidFill>
                                    <a:srgbClr val="0000CC"/>
                                  </a:solidFill>
                                  <a:latin typeface="Cambria Math" panose="02040503050406030204" pitchFamily="18" charset="0"/>
                                  <a:ea typeface="Cambria Math" panose="02040503050406030204" pitchFamily="18" charset="0"/>
                                </a:rPr>
                              </m:ctrlPr>
                            </m:sSubPr>
                            <m:e>
                              <m:r>
                                <a:rPr lang="en-US" altLang="zh-CN" sz="2000" b="1" i="1" smtClean="0">
                                  <a:solidFill>
                                    <a:srgbClr val="0000CC"/>
                                  </a:solidFill>
                                  <a:latin typeface="Cambria Math" panose="02040503050406030204" pitchFamily="18" charset="0"/>
                                  <a:ea typeface="Cambria Math" panose="02040503050406030204" pitchFamily="18" charset="0"/>
                                </a:rPr>
                                <m:t>𝒎</m:t>
                              </m:r>
                            </m:e>
                            <m:sub>
                              <m:r>
                                <a:rPr lang="en-US" altLang="zh-CN" sz="2000" b="1" i="1" smtClean="0">
                                  <a:solidFill>
                                    <a:srgbClr val="0000CC"/>
                                  </a:solidFill>
                                  <a:latin typeface="Cambria Math" panose="02040503050406030204" pitchFamily="18" charset="0"/>
                                  <a:ea typeface="Cambria Math" panose="02040503050406030204" pitchFamily="18" charset="0"/>
                                </a:rPr>
                                <m:t>𝟏</m:t>
                              </m:r>
                            </m:sub>
                          </m:sSub>
                          <m:r>
                            <a:rPr lang="en-US" altLang="zh-CN" sz="2000" b="1" i="1" smtClean="0">
                              <a:solidFill>
                                <a:srgbClr val="0000CC"/>
                              </a:solidFill>
                              <a:latin typeface="Cambria Math" panose="02040503050406030204" pitchFamily="18" charset="0"/>
                              <a:ea typeface="Cambria Math" panose="02040503050406030204" pitchFamily="18" charset="0"/>
                            </a:rPr>
                            <m:t>+</m:t>
                          </m:r>
                          <m:sSub>
                            <m:sSubPr>
                              <m:ctrlPr>
                                <a:rPr lang="en-US" altLang="zh-CN" sz="2000" b="1" i="1">
                                  <a:solidFill>
                                    <a:srgbClr val="0000CC"/>
                                  </a:solidFill>
                                  <a:latin typeface="Cambria Math" panose="02040503050406030204" pitchFamily="18" charset="0"/>
                                  <a:ea typeface="Cambria Math" panose="02040503050406030204" pitchFamily="18" charset="0"/>
                                </a:rPr>
                              </m:ctrlPr>
                            </m:sSubPr>
                            <m:e>
                              <m:r>
                                <a:rPr lang="en-US" altLang="zh-CN" sz="2000" b="1" i="1">
                                  <a:solidFill>
                                    <a:srgbClr val="0000CC"/>
                                  </a:solidFill>
                                  <a:latin typeface="Cambria Math" panose="02040503050406030204" pitchFamily="18" charset="0"/>
                                  <a:ea typeface="Cambria Math" panose="02040503050406030204" pitchFamily="18" charset="0"/>
                                </a:rPr>
                                <m:t>𝒎</m:t>
                              </m:r>
                            </m:e>
                            <m:sub>
                              <m:r>
                                <a:rPr lang="en-US" altLang="zh-CN" sz="2000" b="1" i="1" smtClean="0">
                                  <a:solidFill>
                                    <a:srgbClr val="0000CC"/>
                                  </a:solidFill>
                                  <a:latin typeface="Cambria Math" panose="02040503050406030204" pitchFamily="18" charset="0"/>
                                  <a:ea typeface="Cambria Math" panose="02040503050406030204" pitchFamily="18" charset="0"/>
                                </a:rPr>
                                <m:t>𝟐</m:t>
                              </m:r>
                            </m:sub>
                          </m:sSub>
                          <m:r>
                            <a:rPr lang="en-US" altLang="zh-CN" sz="2000" b="1" i="1" smtClean="0">
                              <a:solidFill>
                                <a:srgbClr val="0000CC"/>
                              </a:solidFill>
                              <a:latin typeface="Cambria Math" panose="02040503050406030204" pitchFamily="18" charset="0"/>
                              <a:ea typeface="Cambria Math" panose="02040503050406030204" pitchFamily="18" charset="0"/>
                            </a:rPr>
                            <m:t>) </m:t>
                          </m:r>
                        </m:e>
                      </m:nary>
                    </m:oMath>
                  </m:oMathPara>
                </a14:m>
                <a:endParaRPr lang="zh-CN" altLang="en-US" sz="2000" b="1" dirty="0">
                  <a:solidFill>
                    <a:srgbClr val="0000CC"/>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261123" y="4745638"/>
                <a:ext cx="5993690" cy="914400"/>
              </a:xfrm>
              <a:prstGeom prst="rect">
                <a:avLst/>
              </a:prstGeom>
              <a:blipFill rotWithShape="0">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61123" y="5682148"/>
                <a:ext cx="7925614"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nary>
                        <m:naryPr>
                          <m:chr m:val="∑"/>
                          <m:ctrlPr>
                            <a:rPr lang="en-US" altLang="zh-CN" sz="2000" b="1" i="1" smtClean="0">
                              <a:solidFill>
                                <a:srgbClr val="0000CC"/>
                              </a:solidFill>
                              <a:latin typeface="Cambria Math" panose="02040503050406030204" pitchFamily="18" charset="0"/>
                            </a:rPr>
                          </m:ctrlPr>
                        </m:naryPr>
                        <m:sub>
                          <m:r>
                            <m:rPr>
                              <m:brk m:alnAt="23"/>
                            </m:rPr>
                            <a:rPr lang="en-US" altLang="zh-CN" sz="2000" b="1" i="1" smtClean="0">
                              <a:solidFill>
                                <a:srgbClr val="0000CC"/>
                              </a:solidFill>
                              <a:latin typeface="Cambria Math" panose="02040503050406030204" pitchFamily="18" charset="0"/>
                            </a:rPr>
                            <m:t>𝒕</m:t>
                          </m:r>
                          <m:r>
                            <a:rPr lang="en-US" altLang="zh-CN" sz="2000" b="1" i="1" smtClean="0">
                              <a:solidFill>
                                <a:srgbClr val="0000CC"/>
                              </a:solidFill>
                              <a:latin typeface="Cambria Math" panose="02040503050406030204" pitchFamily="18" charset="0"/>
                            </a:rPr>
                            <m:t>=</m:t>
                          </m:r>
                          <m:r>
                            <a:rPr lang="en-US" altLang="zh-CN" sz="2000" b="1" i="1" smtClean="0">
                              <a:solidFill>
                                <a:srgbClr val="0000CC"/>
                              </a:solidFill>
                              <a:latin typeface="Cambria Math" panose="02040503050406030204" pitchFamily="18" charset="0"/>
                            </a:rPr>
                            <m:t>𝟏</m:t>
                          </m:r>
                        </m:sub>
                        <m:sup>
                          <m:r>
                            <a:rPr lang="en-US" altLang="zh-CN" sz="2000" b="1" i="1" smtClean="0">
                              <a:solidFill>
                                <a:srgbClr val="0000CC"/>
                              </a:solidFill>
                              <a:latin typeface="Cambria Math" panose="02040503050406030204" pitchFamily="18" charset="0"/>
                            </a:rPr>
                            <m:t>𝒏</m:t>
                          </m:r>
                        </m:sup>
                        <m:e>
                          <m:sSub>
                            <m:sSubPr>
                              <m:ctrlPr>
                                <a:rPr lang="en-US" altLang="zh-CN" sz="2000" b="1" i="1">
                                  <a:solidFill>
                                    <a:srgbClr val="0000CC"/>
                                  </a:solidFill>
                                  <a:latin typeface="Cambria Math" panose="02040503050406030204" pitchFamily="18" charset="0"/>
                                </a:rPr>
                              </m:ctrlPr>
                            </m:sSubPr>
                            <m:e>
                              <m:r>
                                <a:rPr lang="en-US" altLang="zh-CN" sz="2000" b="1" i="1">
                                  <a:solidFill>
                                    <a:srgbClr val="0000CC"/>
                                  </a:solidFill>
                                  <a:latin typeface="Cambria Math" panose="02040503050406030204" pitchFamily="18" charset="0"/>
                                </a:rPr>
                                <m:t>𝒂</m:t>
                              </m:r>
                            </m:e>
                            <m:sub>
                              <m:r>
                                <a:rPr lang="en-US" altLang="zh-CN" sz="2000" b="1" i="1" smtClean="0">
                                  <a:solidFill>
                                    <a:srgbClr val="0000CC"/>
                                  </a:solidFill>
                                  <a:latin typeface="Cambria Math" panose="02040503050406030204" pitchFamily="18" charset="0"/>
                                </a:rPr>
                                <m:t>𝒌𝒕</m:t>
                              </m:r>
                            </m:sub>
                          </m:sSub>
                          <m:sSub>
                            <m:sSubPr>
                              <m:ctrlPr>
                                <a:rPr lang="en-US" altLang="zh-CN" sz="2000" b="1" i="1" smtClean="0">
                                  <a:solidFill>
                                    <a:srgbClr val="0000CC"/>
                                  </a:solidFill>
                                  <a:latin typeface="Cambria Math" panose="02040503050406030204" pitchFamily="18" charset="0"/>
                                </a:rPr>
                              </m:ctrlPr>
                            </m:sSubPr>
                            <m:e>
                              <m:r>
                                <a:rPr lang="en-US" altLang="zh-CN" sz="2000" b="1" i="1" smtClean="0">
                                  <a:solidFill>
                                    <a:srgbClr val="0000CC"/>
                                  </a:solidFill>
                                  <a:latin typeface="Cambria Math" panose="02040503050406030204" pitchFamily="18" charset="0"/>
                                </a:rPr>
                                <m:t>𝒙</m:t>
                              </m:r>
                            </m:e>
                            <m:sub>
                              <m:r>
                                <a:rPr lang="en-US" altLang="zh-CN" sz="2000" b="1" i="1" smtClean="0">
                                  <a:solidFill>
                                    <a:srgbClr val="0000CC"/>
                                  </a:solidFill>
                                  <a:latin typeface="Cambria Math" panose="02040503050406030204" pitchFamily="18" charset="0"/>
                                </a:rPr>
                                <m:t>𝒕</m:t>
                              </m:r>
                            </m:sub>
                          </m:sSub>
                          <m:r>
                            <a:rPr lang="en-US" altLang="zh-CN" sz="2000" b="1" i="1" smtClean="0">
                              <a:solidFill>
                                <a:srgbClr val="0000CC"/>
                              </a:solidFill>
                              <a:latin typeface="Cambria Math" panose="02040503050406030204" pitchFamily="18" charset="0"/>
                              <a:ea typeface="Cambria Math" panose="02040503050406030204" pitchFamily="18" charset="0"/>
                            </a:rPr>
                            <m:t>≥</m:t>
                          </m:r>
                          <m:sSub>
                            <m:sSubPr>
                              <m:ctrlPr>
                                <a:rPr lang="en-US" altLang="zh-CN" sz="2000" b="1" i="1" smtClean="0">
                                  <a:solidFill>
                                    <a:srgbClr val="0000CC"/>
                                  </a:solidFill>
                                  <a:latin typeface="Cambria Math" panose="02040503050406030204" pitchFamily="18" charset="0"/>
                                  <a:ea typeface="Cambria Math" panose="02040503050406030204" pitchFamily="18" charset="0"/>
                                </a:rPr>
                              </m:ctrlPr>
                            </m:sSubPr>
                            <m:e>
                              <m:r>
                                <a:rPr lang="en-US" altLang="zh-CN" sz="2000" b="1" i="1" smtClean="0">
                                  <a:solidFill>
                                    <a:srgbClr val="0000CC"/>
                                  </a:solidFill>
                                  <a:latin typeface="Cambria Math" panose="02040503050406030204" pitchFamily="18" charset="0"/>
                                  <a:ea typeface="Cambria Math" panose="02040503050406030204" pitchFamily="18" charset="0"/>
                                </a:rPr>
                                <m:t>𝒃</m:t>
                              </m:r>
                            </m:e>
                            <m:sub>
                              <m:r>
                                <a:rPr lang="en-US" altLang="zh-CN" sz="2000" b="1" i="1" smtClean="0">
                                  <a:solidFill>
                                    <a:srgbClr val="0000CC"/>
                                  </a:solidFill>
                                  <a:latin typeface="Cambria Math" panose="02040503050406030204" pitchFamily="18" charset="0"/>
                                  <a:ea typeface="Cambria Math" panose="02040503050406030204" pitchFamily="18" charset="0"/>
                                </a:rPr>
                                <m:t>𝒌</m:t>
                              </m:r>
                            </m:sub>
                          </m:sSub>
                          <m:r>
                            <a:rPr lang="en-US" altLang="zh-CN" sz="2000" b="1" i="1" smtClean="0">
                              <a:solidFill>
                                <a:srgbClr val="0000CC"/>
                              </a:solidFill>
                              <a:latin typeface="Cambria Math" panose="02040503050406030204" pitchFamily="18" charset="0"/>
                              <a:ea typeface="Cambria Math" panose="02040503050406030204" pitchFamily="18" charset="0"/>
                            </a:rPr>
                            <m:t>    (</m:t>
                          </m:r>
                          <m:r>
                            <a:rPr lang="en-US" altLang="zh-CN" sz="2000" b="1" i="1" smtClean="0">
                              <a:solidFill>
                                <a:srgbClr val="0000CC"/>
                              </a:solidFill>
                              <a:latin typeface="Cambria Math" panose="02040503050406030204" pitchFamily="18" charset="0"/>
                              <a:ea typeface="Cambria Math" panose="02040503050406030204" pitchFamily="18" charset="0"/>
                            </a:rPr>
                            <m:t>𝒌</m:t>
                          </m:r>
                          <m:r>
                            <a:rPr lang="en-US" altLang="zh-CN" sz="2000" b="1" i="1" smtClean="0">
                              <a:solidFill>
                                <a:srgbClr val="0000CC"/>
                              </a:solidFill>
                              <a:latin typeface="Cambria Math" panose="02040503050406030204" pitchFamily="18" charset="0"/>
                              <a:ea typeface="Cambria Math" panose="02040503050406030204" pitchFamily="18" charset="0"/>
                            </a:rPr>
                            <m:t>=</m:t>
                          </m:r>
                          <m:sSub>
                            <m:sSubPr>
                              <m:ctrlPr>
                                <a:rPr lang="en-US" altLang="zh-CN" sz="2000" b="1" i="1" smtClean="0">
                                  <a:solidFill>
                                    <a:srgbClr val="0000CC"/>
                                  </a:solidFill>
                                  <a:latin typeface="Cambria Math" panose="02040503050406030204" pitchFamily="18" charset="0"/>
                                  <a:ea typeface="Cambria Math" panose="02040503050406030204" pitchFamily="18" charset="0"/>
                                </a:rPr>
                              </m:ctrlPr>
                            </m:sSubPr>
                            <m:e>
                              <m:r>
                                <a:rPr lang="en-US" altLang="zh-CN" sz="2000" b="1" i="1" smtClean="0">
                                  <a:solidFill>
                                    <a:srgbClr val="0000CC"/>
                                  </a:solidFill>
                                  <a:latin typeface="Cambria Math" panose="02040503050406030204" pitchFamily="18" charset="0"/>
                                  <a:ea typeface="Cambria Math" panose="02040503050406030204" pitchFamily="18" charset="0"/>
                                </a:rPr>
                                <m:t>𝒎</m:t>
                              </m:r>
                            </m:e>
                            <m:sub>
                              <m:r>
                                <a:rPr lang="en-US" altLang="zh-CN" sz="2000" b="1" i="1" smtClean="0">
                                  <a:solidFill>
                                    <a:srgbClr val="0000CC"/>
                                  </a:solidFill>
                                  <a:latin typeface="Cambria Math" panose="02040503050406030204" pitchFamily="18" charset="0"/>
                                  <a:ea typeface="Cambria Math" panose="02040503050406030204" pitchFamily="18" charset="0"/>
                                </a:rPr>
                                <m:t>𝟏</m:t>
                              </m:r>
                            </m:sub>
                          </m:sSub>
                          <m:r>
                            <a:rPr lang="en-US" altLang="zh-CN" sz="2000" b="1" i="1" smtClean="0">
                              <a:solidFill>
                                <a:srgbClr val="0000CC"/>
                              </a:solidFill>
                              <a:latin typeface="Cambria Math" panose="02040503050406030204" pitchFamily="18" charset="0"/>
                              <a:ea typeface="Cambria Math" panose="02040503050406030204" pitchFamily="18" charset="0"/>
                            </a:rPr>
                            <m:t>+</m:t>
                          </m:r>
                          <m:sSub>
                            <m:sSubPr>
                              <m:ctrlPr>
                                <a:rPr lang="en-US" altLang="zh-CN" sz="2000" b="1" i="1">
                                  <a:solidFill>
                                    <a:srgbClr val="0000CC"/>
                                  </a:solidFill>
                                  <a:latin typeface="Cambria Math" panose="02040503050406030204" pitchFamily="18" charset="0"/>
                                  <a:ea typeface="Cambria Math" panose="02040503050406030204" pitchFamily="18" charset="0"/>
                                </a:rPr>
                              </m:ctrlPr>
                            </m:sSubPr>
                            <m:e>
                              <m:r>
                                <a:rPr lang="en-US" altLang="zh-CN" sz="2000" b="1" i="1">
                                  <a:solidFill>
                                    <a:srgbClr val="0000CC"/>
                                  </a:solidFill>
                                  <a:latin typeface="Cambria Math" panose="02040503050406030204" pitchFamily="18" charset="0"/>
                                  <a:ea typeface="Cambria Math" panose="02040503050406030204" pitchFamily="18" charset="0"/>
                                </a:rPr>
                                <m:t>𝒎</m:t>
                              </m:r>
                            </m:e>
                            <m:sub>
                              <m:r>
                                <a:rPr lang="en-US" altLang="zh-CN" sz="2000" b="1" i="1" smtClean="0">
                                  <a:solidFill>
                                    <a:srgbClr val="0000CC"/>
                                  </a:solidFill>
                                  <a:latin typeface="Cambria Math" panose="02040503050406030204" pitchFamily="18" charset="0"/>
                                  <a:ea typeface="Cambria Math" panose="02040503050406030204" pitchFamily="18" charset="0"/>
                                </a:rPr>
                                <m:t>𝟐</m:t>
                              </m:r>
                            </m:sub>
                          </m:sSub>
                          <m:r>
                            <a:rPr lang="en-US" altLang="zh-CN" sz="2000" b="1" i="1" smtClean="0">
                              <a:solidFill>
                                <a:srgbClr val="0000CC"/>
                              </a:solidFill>
                              <a:latin typeface="Cambria Math" panose="02040503050406030204" pitchFamily="18" charset="0"/>
                              <a:ea typeface="Cambria Math" panose="02040503050406030204" pitchFamily="18" charset="0"/>
                            </a:rPr>
                            <m:t>+</m:t>
                          </m:r>
                          <m:r>
                            <a:rPr lang="en-US" altLang="zh-CN" sz="2000" b="1" i="1" smtClean="0">
                              <a:solidFill>
                                <a:srgbClr val="0000CC"/>
                              </a:solidFill>
                              <a:latin typeface="Cambria Math" panose="02040503050406030204" pitchFamily="18" charset="0"/>
                              <a:ea typeface="Cambria Math" panose="02040503050406030204" pitchFamily="18" charset="0"/>
                            </a:rPr>
                            <m:t>𝟏</m:t>
                          </m:r>
                          <m:r>
                            <a:rPr lang="en-US" altLang="zh-CN" sz="2000" b="1" i="1" smtClean="0">
                              <a:solidFill>
                                <a:srgbClr val="0000CC"/>
                              </a:solidFill>
                              <a:latin typeface="Cambria Math" panose="02040503050406030204" pitchFamily="18" charset="0"/>
                              <a:ea typeface="Cambria Math" panose="02040503050406030204" pitchFamily="18" charset="0"/>
                            </a:rPr>
                            <m:t>,</m:t>
                          </m:r>
                          <m:sSub>
                            <m:sSubPr>
                              <m:ctrlPr>
                                <a:rPr lang="en-US" altLang="zh-CN" sz="2000" b="1" i="1">
                                  <a:solidFill>
                                    <a:srgbClr val="0000CC"/>
                                  </a:solidFill>
                                  <a:latin typeface="Cambria Math" panose="02040503050406030204" pitchFamily="18" charset="0"/>
                                  <a:ea typeface="Cambria Math" panose="02040503050406030204" pitchFamily="18" charset="0"/>
                                </a:rPr>
                              </m:ctrlPr>
                            </m:sSubPr>
                            <m:e>
                              <m:r>
                                <a:rPr lang="en-US" altLang="zh-CN" sz="2000" b="1" i="1">
                                  <a:solidFill>
                                    <a:srgbClr val="0000CC"/>
                                  </a:solidFill>
                                  <a:latin typeface="Cambria Math" panose="02040503050406030204" pitchFamily="18" charset="0"/>
                                  <a:ea typeface="Cambria Math" panose="02040503050406030204" pitchFamily="18" charset="0"/>
                                </a:rPr>
                                <m:t>𝒎</m:t>
                              </m:r>
                            </m:e>
                            <m:sub>
                              <m:r>
                                <a:rPr lang="en-US" altLang="zh-CN" sz="2000" b="1" i="1">
                                  <a:solidFill>
                                    <a:srgbClr val="0000CC"/>
                                  </a:solidFill>
                                  <a:latin typeface="Cambria Math" panose="02040503050406030204" pitchFamily="18" charset="0"/>
                                  <a:ea typeface="Cambria Math" panose="02040503050406030204" pitchFamily="18" charset="0"/>
                                </a:rPr>
                                <m:t>𝟏</m:t>
                              </m:r>
                            </m:sub>
                          </m:sSub>
                          <m:r>
                            <a:rPr lang="en-US" altLang="zh-CN" sz="2000" b="1" i="1">
                              <a:solidFill>
                                <a:srgbClr val="0000CC"/>
                              </a:solidFill>
                              <a:latin typeface="Cambria Math" panose="02040503050406030204" pitchFamily="18" charset="0"/>
                              <a:ea typeface="Cambria Math" panose="02040503050406030204" pitchFamily="18" charset="0"/>
                            </a:rPr>
                            <m:t>+</m:t>
                          </m:r>
                          <m:sSub>
                            <m:sSubPr>
                              <m:ctrlPr>
                                <a:rPr lang="en-US" altLang="zh-CN" sz="2000" b="1" i="1">
                                  <a:solidFill>
                                    <a:srgbClr val="0000CC"/>
                                  </a:solidFill>
                                  <a:latin typeface="Cambria Math" panose="02040503050406030204" pitchFamily="18" charset="0"/>
                                  <a:ea typeface="Cambria Math" panose="02040503050406030204" pitchFamily="18" charset="0"/>
                                </a:rPr>
                              </m:ctrlPr>
                            </m:sSubPr>
                            <m:e>
                              <m:r>
                                <a:rPr lang="en-US" altLang="zh-CN" sz="2000" b="1" i="1">
                                  <a:solidFill>
                                    <a:srgbClr val="0000CC"/>
                                  </a:solidFill>
                                  <a:latin typeface="Cambria Math" panose="02040503050406030204" pitchFamily="18" charset="0"/>
                                  <a:ea typeface="Cambria Math" panose="02040503050406030204" pitchFamily="18" charset="0"/>
                                </a:rPr>
                                <m:t>𝒎</m:t>
                              </m:r>
                            </m:e>
                            <m:sub>
                              <m:r>
                                <a:rPr lang="en-US" altLang="zh-CN" sz="2000" b="1" i="1">
                                  <a:solidFill>
                                    <a:srgbClr val="0000CC"/>
                                  </a:solidFill>
                                  <a:latin typeface="Cambria Math" panose="02040503050406030204" pitchFamily="18" charset="0"/>
                                  <a:ea typeface="Cambria Math" panose="02040503050406030204" pitchFamily="18" charset="0"/>
                                </a:rPr>
                                <m:t>𝟐</m:t>
                              </m:r>
                            </m:sub>
                          </m:sSub>
                          <m:r>
                            <a:rPr lang="en-US" altLang="zh-CN" sz="2000" b="1" i="1">
                              <a:solidFill>
                                <a:srgbClr val="0000CC"/>
                              </a:solidFill>
                              <a:latin typeface="Cambria Math" panose="02040503050406030204" pitchFamily="18" charset="0"/>
                              <a:ea typeface="Cambria Math" panose="02040503050406030204" pitchFamily="18" charset="0"/>
                            </a:rPr>
                            <m:t>+</m:t>
                          </m:r>
                          <m:r>
                            <a:rPr lang="en-US" altLang="zh-CN" sz="2000" b="1" i="1" smtClean="0">
                              <a:solidFill>
                                <a:srgbClr val="0000CC"/>
                              </a:solidFill>
                              <a:latin typeface="Cambria Math" panose="02040503050406030204" pitchFamily="18" charset="0"/>
                              <a:ea typeface="Cambria Math" panose="02040503050406030204" pitchFamily="18" charset="0"/>
                            </a:rPr>
                            <m:t>𝟐</m:t>
                          </m:r>
                          <m:r>
                            <a:rPr lang="en-US" altLang="zh-CN" sz="2000" b="1" i="1" smtClean="0">
                              <a:solidFill>
                                <a:srgbClr val="0000CC"/>
                              </a:solidFill>
                              <a:latin typeface="Cambria Math" panose="02040503050406030204" pitchFamily="18" charset="0"/>
                              <a:ea typeface="Cambria Math" panose="02040503050406030204" pitchFamily="18" charset="0"/>
                            </a:rPr>
                            <m:t>,…,</m:t>
                          </m:r>
                          <m:sSub>
                            <m:sSubPr>
                              <m:ctrlPr>
                                <a:rPr lang="en-US" altLang="zh-CN" sz="2000" b="1" i="1">
                                  <a:solidFill>
                                    <a:srgbClr val="0000CC"/>
                                  </a:solidFill>
                                  <a:latin typeface="Cambria Math" panose="02040503050406030204" pitchFamily="18" charset="0"/>
                                  <a:ea typeface="Cambria Math" panose="02040503050406030204" pitchFamily="18" charset="0"/>
                                </a:rPr>
                              </m:ctrlPr>
                            </m:sSubPr>
                            <m:e>
                              <m:r>
                                <a:rPr lang="en-US" altLang="zh-CN" sz="2000" b="1" i="1">
                                  <a:solidFill>
                                    <a:srgbClr val="0000CC"/>
                                  </a:solidFill>
                                  <a:latin typeface="Cambria Math" panose="02040503050406030204" pitchFamily="18" charset="0"/>
                                  <a:ea typeface="Cambria Math" panose="02040503050406030204" pitchFamily="18" charset="0"/>
                                </a:rPr>
                                <m:t>𝒎</m:t>
                              </m:r>
                            </m:e>
                            <m:sub>
                              <m:r>
                                <a:rPr lang="en-US" altLang="zh-CN" sz="2000" b="1" i="1">
                                  <a:solidFill>
                                    <a:srgbClr val="0000CC"/>
                                  </a:solidFill>
                                  <a:latin typeface="Cambria Math" panose="02040503050406030204" pitchFamily="18" charset="0"/>
                                  <a:ea typeface="Cambria Math" panose="02040503050406030204" pitchFamily="18" charset="0"/>
                                </a:rPr>
                                <m:t>𝟏</m:t>
                              </m:r>
                            </m:sub>
                          </m:sSub>
                          <m:r>
                            <a:rPr lang="en-US" altLang="zh-CN" sz="2000" b="1" i="1">
                              <a:solidFill>
                                <a:srgbClr val="0000CC"/>
                              </a:solidFill>
                              <a:latin typeface="Cambria Math" panose="02040503050406030204" pitchFamily="18" charset="0"/>
                              <a:ea typeface="Cambria Math" panose="02040503050406030204" pitchFamily="18" charset="0"/>
                            </a:rPr>
                            <m:t>+</m:t>
                          </m:r>
                          <m:sSub>
                            <m:sSubPr>
                              <m:ctrlPr>
                                <a:rPr lang="en-US" altLang="zh-CN" sz="2000" b="1" i="1">
                                  <a:solidFill>
                                    <a:srgbClr val="0000CC"/>
                                  </a:solidFill>
                                  <a:latin typeface="Cambria Math" panose="02040503050406030204" pitchFamily="18" charset="0"/>
                                  <a:ea typeface="Cambria Math" panose="02040503050406030204" pitchFamily="18" charset="0"/>
                                </a:rPr>
                              </m:ctrlPr>
                            </m:sSubPr>
                            <m:e>
                              <m:r>
                                <a:rPr lang="en-US" altLang="zh-CN" sz="2000" b="1" i="1">
                                  <a:solidFill>
                                    <a:srgbClr val="0000CC"/>
                                  </a:solidFill>
                                  <a:latin typeface="Cambria Math" panose="02040503050406030204" pitchFamily="18" charset="0"/>
                                  <a:ea typeface="Cambria Math" panose="02040503050406030204" pitchFamily="18" charset="0"/>
                                </a:rPr>
                                <m:t>𝒎</m:t>
                              </m:r>
                            </m:e>
                            <m:sub>
                              <m:r>
                                <a:rPr lang="en-US" altLang="zh-CN" sz="2000" b="1" i="1">
                                  <a:solidFill>
                                    <a:srgbClr val="0000CC"/>
                                  </a:solidFill>
                                  <a:latin typeface="Cambria Math" panose="02040503050406030204" pitchFamily="18" charset="0"/>
                                  <a:ea typeface="Cambria Math" panose="02040503050406030204" pitchFamily="18" charset="0"/>
                                </a:rPr>
                                <m:t>𝟐</m:t>
                              </m:r>
                            </m:sub>
                          </m:sSub>
                          <m:r>
                            <a:rPr lang="en-US" altLang="zh-CN" sz="2000" b="1" i="1">
                              <a:solidFill>
                                <a:srgbClr val="0000CC"/>
                              </a:solidFill>
                              <a:latin typeface="Cambria Math" panose="02040503050406030204" pitchFamily="18" charset="0"/>
                              <a:ea typeface="Cambria Math" panose="02040503050406030204" pitchFamily="18" charset="0"/>
                            </a:rPr>
                            <m:t>+</m:t>
                          </m:r>
                          <m:sSub>
                            <m:sSubPr>
                              <m:ctrlPr>
                                <a:rPr lang="en-US" altLang="zh-CN" sz="2000" b="1" i="1">
                                  <a:solidFill>
                                    <a:srgbClr val="0000CC"/>
                                  </a:solidFill>
                                  <a:latin typeface="Cambria Math" panose="02040503050406030204" pitchFamily="18" charset="0"/>
                                  <a:ea typeface="Cambria Math" panose="02040503050406030204" pitchFamily="18" charset="0"/>
                                </a:rPr>
                              </m:ctrlPr>
                            </m:sSubPr>
                            <m:e>
                              <m:r>
                                <a:rPr lang="en-US" altLang="zh-CN" sz="2000" b="1" i="1">
                                  <a:solidFill>
                                    <a:srgbClr val="0000CC"/>
                                  </a:solidFill>
                                  <a:latin typeface="Cambria Math" panose="02040503050406030204" pitchFamily="18" charset="0"/>
                                  <a:ea typeface="Cambria Math" panose="02040503050406030204" pitchFamily="18" charset="0"/>
                                </a:rPr>
                                <m:t>𝒎</m:t>
                              </m:r>
                            </m:e>
                            <m:sub>
                              <m:r>
                                <a:rPr lang="en-US" altLang="zh-CN" sz="2000" b="1" i="1" smtClean="0">
                                  <a:solidFill>
                                    <a:srgbClr val="0000CC"/>
                                  </a:solidFill>
                                  <a:latin typeface="Cambria Math" panose="02040503050406030204" pitchFamily="18" charset="0"/>
                                  <a:ea typeface="Cambria Math" panose="02040503050406030204" pitchFamily="18" charset="0"/>
                                </a:rPr>
                                <m:t>𝟑</m:t>
                              </m:r>
                            </m:sub>
                          </m:sSub>
                          <m:r>
                            <a:rPr lang="en-US" altLang="zh-CN" sz="2000" b="1" i="1" smtClean="0">
                              <a:solidFill>
                                <a:srgbClr val="0000CC"/>
                              </a:solidFill>
                              <a:latin typeface="Cambria Math" panose="02040503050406030204" pitchFamily="18" charset="0"/>
                              <a:ea typeface="Cambria Math" panose="02040503050406030204" pitchFamily="18" charset="0"/>
                            </a:rPr>
                            <m:t>) </m:t>
                          </m:r>
                        </m:e>
                      </m:nary>
                    </m:oMath>
                  </m:oMathPara>
                </a14:m>
                <a:endParaRPr lang="zh-CN" altLang="en-US" sz="2000" b="1" dirty="0">
                  <a:solidFill>
                    <a:srgbClr val="0000CC"/>
                  </a:solidFill>
                </a:endParaRPr>
              </a:p>
            </p:txBody>
          </p:sp>
        </mc:Choice>
        <mc:Fallback xmlns="">
          <p:sp>
            <p:nvSpPr>
              <p:cNvPr id="9" name="矩形 8"/>
              <p:cNvSpPr>
                <a:spLocks noRot="1" noChangeAspect="1" noMove="1" noResize="1" noEditPoints="1" noAdjustHandles="1" noChangeArrowheads="1" noChangeShapeType="1" noTextEdit="1"/>
              </p:cNvSpPr>
              <p:nvPr/>
            </p:nvSpPr>
            <p:spPr>
              <a:xfrm>
                <a:off x="261123" y="5682148"/>
                <a:ext cx="7925614" cy="914400"/>
              </a:xfrm>
              <a:prstGeom prst="rect">
                <a:avLst/>
              </a:prstGeom>
              <a:blipFill rotWithShape="0">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338518" y="3790037"/>
                <a:ext cx="4481848" cy="933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nary>
                        <m:naryPr>
                          <m:chr m:val="∑"/>
                          <m:ctrlPr>
                            <a:rPr lang="en-US" altLang="zh-CN" sz="2000" b="1" i="1" smtClean="0">
                              <a:solidFill>
                                <a:srgbClr val="0000CC"/>
                              </a:solidFill>
                              <a:latin typeface="Cambria Math" panose="02040503050406030204" pitchFamily="18" charset="0"/>
                            </a:rPr>
                          </m:ctrlPr>
                        </m:naryPr>
                        <m:sub>
                          <m:r>
                            <m:rPr>
                              <m:brk m:alnAt="23"/>
                            </m:rPr>
                            <a:rPr lang="en-US" altLang="zh-CN" sz="2000" b="1" i="1" smtClean="0">
                              <a:solidFill>
                                <a:srgbClr val="0000CC"/>
                              </a:solidFill>
                              <a:latin typeface="Cambria Math" panose="02040503050406030204" pitchFamily="18" charset="0"/>
                            </a:rPr>
                            <m:t>𝒕</m:t>
                          </m:r>
                          <m:r>
                            <a:rPr lang="en-US" altLang="zh-CN" sz="2000" b="1" i="1" smtClean="0">
                              <a:solidFill>
                                <a:srgbClr val="0000CC"/>
                              </a:solidFill>
                              <a:latin typeface="Cambria Math" panose="02040503050406030204" pitchFamily="18" charset="0"/>
                            </a:rPr>
                            <m:t>=</m:t>
                          </m:r>
                          <m:r>
                            <a:rPr lang="en-US" altLang="zh-CN" sz="2000" b="1" i="1" smtClean="0">
                              <a:solidFill>
                                <a:srgbClr val="0000CC"/>
                              </a:solidFill>
                              <a:latin typeface="Cambria Math" panose="02040503050406030204" pitchFamily="18" charset="0"/>
                            </a:rPr>
                            <m:t>𝟏</m:t>
                          </m:r>
                        </m:sub>
                        <m:sup>
                          <m:r>
                            <a:rPr lang="en-US" altLang="zh-CN" sz="2000" b="1" i="1" smtClean="0">
                              <a:solidFill>
                                <a:srgbClr val="0000CC"/>
                              </a:solidFill>
                              <a:latin typeface="Cambria Math" panose="02040503050406030204" pitchFamily="18" charset="0"/>
                            </a:rPr>
                            <m:t>𝒏</m:t>
                          </m:r>
                        </m:sup>
                        <m:e>
                          <m:sSub>
                            <m:sSubPr>
                              <m:ctrlPr>
                                <a:rPr lang="en-US" altLang="zh-CN" sz="2000" b="1" i="1">
                                  <a:solidFill>
                                    <a:srgbClr val="0000CC"/>
                                  </a:solidFill>
                                  <a:latin typeface="Cambria Math" panose="02040503050406030204" pitchFamily="18" charset="0"/>
                                </a:rPr>
                              </m:ctrlPr>
                            </m:sSubPr>
                            <m:e>
                              <m:r>
                                <a:rPr lang="en-US" altLang="zh-CN" sz="2000" b="1" i="1">
                                  <a:solidFill>
                                    <a:srgbClr val="0000CC"/>
                                  </a:solidFill>
                                  <a:latin typeface="Cambria Math" panose="02040503050406030204" pitchFamily="18" charset="0"/>
                                </a:rPr>
                                <m:t>𝒂</m:t>
                              </m:r>
                            </m:e>
                            <m:sub>
                              <m:r>
                                <a:rPr lang="en-US" altLang="zh-CN" sz="2000" b="1" i="1" smtClean="0">
                                  <a:solidFill>
                                    <a:srgbClr val="0000CC"/>
                                  </a:solidFill>
                                  <a:latin typeface="Cambria Math" panose="02040503050406030204" pitchFamily="18" charset="0"/>
                                </a:rPr>
                                <m:t>𝒊𝒕</m:t>
                              </m:r>
                            </m:sub>
                          </m:sSub>
                          <m:sSub>
                            <m:sSubPr>
                              <m:ctrlPr>
                                <a:rPr lang="en-US" altLang="zh-CN" sz="2000" b="1" i="1" smtClean="0">
                                  <a:solidFill>
                                    <a:srgbClr val="0000CC"/>
                                  </a:solidFill>
                                  <a:latin typeface="Cambria Math" panose="02040503050406030204" pitchFamily="18" charset="0"/>
                                </a:rPr>
                              </m:ctrlPr>
                            </m:sSubPr>
                            <m:e>
                              <m:r>
                                <a:rPr lang="en-US" altLang="zh-CN" sz="2000" b="1" i="1" smtClean="0">
                                  <a:solidFill>
                                    <a:srgbClr val="0000CC"/>
                                  </a:solidFill>
                                  <a:latin typeface="Cambria Math" panose="02040503050406030204" pitchFamily="18" charset="0"/>
                                </a:rPr>
                                <m:t>𝒙</m:t>
                              </m:r>
                            </m:e>
                            <m:sub>
                              <m:r>
                                <a:rPr lang="en-US" altLang="zh-CN" sz="2000" b="1" i="1" smtClean="0">
                                  <a:solidFill>
                                    <a:srgbClr val="0000CC"/>
                                  </a:solidFill>
                                  <a:latin typeface="Cambria Math" panose="02040503050406030204" pitchFamily="18" charset="0"/>
                                </a:rPr>
                                <m:t>𝒕</m:t>
                              </m:r>
                            </m:sub>
                          </m:sSub>
                          <m:r>
                            <a:rPr lang="en-US" altLang="zh-CN" sz="2000" b="1" i="1" smtClean="0">
                              <a:solidFill>
                                <a:srgbClr val="0000CC"/>
                              </a:solidFill>
                              <a:latin typeface="Cambria Math" panose="02040503050406030204" pitchFamily="18" charset="0"/>
                              <a:ea typeface="Cambria Math" panose="02040503050406030204" pitchFamily="18" charset="0"/>
                            </a:rPr>
                            <m:t>≤</m:t>
                          </m:r>
                          <m:sSub>
                            <m:sSubPr>
                              <m:ctrlPr>
                                <a:rPr lang="en-US" altLang="zh-CN" sz="2000" b="1" i="1" smtClean="0">
                                  <a:solidFill>
                                    <a:srgbClr val="0000CC"/>
                                  </a:solidFill>
                                  <a:latin typeface="Cambria Math" panose="02040503050406030204" pitchFamily="18" charset="0"/>
                                  <a:ea typeface="Cambria Math" panose="02040503050406030204" pitchFamily="18" charset="0"/>
                                </a:rPr>
                              </m:ctrlPr>
                            </m:sSubPr>
                            <m:e>
                              <m:r>
                                <a:rPr lang="en-US" altLang="zh-CN" sz="2000" b="1" i="1" smtClean="0">
                                  <a:solidFill>
                                    <a:srgbClr val="0000CC"/>
                                  </a:solidFill>
                                  <a:latin typeface="Cambria Math" panose="02040503050406030204" pitchFamily="18" charset="0"/>
                                  <a:ea typeface="Cambria Math" panose="02040503050406030204" pitchFamily="18" charset="0"/>
                                </a:rPr>
                                <m:t>𝒃</m:t>
                              </m:r>
                            </m:e>
                            <m:sub>
                              <m:r>
                                <a:rPr lang="en-US" altLang="zh-CN" sz="2000" b="1" i="1" smtClean="0">
                                  <a:solidFill>
                                    <a:srgbClr val="0000CC"/>
                                  </a:solidFill>
                                  <a:latin typeface="Cambria Math" panose="02040503050406030204" pitchFamily="18" charset="0"/>
                                  <a:ea typeface="Cambria Math" panose="02040503050406030204" pitchFamily="18" charset="0"/>
                                </a:rPr>
                                <m:t>𝒊</m:t>
                              </m:r>
                            </m:sub>
                          </m:sSub>
                          <m:r>
                            <a:rPr lang="en-US" altLang="zh-CN" sz="2000" b="1" i="1" smtClean="0">
                              <a:solidFill>
                                <a:srgbClr val="0000CC"/>
                              </a:solidFill>
                              <a:latin typeface="Cambria Math" panose="02040503050406030204" pitchFamily="18" charset="0"/>
                              <a:ea typeface="Cambria Math" panose="02040503050406030204" pitchFamily="18" charset="0"/>
                            </a:rPr>
                            <m:t>      (</m:t>
                          </m:r>
                          <m:r>
                            <a:rPr lang="en-US" altLang="zh-CN" sz="2000" b="1" i="1" smtClean="0">
                              <a:solidFill>
                                <a:srgbClr val="0000CC"/>
                              </a:solidFill>
                              <a:latin typeface="Cambria Math" panose="02040503050406030204" pitchFamily="18" charset="0"/>
                              <a:ea typeface="Cambria Math" panose="02040503050406030204" pitchFamily="18" charset="0"/>
                            </a:rPr>
                            <m:t>𝒊</m:t>
                          </m:r>
                          <m:r>
                            <a:rPr lang="en-US" altLang="zh-CN" sz="2000" b="1" i="1" smtClean="0">
                              <a:solidFill>
                                <a:srgbClr val="0000CC"/>
                              </a:solidFill>
                              <a:latin typeface="Cambria Math" panose="02040503050406030204" pitchFamily="18" charset="0"/>
                              <a:ea typeface="Cambria Math" panose="02040503050406030204" pitchFamily="18" charset="0"/>
                            </a:rPr>
                            <m:t>=</m:t>
                          </m:r>
                          <m:r>
                            <a:rPr lang="en-US" altLang="zh-CN" sz="2000" b="1" i="1" smtClean="0">
                              <a:solidFill>
                                <a:srgbClr val="0000CC"/>
                              </a:solidFill>
                              <a:latin typeface="Cambria Math" panose="02040503050406030204" pitchFamily="18" charset="0"/>
                              <a:ea typeface="Cambria Math" panose="02040503050406030204" pitchFamily="18" charset="0"/>
                            </a:rPr>
                            <m:t>𝟏</m:t>
                          </m:r>
                          <m:r>
                            <a:rPr lang="en-US" altLang="zh-CN" sz="2000" b="1" i="1" smtClean="0">
                              <a:solidFill>
                                <a:srgbClr val="0000CC"/>
                              </a:solidFill>
                              <a:latin typeface="Cambria Math" panose="02040503050406030204" pitchFamily="18" charset="0"/>
                              <a:ea typeface="Cambria Math" panose="02040503050406030204" pitchFamily="18" charset="0"/>
                            </a:rPr>
                            <m:t>,</m:t>
                          </m:r>
                          <m:r>
                            <a:rPr lang="en-US" altLang="zh-CN" sz="2000" b="1" i="1" smtClean="0">
                              <a:solidFill>
                                <a:srgbClr val="0000CC"/>
                              </a:solidFill>
                              <a:latin typeface="Cambria Math" panose="02040503050406030204" pitchFamily="18" charset="0"/>
                              <a:ea typeface="Cambria Math" panose="02040503050406030204" pitchFamily="18" charset="0"/>
                            </a:rPr>
                            <m:t>𝟐</m:t>
                          </m:r>
                          <m:r>
                            <a:rPr lang="en-US" altLang="zh-CN" sz="2000" b="1" i="1" smtClean="0">
                              <a:solidFill>
                                <a:srgbClr val="0000CC"/>
                              </a:solidFill>
                              <a:latin typeface="Cambria Math" panose="02040503050406030204" pitchFamily="18" charset="0"/>
                              <a:ea typeface="Cambria Math" panose="02040503050406030204" pitchFamily="18" charset="0"/>
                            </a:rPr>
                            <m:t>,…,</m:t>
                          </m:r>
                          <m:sSub>
                            <m:sSubPr>
                              <m:ctrlPr>
                                <a:rPr lang="en-US" altLang="zh-CN" sz="2000" b="1" i="1" smtClean="0">
                                  <a:solidFill>
                                    <a:srgbClr val="0000CC"/>
                                  </a:solidFill>
                                  <a:latin typeface="Cambria Math" panose="02040503050406030204" pitchFamily="18" charset="0"/>
                                  <a:ea typeface="Cambria Math" panose="02040503050406030204" pitchFamily="18" charset="0"/>
                                </a:rPr>
                              </m:ctrlPr>
                            </m:sSubPr>
                            <m:e>
                              <m:r>
                                <a:rPr lang="en-US" altLang="zh-CN" sz="2000" b="1" i="1" smtClean="0">
                                  <a:solidFill>
                                    <a:srgbClr val="0000CC"/>
                                  </a:solidFill>
                                  <a:latin typeface="Cambria Math" panose="02040503050406030204" pitchFamily="18" charset="0"/>
                                  <a:ea typeface="Cambria Math" panose="02040503050406030204" pitchFamily="18" charset="0"/>
                                </a:rPr>
                                <m:t>𝒎</m:t>
                              </m:r>
                            </m:e>
                            <m:sub>
                              <m:r>
                                <a:rPr lang="en-US" altLang="zh-CN" sz="2000" b="1" i="1" smtClean="0">
                                  <a:solidFill>
                                    <a:srgbClr val="0000CC"/>
                                  </a:solidFill>
                                  <a:latin typeface="Cambria Math" panose="02040503050406030204" pitchFamily="18" charset="0"/>
                                  <a:ea typeface="Cambria Math" panose="02040503050406030204" pitchFamily="18" charset="0"/>
                                </a:rPr>
                                <m:t>𝟏</m:t>
                              </m:r>
                            </m:sub>
                          </m:sSub>
                          <m:r>
                            <a:rPr lang="en-US" altLang="zh-CN" sz="2000" b="1" i="1" smtClean="0">
                              <a:solidFill>
                                <a:srgbClr val="0000CC"/>
                              </a:solidFill>
                              <a:latin typeface="Cambria Math" panose="02040503050406030204" pitchFamily="18" charset="0"/>
                              <a:ea typeface="Cambria Math" panose="02040503050406030204" pitchFamily="18" charset="0"/>
                            </a:rPr>
                            <m:t>) </m:t>
                          </m:r>
                        </m:e>
                      </m:nary>
                    </m:oMath>
                  </m:oMathPara>
                </a14:m>
                <a:endParaRPr lang="zh-CN" altLang="en-US" sz="2000" b="1" dirty="0">
                  <a:solidFill>
                    <a:srgbClr val="0000CC"/>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338518" y="3790037"/>
                <a:ext cx="4481848" cy="933491"/>
              </a:xfrm>
              <a:prstGeom prst="rect">
                <a:avLst/>
              </a:prstGeom>
              <a:blipFill rotWithShape="0">
                <a:blip r:embed="rId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5434885" y="3794337"/>
                <a:ext cx="3272169" cy="1020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sSub>
                        <m:sSubPr>
                          <m:ctrlPr>
                            <a:rPr lang="en-US" altLang="zh-CN" sz="2400" b="1" i="1" smtClean="0">
                              <a:solidFill>
                                <a:srgbClr val="0000CC"/>
                              </a:solidFill>
                              <a:latin typeface="Cambria Math" panose="02040503050406030204" pitchFamily="18" charset="0"/>
                            </a:rPr>
                          </m:ctrlPr>
                        </m:sSubPr>
                        <m:e>
                          <m:r>
                            <a:rPr lang="en-US" altLang="zh-CN" sz="2400" b="1" i="1" smtClean="0">
                              <a:solidFill>
                                <a:srgbClr val="0000CC"/>
                              </a:solidFill>
                              <a:latin typeface="Cambria Math" panose="02040503050406030204" pitchFamily="18" charset="0"/>
                            </a:rPr>
                            <m:t>𝒙</m:t>
                          </m:r>
                        </m:e>
                        <m:sub>
                          <m:r>
                            <a:rPr lang="en-US" altLang="zh-CN" sz="2400" b="1" i="1" smtClean="0">
                              <a:solidFill>
                                <a:srgbClr val="0000CC"/>
                              </a:solidFill>
                              <a:latin typeface="Cambria Math" panose="02040503050406030204" pitchFamily="18" charset="0"/>
                            </a:rPr>
                            <m:t>𝒕</m:t>
                          </m:r>
                        </m:sub>
                      </m:sSub>
                      <m:r>
                        <a:rPr lang="en-US" altLang="zh-CN" sz="2400" b="1" i="1" smtClean="0">
                          <a:solidFill>
                            <a:srgbClr val="0000CC"/>
                          </a:solidFill>
                          <a:latin typeface="Cambria Math" panose="02040503050406030204" pitchFamily="18" charset="0"/>
                          <a:ea typeface="Cambria Math" panose="02040503050406030204" pitchFamily="18" charset="0"/>
                        </a:rPr>
                        <m:t>≥</m:t>
                      </m:r>
                      <m:r>
                        <a:rPr lang="en-US" altLang="zh-CN" sz="2400" b="1" i="1" smtClean="0">
                          <a:solidFill>
                            <a:srgbClr val="0000CC"/>
                          </a:solidFill>
                          <a:latin typeface="Cambria Math" panose="02040503050406030204" pitchFamily="18" charset="0"/>
                          <a:ea typeface="Cambria Math" panose="02040503050406030204" pitchFamily="18" charset="0"/>
                        </a:rPr>
                        <m:t>𝟎</m:t>
                      </m:r>
                      <m:r>
                        <a:rPr lang="en-US" altLang="zh-CN" sz="2400" b="1" i="1" smtClean="0">
                          <a:solidFill>
                            <a:srgbClr val="0000CC"/>
                          </a:solidFill>
                          <a:latin typeface="Cambria Math" panose="02040503050406030204" pitchFamily="18" charset="0"/>
                          <a:ea typeface="Cambria Math" panose="02040503050406030204" pitchFamily="18" charset="0"/>
                        </a:rPr>
                        <m:t>,</m:t>
                      </m:r>
                      <m:r>
                        <a:rPr lang="en-US" altLang="zh-CN" sz="2400" b="1" i="1" smtClean="0">
                          <a:solidFill>
                            <a:srgbClr val="0000CC"/>
                          </a:solidFill>
                          <a:latin typeface="Cambria Math" panose="02040503050406030204" pitchFamily="18" charset="0"/>
                          <a:ea typeface="Cambria Math" panose="02040503050406030204" pitchFamily="18" charset="0"/>
                        </a:rPr>
                        <m:t>𝒕</m:t>
                      </m:r>
                      <m:r>
                        <a:rPr lang="en-US" altLang="zh-CN" sz="2400" b="1" i="1" smtClean="0">
                          <a:solidFill>
                            <a:srgbClr val="0000CC"/>
                          </a:solidFill>
                          <a:latin typeface="Cambria Math" panose="02040503050406030204" pitchFamily="18" charset="0"/>
                          <a:ea typeface="Cambria Math" panose="02040503050406030204" pitchFamily="18" charset="0"/>
                        </a:rPr>
                        <m:t>=</m:t>
                      </m:r>
                      <m:r>
                        <a:rPr lang="en-US" altLang="zh-CN" sz="2400" b="1" i="1" smtClean="0">
                          <a:solidFill>
                            <a:srgbClr val="0000CC"/>
                          </a:solidFill>
                          <a:latin typeface="Cambria Math" panose="02040503050406030204" pitchFamily="18" charset="0"/>
                          <a:ea typeface="Cambria Math" panose="02040503050406030204" pitchFamily="18" charset="0"/>
                        </a:rPr>
                        <m:t>𝟏</m:t>
                      </m:r>
                      <m:r>
                        <a:rPr lang="en-US" altLang="zh-CN" sz="2400" b="1" i="1" smtClean="0">
                          <a:solidFill>
                            <a:srgbClr val="0000CC"/>
                          </a:solidFill>
                          <a:latin typeface="Cambria Math" panose="02040503050406030204" pitchFamily="18" charset="0"/>
                          <a:ea typeface="Cambria Math" panose="02040503050406030204" pitchFamily="18" charset="0"/>
                        </a:rPr>
                        <m:t>,</m:t>
                      </m:r>
                      <m:r>
                        <a:rPr lang="en-US" altLang="zh-CN" sz="2400" b="1" i="1" smtClean="0">
                          <a:solidFill>
                            <a:srgbClr val="0000CC"/>
                          </a:solidFill>
                          <a:latin typeface="Cambria Math" panose="02040503050406030204" pitchFamily="18" charset="0"/>
                          <a:ea typeface="Cambria Math" panose="02040503050406030204" pitchFamily="18" charset="0"/>
                        </a:rPr>
                        <m:t>𝟐</m:t>
                      </m:r>
                      <m:r>
                        <a:rPr lang="en-US" altLang="zh-CN" sz="2400" b="1" i="1" smtClean="0">
                          <a:solidFill>
                            <a:srgbClr val="0000CC"/>
                          </a:solidFill>
                          <a:latin typeface="Cambria Math" panose="02040503050406030204" pitchFamily="18" charset="0"/>
                          <a:ea typeface="Cambria Math" panose="02040503050406030204" pitchFamily="18" charset="0"/>
                        </a:rPr>
                        <m:t>,</m:t>
                      </m:r>
                      <m:r>
                        <a:rPr lang="en-US" altLang="zh-CN" sz="2400" b="1" i="1" smtClean="0">
                          <a:solidFill>
                            <a:srgbClr val="0000CC"/>
                          </a:solidFill>
                          <a:latin typeface="Cambria Math" panose="02040503050406030204" pitchFamily="18" charset="0"/>
                          <a:ea typeface="Cambria Math" panose="02040503050406030204" pitchFamily="18" charset="0"/>
                        </a:rPr>
                        <m:t>𝟑</m:t>
                      </m:r>
                      <m:r>
                        <a:rPr lang="en-US" altLang="zh-CN" sz="2400" b="1" i="1" smtClean="0">
                          <a:solidFill>
                            <a:srgbClr val="0000CC"/>
                          </a:solidFill>
                          <a:latin typeface="Cambria Math" panose="02040503050406030204" pitchFamily="18" charset="0"/>
                          <a:ea typeface="Cambria Math" panose="02040503050406030204" pitchFamily="18" charset="0"/>
                        </a:rPr>
                        <m:t>,…,</m:t>
                      </m:r>
                      <m:r>
                        <a:rPr lang="en-US" altLang="zh-CN" sz="2400" b="1" i="1" smtClean="0">
                          <a:solidFill>
                            <a:srgbClr val="0000CC"/>
                          </a:solidFill>
                          <a:latin typeface="Cambria Math" panose="02040503050406030204" pitchFamily="18" charset="0"/>
                          <a:ea typeface="Cambria Math" panose="02040503050406030204" pitchFamily="18" charset="0"/>
                        </a:rPr>
                        <m:t>𝒏</m:t>
                      </m:r>
                    </m:oMath>
                  </m:oMathPara>
                </a14:m>
                <a:endParaRPr lang="zh-CN" altLang="en-US" sz="2400" b="1" dirty="0">
                  <a:solidFill>
                    <a:srgbClr val="0000CC"/>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5434885" y="3794337"/>
                <a:ext cx="3272169" cy="1020449"/>
              </a:xfrm>
              <a:prstGeom prst="rect">
                <a:avLst/>
              </a:prstGeom>
              <a:blipFill rotWithShape="0">
                <a:blip r:embed="rId7"/>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6315117" y="5558682"/>
                <a:ext cx="2724055"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tx1"/>
                          </a:solidFill>
                          <a:latin typeface="Cambria Math" panose="02040503050406030204" pitchFamily="18" charset="0"/>
                          <a:ea typeface="Cambria Math" panose="02040503050406030204" pitchFamily="18" charset="0"/>
                        </a:rPr>
                        <m:t>𝒎</m:t>
                      </m:r>
                      <m:r>
                        <a:rPr lang="en-US" altLang="zh-CN" sz="2000" b="1" i="1" smtClean="0">
                          <a:solidFill>
                            <a:schemeClr val="tx1"/>
                          </a:solidFill>
                          <a:latin typeface="Cambria Math" panose="02040503050406030204" pitchFamily="18" charset="0"/>
                          <a:ea typeface="Cambria Math" panose="02040503050406030204" pitchFamily="18" charset="0"/>
                        </a:rPr>
                        <m:t>=</m:t>
                      </m:r>
                      <m:sSub>
                        <m:sSubPr>
                          <m:ctrlPr>
                            <a:rPr lang="en-US" altLang="zh-CN" sz="2000" b="1" i="1">
                              <a:solidFill>
                                <a:schemeClr val="tx1"/>
                              </a:solidFill>
                              <a:latin typeface="Cambria Math" panose="02040503050406030204" pitchFamily="18" charset="0"/>
                              <a:ea typeface="Cambria Math" panose="02040503050406030204" pitchFamily="18" charset="0"/>
                            </a:rPr>
                          </m:ctrlPr>
                        </m:sSubPr>
                        <m:e>
                          <m:r>
                            <a:rPr lang="en-US" altLang="zh-CN" sz="2000" b="1" i="1">
                              <a:solidFill>
                                <a:schemeClr val="tx1"/>
                              </a:solidFill>
                              <a:latin typeface="Cambria Math" panose="02040503050406030204" pitchFamily="18" charset="0"/>
                              <a:ea typeface="Cambria Math" panose="02040503050406030204" pitchFamily="18" charset="0"/>
                            </a:rPr>
                            <m:t>𝒎</m:t>
                          </m:r>
                        </m:e>
                        <m:sub>
                          <m:r>
                            <a:rPr lang="en-US" altLang="zh-CN" sz="2000" b="1" i="1">
                              <a:solidFill>
                                <a:schemeClr val="tx1"/>
                              </a:solidFill>
                              <a:latin typeface="Cambria Math" panose="02040503050406030204" pitchFamily="18" charset="0"/>
                              <a:ea typeface="Cambria Math" panose="02040503050406030204" pitchFamily="18" charset="0"/>
                            </a:rPr>
                            <m:t>𝟏</m:t>
                          </m:r>
                        </m:sub>
                      </m:sSub>
                      <m:r>
                        <a:rPr lang="en-US" altLang="zh-CN" sz="2000" b="1" i="1">
                          <a:solidFill>
                            <a:schemeClr val="tx1"/>
                          </a:solidFill>
                          <a:latin typeface="Cambria Math" panose="02040503050406030204" pitchFamily="18" charset="0"/>
                          <a:ea typeface="Cambria Math" panose="02040503050406030204" pitchFamily="18" charset="0"/>
                        </a:rPr>
                        <m:t>+</m:t>
                      </m:r>
                      <m:sSub>
                        <m:sSubPr>
                          <m:ctrlPr>
                            <a:rPr lang="en-US" altLang="zh-CN" sz="2000" b="1" i="1">
                              <a:solidFill>
                                <a:schemeClr val="tx1"/>
                              </a:solidFill>
                              <a:latin typeface="Cambria Math" panose="02040503050406030204" pitchFamily="18" charset="0"/>
                              <a:ea typeface="Cambria Math" panose="02040503050406030204" pitchFamily="18" charset="0"/>
                            </a:rPr>
                          </m:ctrlPr>
                        </m:sSubPr>
                        <m:e>
                          <m:r>
                            <a:rPr lang="en-US" altLang="zh-CN" sz="2000" b="1" i="1">
                              <a:solidFill>
                                <a:schemeClr val="tx1"/>
                              </a:solidFill>
                              <a:latin typeface="Cambria Math" panose="02040503050406030204" pitchFamily="18" charset="0"/>
                              <a:ea typeface="Cambria Math" panose="02040503050406030204" pitchFamily="18" charset="0"/>
                            </a:rPr>
                            <m:t>𝒎</m:t>
                          </m:r>
                        </m:e>
                        <m:sub>
                          <m:r>
                            <a:rPr lang="en-US" altLang="zh-CN" sz="2000" b="1" i="1">
                              <a:solidFill>
                                <a:schemeClr val="tx1"/>
                              </a:solidFill>
                              <a:latin typeface="Cambria Math" panose="02040503050406030204" pitchFamily="18" charset="0"/>
                              <a:ea typeface="Cambria Math" panose="02040503050406030204" pitchFamily="18" charset="0"/>
                            </a:rPr>
                            <m:t>𝟐</m:t>
                          </m:r>
                        </m:sub>
                      </m:sSub>
                      <m:r>
                        <a:rPr lang="en-US" altLang="zh-CN" sz="2000" b="1" i="1">
                          <a:solidFill>
                            <a:schemeClr val="tx1"/>
                          </a:solidFill>
                          <a:latin typeface="Cambria Math" panose="02040503050406030204" pitchFamily="18" charset="0"/>
                          <a:ea typeface="Cambria Math" panose="02040503050406030204" pitchFamily="18" charset="0"/>
                        </a:rPr>
                        <m:t>+</m:t>
                      </m:r>
                      <m:sSub>
                        <m:sSubPr>
                          <m:ctrlPr>
                            <a:rPr lang="en-US" altLang="zh-CN" sz="2000" b="1" i="1">
                              <a:solidFill>
                                <a:schemeClr val="tx1"/>
                              </a:solidFill>
                              <a:latin typeface="Cambria Math" panose="02040503050406030204" pitchFamily="18" charset="0"/>
                              <a:ea typeface="Cambria Math" panose="02040503050406030204" pitchFamily="18" charset="0"/>
                            </a:rPr>
                          </m:ctrlPr>
                        </m:sSubPr>
                        <m:e>
                          <m:r>
                            <a:rPr lang="en-US" altLang="zh-CN" sz="2000" b="1" i="1">
                              <a:solidFill>
                                <a:schemeClr val="tx1"/>
                              </a:solidFill>
                              <a:latin typeface="Cambria Math" panose="02040503050406030204" pitchFamily="18" charset="0"/>
                              <a:ea typeface="Cambria Math" panose="02040503050406030204" pitchFamily="18" charset="0"/>
                            </a:rPr>
                            <m:t>𝒎</m:t>
                          </m:r>
                        </m:e>
                        <m:sub>
                          <m:r>
                            <a:rPr lang="en-US" altLang="zh-CN" sz="2000" b="1" i="1">
                              <a:solidFill>
                                <a:schemeClr val="tx1"/>
                              </a:solidFill>
                              <a:latin typeface="Cambria Math" panose="02040503050406030204" pitchFamily="18" charset="0"/>
                              <a:ea typeface="Cambria Math" panose="02040503050406030204" pitchFamily="18" charset="0"/>
                            </a:rPr>
                            <m:t>𝟑</m:t>
                          </m:r>
                        </m:sub>
                      </m:sSub>
                      <m:r>
                        <a:rPr lang="en-US" altLang="zh-CN" sz="2000" b="1" i="1">
                          <a:solidFill>
                            <a:schemeClr val="tx1"/>
                          </a:solidFill>
                          <a:latin typeface="Cambria Math" panose="02040503050406030204" pitchFamily="18" charset="0"/>
                          <a:ea typeface="Cambria Math" panose="02040503050406030204" pitchFamily="18" charset="0"/>
                        </a:rPr>
                        <m:t> </m:t>
                      </m:r>
                    </m:oMath>
                  </m:oMathPara>
                </a14:m>
                <a:endParaRPr lang="zh-CN" altLang="en-US" sz="2000" dirty="0">
                  <a:solidFill>
                    <a:schemeClr val="tx1"/>
                  </a:solidFill>
                </a:endParaRPr>
              </a:p>
            </p:txBody>
          </p:sp>
        </mc:Choice>
        <mc:Fallback xmlns="">
          <p:sp>
            <p:nvSpPr>
              <p:cNvPr id="11" name="矩形 10"/>
              <p:cNvSpPr>
                <a:spLocks noRot="1" noChangeAspect="1" noMove="1" noResize="1" noEditPoints="1" noAdjustHandles="1" noChangeArrowheads="1" noChangeShapeType="1" noTextEdit="1"/>
              </p:cNvSpPr>
              <p:nvPr/>
            </p:nvSpPr>
            <p:spPr>
              <a:xfrm>
                <a:off x="6315117" y="5558682"/>
                <a:ext cx="2724055" cy="400110"/>
              </a:xfrm>
              <a:prstGeom prst="rect">
                <a:avLst/>
              </a:prstGeom>
              <a:blipFill rotWithShape="0">
                <a:blip r:embed="rId8"/>
                <a:stretch>
                  <a:fillRect b="-1538"/>
                </a:stretch>
              </a:blipFill>
            </p:spPr>
            <p:txBody>
              <a:bodyPr/>
              <a:lstStyle/>
              <a:p>
                <a:r>
                  <a:rPr lang="zh-CN" altLang="en-US">
                    <a:noFill/>
                  </a:rPr>
                  <a:t> </a:t>
                </a:r>
              </a:p>
            </p:txBody>
          </p:sp>
        </mc:Fallback>
      </mc:AlternateContent>
      <p:sp>
        <p:nvSpPr>
          <p:cNvPr id="13" name="矩形 12"/>
          <p:cNvSpPr/>
          <p:nvPr/>
        </p:nvSpPr>
        <p:spPr>
          <a:xfrm>
            <a:off x="7259046" y="2761426"/>
            <a:ext cx="1615433" cy="400110"/>
          </a:xfrm>
          <a:prstGeom prst="rect">
            <a:avLst/>
          </a:prstGeom>
        </p:spPr>
        <p:txBody>
          <a:bodyPr wrap="square">
            <a:spAutoFit/>
          </a:bodyPr>
          <a:lstStyle/>
          <a:p>
            <a:r>
              <a:rPr lang="en-US" altLang="zh-CN" b="1" dirty="0">
                <a:solidFill>
                  <a:schemeClr val="tx1"/>
                </a:solidFill>
                <a:ea typeface="Cambria Math" panose="02040503050406030204" pitchFamily="18" charset="0"/>
              </a:rPr>
              <a:t> </a:t>
            </a:r>
            <a:r>
              <a:rPr lang="en-US" altLang="zh-CN" b="1" dirty="0">
                <a:solidFill>
                  <a:schemeClr val="tx1"/>
                </a:solidFill>
                <a:ea typeface="Cambria Math" panose="02040503050406030204" pitchFamily="18" charset="0"/>
                <a:sym typeface="Wingdings" panose="05000000000000000000" pitchFamily="2" charset="2"/>
              </a:rPr>
              <a:t></a:t>
            </a:r>
            <a:r>
              <a:rPr lang="zh-CN" altLang="en-US" sz="2000" b="1" dirty="0">
                <a:latin typeface="楷体" panose="02010609060101010101" pitchFamily="49" charset="-122"/>
                <a:ea typeface="楷体" panose="02010609060101010101" pitchFamily="49" charset="-122"/>
              </a:rPr>
              <a:t>目标函数</a:t>
            </a:r>
            <a:endParaRPr lang="zh-CN" altLang="en-US" sz="2000" dirty="0">
              <a:solidFill>
                <a:schemeClr val="tx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3861667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ctr"/>
            <a:r>
              <a:rPr lang="zh-CN" altLang="en-US" dirty="0"/>
              <a:t>单纯形算法</a:t>
            </a:r>
          </a:p>
        </p:txBody>
      </p:sp>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extLst>
                  <p:ext uri="{D42A27DB-BD31-4B8C-83A1-F6EECF244321}">
                    <p14:modId xmlns:p14="http://schemas.microsoft.com/office/powerpoint/2010/main" val="4101650570"/>
                  </p:ext>
                </p:extLst>
              </p:nvPr>
            </p:nvGraphicFramePr>
            <p:xfrm>
              <a:off x="505089" y="1914893"/>
              <a:ext cx="4606344" cy="2286000"/>
            </p:xfrm>
            <a:graphic>
              <a:graphicData uri="http://schemas.openxmlformats.org/drawingml/2006/table">
                <a:tbl>
                  <a:tblPr firstRow="1" bandRow="1">
                    <a:tableStyleId>{5C22544A-7EE6-4342-B048-85BDC9FD1C3A}</a:tableStyleId>
                  </a:tblPr>
                  <a:tblGrid>
                    <a:gridCol w="872329">
                      <a:extLst>
                        <a:ext uri="{9D8B030D-6E8A-4147-A177-3AD203B41FA5}">
                          <a16:colId xmlns:a16="http://schemas.microsoft.com/office/drawing/2014/main" val="20000"/>
                        </a:ext>
                      </a:extLst>
                    </a:gridCol>
                    <a:gridCol w="872329">
                      <a:extLst>
                        <a:ext uri="{9D8B030D-6E8A-4147-A177-3AD203B41FA5}">
                          <a16:colId xmlns:a16="http://schemas.microsoft.com/office/drawing/2014/main" val="20001"/>
                        </a:ext>
                      </a:extLst>
                    </a:gridCol>
                    <a:gridCol w="872329">
                      <a:extLst>
                        <a:ext uri="{9D8B030D-6E8A-4147-A177-3AD203B41FA5}">
                          <a16:colId xmlns:a16="http://schemas.microsoft.com/office/drawing/2014/main" val="20002"/>
                        </a:ext>
                      </a:extLst>
                    </a:gridCol>
                    <a:gridCol w="872329">
                      <a:extLst>
                        <a:ext uri="{9D8B030D-6E8A-4147-A177-3AD203B41FA5}">
                          <a16:colId xmlns:a16="http://schemas.microsoft.com/office/drawing/2014/main" val="20003"/>
                        </a:ext>
                      </a:extLst>
                    </a:gridCol>
                    <a:gridCol w="1117028">
                      <a:extLst>
                        <a:ext uri="{9D8B030D-6E8A-4147-A177-3AD203B41FA5}">
                          <a16:colId xmlns:a16="http://schemas.microsoft.com/office/drawing/2014/main" val="20004"/>
                        </a:ext>
                      </a:extLst>
                    </a:gridCol>
                  </a:tblGrid>
                  <a:tr h="370840">
                    <a:tc>
                      <a:txBody>
                        <a:bodyPr/>
                        <a:lstStyle/>
                        <a:p>
                          <a:pPr algn="ctr"/>
                          <a:endParaRPr lang="zh-CN" altLang="en-US" sz="2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rgbClr val="0000CC"/>
                                        </a:solidFill>
                                        <a:latin typeface="Cambria Math" panose="02040503050406030204" pitchFamily="18" charset="0"/>
                                      </a:rPr>
                                    </m:ctrlPr>
                                  </m:sSubPr>
                                  <m:e>
                                    <m:r>
                                      <a:rPr lang="en-US" altLang="zh-CN" sz="2400" i="1">
                                        <a:solidFill>
                                          <a:srgbClr val="0000CC"/>
                                        </a:solidFill>
                                        <a:latin typeface="Cambria Math" panose="02040503050406030204" pitchFamily="18" charset="0"/>
                                      </a:rPr>
                                      <m:t>𝒙</m:t>
                                    </m:r>
                                  </m:e>
                                  <m:sub>
                                    <m:r>
                                      <a:rPr lang="en-US" altLang="zh-CN" sz="2400" b="1" i="1" smtClean="0">
                                        <a:solidFill>
                                          <a:srgbClr val="0000CC"/>
                                        </a:solidFill>
                                        <a:latin typeface="Cambria Math" panose="02040503050406030204" pitchFamily="18" charset="0"/>
                                      </a:rPr>
                                      <m:t>𝟔</m:t>
                                    </m:r>
                                  </m:sub>
                                </m:sSub>
                              </m:oMath>
                            </m:oMathPara>
                          </a14:m>
                          <a:endParaRPr lang="zh-CN" altLang="en-US" sz="2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b="1" i="1" smtClean="0">
                                        <a:solidFill>
                                          <a:srgbClr val="FF0000"/>
                                        </a:solidFill>
                                        <a:latin typeface="Cambria Math" panose="02040503050406030204" pitchFamily="18" charset="0"/>
                                      </a:rPr>
                                      <m:t>𝟐</m:t>
                                    </m:r>
                                  </m:sub>
                                </m:sSub>
                              </m:oMath>
                            </m:oMathPara>
                          </a14:m>
                          <a:endParaRPr lang="zh-CN" altLang="en-US" sz="2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b="1" i="1" smtClean="0">
                                        <a:solidFill>
                                          <a:srgbClr val="FF0000"/>
                                        </a:solidFill>
                                        <a:latin typeface="Cambria Math" panose="02040503050406030204" pitchFamily="18" charset="0"/>
                                      </a:rPr>
                                      <m:t>𝟑</m:t>
                                    </m:r>
                                  </m:sub>
                                </m:sSub>
                              </m:oMath>
                            </m:oMathPara>
                          </a14:m>
                          <a:endParaRPr lang="zh-CN" altLang="en-US" sz="2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pPr algn="ctr"/>
                          <a:r>
                            <a:rPr lang="en-US" altLang="zh-CN" sz="2400" dirty="0">
                              <a:solidFill>
                                <a:srgbClr val="FF0000"/>
                              </a:solidFill>
                            </a:rPr>
                            <a:t>z</a:t>
                          </a:r>
                          <a:endParaRPr lang="zh-CN" altLang="en-US" sz="2400" dirty="0">
                            <a:solidFill>
                              <a:srgbClr val="FF0000"/>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dirty="0">
                              <a:solidFill>
                                <a:schemeClr val="tx1"/>
                              </a:solidFill>
                            </a:rPr>
                            <a:t>27</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rPr>
                            <a:t>-3/4</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rPr>
                            <a:t>1/4</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rPr>
                            <a:t>1/2</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𝟒</m:t>
                                    </m:r>
                                  </m:sub>
                                </m:sSub>
                              </m:oMath>
                            </m:oMathPara>
                          </a14:m>
                          <a:endParaRPr lang="zh-CN" altLang="en-US" sz="2400" dirty="0">
                            <a:solidFill>
                              <a:srgbClr val="FF0000"/>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dirty="0">
                              <a:solidFill>
                                <a:schemeClr val="tx1"/>
                              </a:solidFill>
                            </a:rPr>
                            <a:t>21</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rPr>
                            <a:t>-1/4</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rPr>
                            <a:t>3/4</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rPr>
                            <a:t>5/2</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b="0" i="1" smtClean="0">
                                        <a:solidFill>
                                          <a:srgbClr val="FF0000"/>
                                        </a:solidFill>
                                        <a:latin typeface="Cambria Math" panose="02040503050406030204" pitchFamily="18" charset="0"/>
                                      </a:rPr>
                                      <m:t>5</m:t>
                                    </m:r>
                                  </m:sub>
                                </m:sSub>
                              </m:oMath>
                            </m:oMathPara>
                          </a14:m>
                          <a:endParaRPr lang="zh-CN" altLang="en-US" sz="2400" dirty="0">
                            <a:solidFill>
                              <a:srgbClr val="FF0000"/>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dirty="0">
                              <a:solidFill>
                                <a:schemeClr val="tx1"/>
                              </a:solidFill>
                            </a:rPr>
                            <a:t>6</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rPr>
                            <a:t>-1/2</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rPr>
                            <a:t>3/2</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rPr>
                            <a:t>4</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rgbClr val="0000CC"/>
                                        </a:solidFill>
                                        <a:latin typeface="Cambria Math" panose="02040503050406030204" pitchFamily="18" charset="0"/>
                                      </a:rPr>
                                    </m:ctrlPr>
                                  </m:sSubPr>
                                  <m:e>
                                    <m:r>
                                      <a:rPr lang="en-US" altLang="zh-CN" sz="2400" i="1">
                                        <a:solidFill>
                                          <a:srgbClr val="0000CC"/>
                                        </a:solidFill>
                                        <a:latin typeface="Cambria Math" panose="02040503050406030204" pitchFamily="18" charset="0"/>
                                      </a:rPr>
                                      <m:t>𝒙</m:t>
                                    </m:r>
                                  </m:e>
                                  <m:sub>
                                    <m:r>
                                      <a:rPr lang="en-US" altLang="zh-CN" sz="2400" b="0" i="1" smtClean="0">
                                        <a:solidFill>
                                          <a:srgbClr val="0000CC"/>
                                        </a:solidFill>
                                        <a:latin typeface="Cambria Math" panose="02040503050406030204" pitchFamily="18" charset="0"/>
                                      </a:rPr>
                                      <m:t>1</m:t>
                                    </m:r>
                                  </m:sub>
                                </m:sSub>
                              </m:oMath>
                            </m:oMathPara>
                          </a14:m>
                          <a:endParaRPr lang="zh-CN" altLang="en-US" sz="2400" dirty="0">
                            <a:solidFill>
                              <a:srgbClr val="FF0000"/>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dirty="0">
                              <a:solidFill>
                                <a:schemeClr val="tx1"/>
                              </a:solidFill>
                            </a:rPr>
                            <a:t>9</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rPr>
                            <a:t>1/4</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rPr>
                            <a:t>1/4</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rPr>
                            <a:t>1/2</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mc:Choice>
        <mc:Fallback xmlns="">
          <p:graphicFrame>
            <p:nvGraphicFramePr>
              <p:cNvPr id="6" name="表格 5"/>
              <p:cNvGraphicFramePr>
                <a:graphicFrameLocks noGrp="1"/>
              </p:cNvGraphicFramePr>
              <p:nvPr>
                <p:extLst>
                  <p:ext uri="{D42A27DB-BD31-4B8C-83A1-F6EECF244321}">
                    <p14:modId xmlns:p14="http://schemas.microsoft.com/office/powerpoint/2010/main" val="4101650570"/>
                  </p:ext>
                </p:extLst>
              </p:nvPr>
            </p:nvGraphicFramePr>
            <p:xfrm>
              <a:off x="505089" y="1914893"/>
              <a:ext cx="4606344" cy="2286000"/>
            </p:xfrm>
            <a:graphic>
              <a:graphicData uri="http://schemas.openxmlformats.org/drawingml/2006/table">
                <a:tbl>
                  <a:tblPr firstRow="1" bandRow="1">
                    <a:tableStyleId>{5C22544A-7EE6-4342-B048-85BDC9FD1C3A}</a:tableStyleId>
                  </a:tblPr>
                  <a:tblGrid>
                    <a:gridCol w="872329"/>
                    <a:gridCol w="872329"/>
                    <a:gridCol w="872329"/>
                    <a:gridCol w="872329"/>
                    <a:gridCol w="1117028"/>
                  </a:tblGrid>
                  <a:tr h="457200">
                    <a:tc>
                      <a:txBody>
                        <a:bodyPr/>
                        <a:lstStyle/>
                        <a:p>
                          <a:pPr algn="ctr"/>
                          <a:endParaRPr lang="zh-CN" altLang="en-US" sz="2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200699" r="-230070" b="-430667"/>
                          </a:stretch>
                        </a:blipFill>
                      </a:tcPr>
                    </a:tc>
                    <a:tc>
                      <a:txBody>
                        <a:bodyPr/>
                        <a:lstStyle/>
                        <a:p>
                          <a:endParaRPr lang="zh-CN"/>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300699" r="-130070" b="-430667"/>
                          </a:stretch>
                        </a:blipFill>
                      </a:tcPr>
                    </a:tc>
                    <a:tc>
                      <a:txBody>
                        <a:bodyPr/>
                        <a:lstStyle/>
                        <a:p>
                          <a:endParaRPr lang="zh-CN"/>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311413" r="-1087" b="-430667"/>
                          </a:stretch>
                        </a:blipFill>
                      </a:tcPr>
                    </a:tc>
                  </a:tr>
                  <a:tr h="457200">
                    <a:tc>
                      <a:txBody>
                        <a:bodyPr/>
                        <a:lstStyle/>
                        <a:p>
                          <a:pPr algn="ctr"/>
                          <a:r>
                            <a:rPr lang="en-US" altLang="zh-CN" sz="2400" dirty="0" smtClean="0">
                              <a:solidFill>
                                <a:srgbClr val="FF0000"/>
                              </a:solidFill>
                            </a:rPr>
                            <a:t>z</a:t>
                          </a:r>
                          <a:endParaRPr lang="zh-CN" altLang="en-US" sz="2400" dirty="0">
                            <a:solidFill>
                              <a:srgbClr val="FF0000"/>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dirty="0" smtClean="0">
                              <a:solidFill>
                                <a:schemeClr val="tx1"/>
                              </a:solidFill>
                            </a:rPr>
                            <a:t>27</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smtClean="0">
                              <a:solidFill>
                                <a:schemeClr val="tx1"/>
                              </a:solidFill>
                            </a:rPr>
                            <a:t>-3/4</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smtClean="0">
                              <a:solidFill>
                                <a:schemeClr val="tx1"/>
                              </a:solidFill>
                            </a:rPr>
                            <a:t>1/4</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smtClean="0">
                              <a:solidFill>
                                <a:schemeClr val="tx1"/>
                              </a:solidFill>
                            </a:rPr>
                            <a:t>1/2</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7200">
                    <a:tc>
                      <a:txBody>
                        <a:bodyPr/>
                        <a:lstStyle/>
                        <a:p>
                          <a:endParaRPr lang="zh-CN"/>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rotWithShape="0">
                          <a:blip r:embed="rId2"/>
                          <a:stretch>
                            <a:fillRect t="-197368" r="-430769" b="-226316"/>
                          </a:stretch>
                        </a:blipFill>
                      </a:tcPr>
                    </a:tc>
                    <a:tc>
                      <a:txBody>
                        <a:bodyPr/>
                        <a:lstStyle/>
                        <a:p>
                          <a:pPr algn="ctr"/>
                          <a:r>
                            <a:rPr lang="en-US" altLang="zh-CN" sz="2400" dirty="0" smtClean="0">
                              <a:solidFill>
                                <a:schemeClr val="tx1"/>
                              </a:solidFill>
                            </a:rPr>
                            <a:t>21</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smtClean="0">
                              <a:solidFill>
                                <a:schemeClr val="tx1"/>
                              </a:solidFill>
                            </a:rPr>
                            <a:t>-1/4</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smtClean="0">
                              <a:solidFill>
                                <a:schemeClr val="tx1"/>
                              </a:solidFill>
                            </a:rPr>
                            <a:t>3/4</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smtClean="0">
                              <a:solidFill>
                                <a:schemeClr val="tx1"/>
                              </a:solidFill>
                            </a:rPr>
                            <a:t>5/2</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7200">
                    <a:tc>
                      <a:txBody>
                        <a:bodyPr/>
                        <a:lstStyle/>
                        <a:p>
                          <a:endParaRPr lang="zh-CN"/>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rotWithShape="0">
                          <a:blip r:embed="rId2"/>
                          <a:stretch>
                            <a:fillRect t="-301333" r="-430769" b="-129333"/>
                          </a:stretch>
                        </a:blipFill>
                      </a:tcPr>
                    </a:tc>
                    <a:tc>
                      <a:txBody>
                        <a:bodyPr/>
                        <a:lstStyle/>
                        <a:p>
                          <a:pPr algn="ctr"/>
                          <a:r>
                            <a:rPr lang="en-US" altLang="zh-CN" sz="2400" dirty="0" smtClean="0">
                              <a:solidFill>
                                <a:schemeClr val="tx1"/>
                              </a:solidFill>
                            </a:rPr>
                            <a:t>6</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smtClean="0">
                              <a:solidFill>
                                <a:schemeClr val="tx1"/>
                              </a:solidFill>
                            </a:rPr>
                            <a:t>-1/2</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smtClean="0">
                              <a:solidFill>
                                <a:schemeClr val="tx1"/>
                              </a:solidFill>
                            </a:rPr>
                            <a:t>3/2</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smtClean="0">
                              <a:solidFill>
                                <a:schemeClr val="tx1"/>
                              </a:solidFill>
                            </a:rPr>
                            <a:t>4</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7200">
                    <a:tc>
                      <a:txBody>
                        <a:bodyPr/>
                        <a:lstStyle/>
                        <a:p>
                          <a:endParaRPr lang="zh-CN"/>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rotWithShape="0">
                          <a:blip r:embed="rId2"/>
                          <a:stretch>
                            <a:fillRect t="-401333" r="-430769" b="-29333"/>
                          </a:stretch>
                        </a:blipFill>
                      </a:tcPr>
                    </a:tc>
                    <a:tc>
                      <a:txBody>
                        <a:bodyPr/>
                        <a:lstStyle/>
                        <a:p>
                          <a:pPr algn="ctr"/>
                          <a:r>
                            <a:rPr lang="en-US" altLang="zh-CN" sz="2400" dirty="0" smtClean="0">
                              <a:solidFill>
                                <a:schemeClr val="tx1"/>
                              </a:solidFill>
                            </a:rPr>
                            <a:t>9</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smtClean="0">
                              <a:solidFill>
                                <a:schemeClr val="tx1"/>
                              </a:solidFill>
                            </a:rPr>
                            <a:t>1/4</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smtClean="0">
                              <a:solidFill>
                                <a:schemeClr val="tx1"/>
                              </a:solidFill>
                            </a:rPr>
                            <a:t>1/4</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smtClean="0">
                              <a:solidFill>
                                <a:schemeClr val="tx1"/>
                              </a:solidFill>
                            </a:rPr>
                            <a:t>1/2</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Fallback>
      </mc:AlternateContent>
      <mc:AlternateContent xmlns:mc="http://schemas.openxmlformats.org/markup-compatibility/2006" xmlns:a14="http://schemas.microsoft.com/office/drawing/2010/main">
        <mc:Choice Requires="a14">
          <p:sp>
            <p:nvSpPr>
              <p:cNvPr id="8" name="文本框 7"/>
              <p:cNvSpPr txBox="1"/>
              <p:nvPr/>
            </p:nvSpPr>
            <p:spPr>
              <a:xfrm>
                <a:off x="5589431" y="2301259"/>
                <a:ext cx="2459865" cy="1015663"/>
              </a:xfrm>
              <a:prstGeom prst="rect">
                <a:avLst/>
              </a:prstGeom>
              <a:noFill/>
            </p:spPr>
            <p:txBody>
              <a:bodyPr wrap="square" rtlCol="0">
                <a:spAutoFit/>
              </a:bodyPr>
              <a:lstStyle/>
              <a:p>
                <a:pPr>
                  <a:lnSpc>
                    <a:spcPts val="3600"/>
                  </a:lnSpc>
                </a:pPr>
                <a14:m>
                  <m:oMathPara xmlns:m="http://schemas.openxmlformats.org/officeDocument/2006/math">
                    <m:oMathParaPr>
                      <m:jc m:val="left"/>
                    </m:oMathParaPr>
                    <m:oMath xmlns:m="http://schemas.openxmlformats.org/officeDocument/2006/math">
                      <m:acc>
                        <m:accPr>
                          <m:chr m:val="̂"/>
                          <m:ctrlPr>
                            <a:rPr lang="en-US" altLang="zh-CN" sz="2400" b="1" i="1" dirty="0">
                              <a:latin typeface="Cambria Math" panose="02040503050406030204" pitchFamily="18" charset="0"/>
                              <a:cs typeface="Arial" panose="020B0604020202020204" pitchFamily="34" charset="0"/>
                            </a:rPr>
                          </m:ctrlPr>
                        </m:accPr>
                        <m:e>
                          <m:r>
                            <a:rPr lang="en-US" altLang="zh-CN" sz="2400" b="1" i="1" dirty="0">
                              <a:latin typeface="Cambria Math" panose="02040503050406030204" pitchFamily="18" charset="0"/>
                              <a:cs typeface="Arial" panose="020B0604020202020204" pitchFamily="34" charset="0"/>
                            </a:rPr>
                            <m:t>𝑵</m:t>
                          </m:r>
                        </m:e>
                      </m:acc>
                      <m:r>
                        <a:rPr lang="en-US" altLang="zh-CN" sz="2400" b="1" i="1" dirty="0">
                          <a:latin typeface="Cambria Math" panose="02040503050406030204" pitchFamily="18" charset="0"/>
                          <a:cs typeface="Arial" panose="020B0604020202020204" pitchFamily="34" charset="0"/>
                        </a:rPr>
                        <m:t>={</m:t>
                      </m:r>
                      <m:r>
                        <a:rPr lang="en-US" altLang="zh-CN" sz="2400" b="1" i="1" dirty="0">
                          <a:latin typeface="Cambria Math" panose="02040503050406030204" pitchFamily="18" charset="0"/>
                          <a:cs typeface="Arial" panose="020B0604020202020204" pitchFamily="34" charset="0"/>
                        </a:rPr>
                        <m:t>𝟐</m:t>
                      </m:r>
                      <m:r>
                        <a:rPr lang="en-US" altLang="zh-CN" sz="2400" b="1" i="1" dirty="0">
                          <a:latin typeface="Cambria Math" panose="02040503050406030204" pitchFamily="18" charset="0"/>
                          <a:cs typeface="Arial" panose="020B0604020202020204" pitchFamily="34" charset="0"/>
                        </a:rPr>
                        <m:t>,</m:t>
                      </m:r>
                      <m:r>
                        <a:rPr lang="en-US" altLang="zh-CN" sz="2400" b="1" i="1" dirty="0">
                          <a:latin typeface="Cambria Math" panose="02040503050406030204" pitchFamily="18" charset="0"/>
                          <a:cs typeface="Arial" panose="020B0604020202020204" pitchFamily="34" charset="0"/>
                        </a:rPr>
                        <m:t>𝟑</m:t>
                      </m:r>
                      <m:r>
                        <a:rPr lang="en-US" altLang="zh-CN" sz="2400" b="1" i="1" dirty="0">
                          <a:latin typeface="Cambria Math" panose="02040503050406030204" pitchFamily="18" charset="0"/>
                          <a:cs typeface="Arial" panose="020B0604020202020204" pitchFamily="34" charset="0"/>
                        </a:rPr>
                        <m:t>,</m:t>
                      </m:r>
                      <m:r>
                        <a:rPr lang="en-US" altLang="zh-CN" sz="2400" b="1" i="1" dirty="0">
                          <a:latin typeface="Cambria Math" panose="02040503050406030204" pitchFamily="18" charset="0"/>
                          <a:cs typeface="Arial" panose="020B0604020202020204" pitchFamily="34" charset="0"/>
                        </a:rPr>
                        <m:t>𝟔</m:t>
                      </m:r>
                      <m:r>
                        <a:rPr lang="en-US" altLang="zh-CN" sz="2400" b="1" i="1" dirty="0">
                          <a:latin typeface="Cambria Math" panose="02040503050406030204" pitchFamily="18" charset="0"/>
                          <a:cs typeface="Arial" panose="020B0604020202020204" pitchFamily="34" charset="0"/>
                        </a:rPr>
                        <m:t>}</m:t>
                      </m:r>
                    </m:oMath>
                  </m:oMathPara>
                </a14:m>
                <a:endParaRPr lang="en-US" altLang="zh-CN" sz="2400" b="1" dirty="0">
                  <a:latin typeface="Arial" panose="020B0604020202020204" pitchFamily="34" charset="0"/>
                  <a:cs typeface="Arial" panose="020B0604020202020204" pitchFamily="34" charset="0"/>
                </a:endParaRPr>
              </a:p>
              <a:p>
                <a:pPr>
                  <a:lnSpc>
                    <a:spcPts val="3600"/>
                  </a:lnSpc>
                </a:pPr>
                <a14:m>
                  <m:oMathPara xmlns:m="http://schemas.openxmlformats.org/officeDocument/2006/math">
                    <m:oMathParaPr>
                      <m:jc m:val="left"/>
                    </m:oMathParaPr>
                    <m:oMath xmlns:m="http://schemas.openxmlformats.org/officeDocument/2006/math">
                      <m:acc>
                        <m:accPr>
                          <m:chr m:val="̂"/>
                          <m:ctrlPr>
                            <a:rPr lang="en-US" altLang="zh-CN" sz="2400" b="1" i="1" dirty="0">
                              <a:latin typeface="Cambria Math" panose="02040503050406030204" pitchFamily="18" charset="0"/>
                              <a:cs typeface="Arial" panose="020B0604020202020204" pitchFamily="34" charset="0"/>
                            </a:rPr>
                          </m:ctrlPr>
                        </m:accPr>
                        <m:e>
                          <m:r>
                            <a:rPr lang="en-US" altLang="zh-CN" sz="2400" b="1" i="1" dirty="0">
                              <a:latin typeface="Cambria Math" panose="02040503050406030204" pitchFamily="18" charset="0"/>
                              <a:cs typeface="Arial" panose="020B0604020202020204" pitchFamily="34" charset="0"/>
                            </a:rPr>
                            <m:t>𝑩</m:t>
                          </m:r>
                        </m:e>
                      </m:acc>
                      <m:r>
                        <a:rPr lang="en-US" altLang="zh-CN" sz="2400" b="1" i="1" dirty="0">
                          <a:latin typeface="Cambria Math" panose="02040503050406030204" pitchFamily="18" charset="0"/>
                          <a:cs typeface="Arial" panose="020B0604020202020204" pitchFamily="34" charset="0"/>
                        </a:rPr>
                        <m:t>={</m:t>
                      </m:r>
                      <m:r>
                        <a:rPr lang="en-US" altLang="zh-CN" sz="2400" b="1" i="1" dirty="0">
                          <a:latin typeface="Cambria Math" panose="02040503050406030204" pitchFamily="18" charset="0"/>
                          <a:cs typeface="Arial" panose="020B0604020202020204" pitchFamily="34" charset="0"/>
                        </a:rPr>
                        <m:t>𝟏</m:t>
                      </m:r>
                      <m:r>
                        <a:rPr lang="en-US" altLang="zh-CN" sz="2400" b="1" i="1" dirty="0">
                          <a:latin typeface="Cambria Math" panose="02040503050406030204" pitchFamily="18" charset="0"/>
                          <a:cs typeface="Arial" panose="020B0604020202020204" pitchFamily="34" charset="0"/>
                        </a:rPr>
                        <m:t>,</m:t>
                      </m:r>
                      <m:r>
                        <a:rPr lang="en-US" altLang="zh-CN" sz="2400" b="1" i="1" dirty="0">
                          <a:latin typeface="Cambria Math" panose="02040503050406030204" pitchFamily="18" charset="0"/>
                          <a:cs typeface="Arial" panose="020B0604020202020204" pitchFamily="34" charset="0"/>
                        </a:rPr>
                        <m:t>𝟒</m:t>
                      </m:r>
                      <m:r>
                        <a:rPr lang="en-US" altLang="zh-CN" sz="2400" b="1" i="1" dirty="0">
                          <a:latin typeface="Cambria Math" panose="02040503050406030204" pitchFamily="18" charset="0"/>
                          <a:cs typeface="Arial" panose="020B0604020202020204" pitchFamily="34" charset="0"/>
                        </a:rPr>
                        <m:t>,</m:t>
                      </m:r>
                      <m:r>
                        <a:rPr lang="en-US" altLang="zh-CN" sz="2400" b="1" i="1" dirty="0">
                          <a:latin typeface="Cambria Math" panose="02040503050406030204" pitchFamily="18" charset="0"/>
                          <a:cs typeface="Arial" panose="020B0604020202020204" pitchFamily="34" charset="0"/>
                        </a:rPr>
                        <m:t>𝟓</m:t>
                      </m:r>
                      <m:r>
                        <a:rPr lang="en-US" altLang="zh-CN" sz="2400" b="1" i="1" dirty="0">
                          <a:latin typeface="Cambria Math" panose="02040503050406030204" pitchFamily="18" charset="0"/>
                          <a:cs typeface="Arial" panose="020B0604020202020204" pitchFamily="34" charset="0"/>
                        </a:rPr>
                        <m:t>}</m:t>
                      </m:r>
                    </m:oMath>
                  </m:oMathPara>
                </a14:m>
                <a:endParaRPr lang="en-US" altLang="zh-CN" sz="2400" b="1" dirty="0">
                  <a:latin typeface="Arial" panose="020B0604020202020204" pitchFamily="34" charset="0"/>
                  <a:cs typeface="Arial" panose="020B0604020202020204" pitchFamily="34" charset="0"/>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5589431" y="2301259"/>
                <a:ext cx="2459865" cy="1015663"/>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348396" y="1449099"/>
                <a:ext cx="2459865" cy="553998"/>
              </a:xfrm>
              <a:prstGeom prst="rect">
                <a:avLst/>
              </a:prstGeom>
              <a:noFill/>
            </p:spPr>
            <p:txBody>
              <a:bodyPr wrap="square" rtlCol="0">
                <a:spAutoFit/>
              </a:bodyPr>
              <a:lstStyle/>
              <a:p>
                <a:pPr>
                  <a:lnSpc>
                    <a:spcPts val="3600"/>
                  </a:lnSpc>
                </a:pPr>
                <a14:m>
                  <m:oMath xmlns:m="http://schemas.openxmlformats.org/officeDocument/2006/math">
                    <m:r>
                      <a:rPr lang="en-US" altLang="zh-CN" sz="2400" b="1" i="1" dirty="0" smtClean="0">
                        <a:latin typeface="Cambria Math" panose="02040503050406030204" pitchFamily="18" charset="0"/>
                        <a:cs typeface="Arial" panose="020B0604020202020204" pitchFamily="34" charset="0"/>
                      </a:rPr>
                      <m:t> </m:t>
                    </m:r>
                  </m:oMath>
                </a14:m>
                <a:r>
                  <a:rPr lang="zh-CN" altLang="en-US" sz="2400" b="1" dirty="0">
                    <a:latin typeface="Arial" panose="020B0604020202020204" pitchFamily="34" charset="0"/>
                    <a:cs typeface="Arial" panose="020B0604020202020204" pitchFamily="34" charset="0"/>
                  </a:rPr>
                  <a:t>转动操作</a:t>
                </a:r>
                <a:endParaRPr lang="en-US" altLang="zh-CN" sz="2400" b="1" dirty="0">
                  <a:latin typeface="Arial" panose="020B0604020202020204" pitchFamily="34" charset="0"/>
                  <a:cs typeface="Arial" panose="020B0604020202020204" pitchFamily="34" charset="0"/>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348396" y="1449099"/>
                <a:ext cx="2459865" cy="553998"/>
              </a:xfrm>
              <a:prstGeom prst="rect">
                <a:avLst/>
              </a:prstGeom>
              <a:blipFill rotWithShape="0">
                <a:blip r:embed="rId4"/>
                <a:stretch>
                  <a:fillRect l="-990" t="-4396" b="-120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505089" y="4853863"/>
                <a:ext cx="3410494" cy="553998"/>
              </a:xfrm>
              <a:prstGeom prst="rect">
                <a:avLst/>
              </a:prstGeom>
              <a:noFill/>
            </p:spPr>
            <p:txBody>
              <a:bodyPr wrap="square" rtlCol="0">
                <a:spAutoFit/>
              </a:bodyPr>
              <a:lstStyle/>
              <a:p>
                <a:pPr>
                  <a:lnSpc>
                    <a:spcPts val="3600"/>
                  </a:lnSpc>
                </a:pPr>
                <a14:m>
                  <m:oMath xmlns:m="http://schemas.openxmlformats.org/officeDocument/2006/math">
                    <m:r>
                      <a:rPr lang="en-US" altLang="zh-CN" sz="2400" b="1" i="1" dirty="0" smtClean="0">
                        <a:latin typeface="Cambria Math" panose="02040503050406030204" pitchFamily="18" charset="0"/>
                        <a:cs typeface="Arial" panose="020B0604020202020204" pitchFamily="34" charset="0"/>
                      </a:rPr>
                      <m:t> </m:t>
                    </m:r>
                  </m:oMath>
                </a14:m>
                <a:r>
                  <a:rPr lang="zh-CN" altLang="en-US" sz="2400" b="1" dirty="0">
                    <a:latin typeface="Arial" panose="020B0604020202020204" pitchFamily="34" charset="0"/>
                    <a:cs typeface="Arial" panose="020B0604020202020204" pitchFamily="34" charset="0"/>
                  </a:rPr>
                  <a:t>重复步骤一，二，三</a:t>
                </a:r>
                <a:endParaRPr lang="en-US" altLang="zh-CN" sz="2400" b="1" dirty="0">
                  <a:latin typeface="Arial" panose="020B0604020202020204" pitchFamily="34" charset="0"/>
                  <a:cs typeface="Arial" panose="020B0604020202020204" pitchFamily="34" charset="0"/>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505089" y="4853863"/>
                <a:ext cx="3410494" cy="553998"/>
              </a:xfrm>
              <a:prstGeom prst="rect">
                <a:avLst/>
              </a:prstGeom>
              <a:blipFill rotWithShape="0">
                <a:blip r:embed="rId5"/>
                <a:stretch>
                  <a:fillRect l="-894" t="-4396" b="-1208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133428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ctr"/>
            <a:r>
              <a:rPr lang="zh-CN" altLang="en-US" dirty="0"/>
              <a:t>单纯形算法</a:t>
            </a:r>
          </a:p>
        </p:txBody>
      </p:sp>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extLst>
                  <p:ext uri="{D42A27DB-BD31-4B8C-83A1-F6EECF244321}">
                    <p14:modId xmlns:p14="http://schemas.microsoft.com/office/powerpoint/2010/main" val="1876098941"/>
                  </p:ext>
                </p:extLst>
              </p:nvPr>
            </p:nvGraphicFramePr>
            <p:xfrm>
              <a:off x="118719" y="1241089"/>
              <a:ext cx="5367678" cy="2286000"/>
            </p:xfrm>
            <a:graphic>
              <a:graphicData uri="http://schemas.openxmlformats.org/drawingml/2006/table">
                <a:tbl>
                  <a:tblPr firstRow="1" bandRow="1">
                    <a:tableStyleId>{5C22544A-7EE6-4342-B048-85BDC9FD1C3A}</a:tableStyleId>
                  </a:tblPr>
                  <a:tblGrid>
                    <a:gridCol w="1016507">
                      <a:extLst>
                        <a:ext uri="{9D8B030D-6E8A-4147-A177-3AD203B41FA5}">
                          <a16:colId xmlns:a16="http://schemas.microsoft.com/office/drawing/2014/main" val="20000"/>
                        </a:ext>
                      </a:extLst>
                    </a:gridCol>
                    <a:gridCol w="1016507">
                      <a:extLst>
                        <a:ext uri="{9D8B030D-6E8A-4147-A177-3AD203B41FA5}">
                          <a16:colId xmlns:a16="http://schemas.microsoft.com/office/drawing/2014/main" val="20001"/>
                        </a:ext>
                      </a:extLst>
                    </a:gridCol>
                    <a:gridCol w="1016507">
                      <a:extLst>
                        <a:ext uri="{9D8B030D-6E8A-4147-A177-3AD203B41FA5}">
                          <a16:colId xmlns:a16="http://schemas.microsoft.com/office/drawing/2014/main" val="20002"/>
                        </a:ext>
                      </a:extLst>
                    </a:gridCol>
                    <a:gridCol w="1016507">
                      <a:extLst>
                        <a:ext uri="{9D8B030D-6E8A-4147-A177-3AD203B41FA5}">
                          <a16:colId xmlns:a16="http://schemas.microsoft.com/office/drawing/2014/main" val="20003"/>
                        </a:ext>
                      </a:extLst>
                    </a:gridCol>
                    <a:gridCol w="1301650">
                      <a:extLst>
                        <a:ext uri="{9D8B030D-6E8A-4147-A177-3AD203B41FA5}">
                          <a16:colId xmlns:a16="http://schemas.microsoft.com/office/drawing/2014/main" val="20004"/>
                        </a:ext>
                      </a:extLst>
                    </a:gridCol>
                  </a:tblGrid>
                  <a:tr h="370840">
                    <a:tc>
                      <a:txBody>
                        <a:bodyPr/>
                        <a:lstStyle/>
                        <a:p>
                          <a:pPr algn="ctr"/>
                          <a:endParaRPr lang="zh-CN" altLang="en-US" sz="2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rgbClr val="0000CC"/>
                                        </a:solidFill>
                                        <a:latin typeface="Cambria Math" panose="02040503050406030204" pitchFamily="18" charset="0"/>
                                      </a:rPr>
                                    </m:ctrlPr>
                                  </m:sSubPr>
                                  <m:e>
                                    <m:r>
                                      <a:rPr lang="en-US" altLang="zh-CN" sz="2400" i="1">
                                        <a:solidFill>
                                          <a:srgbClr val="0000CC"/>
                                        </a:solidFill>
                                        <a:latin typeface="Cambria Math" panose="02040503050406030204" pitchFamily="18" charset="0"/>
                                      </a:rPr>
                                      <m:t>𝒙</m:t>
                                    </m:r>
                                  </m:e>
                                  <m:sub>
                                    <m:r>
                                      <a:rPr lang="en-US" altLang="zh-CN" sz="2400" b="1" i="1" smtClean="0">
                                        <a:solidFill>
                                          <a:srgbClr val="0000CC"/>
                                        </a:solidFill>
                                        <a:latin typeface="Cambria Math" panose="02040503050406030204" pitchFamily="18" charset="0"/>
                                      </a:rPr>
                                      <m:t>𝟔</m:t>
                                    </m:r>
                                  </m:sub>
                                </m:sSub>
                              </m:oMath>
                            </m:oMathPara>
                          </a14:m>
                          <a:endParaRPr lang="zh-CN" altLang="en-US" sz="2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b="1" i="1" smtClean="0">
                                        <a:solidFill>
                                          <a:srgbClr val="FF0000"/>
                                        </a:solidFill>
                                        <a:latin typeface="Cambria Math" panose="02040503050406030204" pitchFamily="18" charset="0"/>
                                      </a:rPr>
                                      <m:t>𝟐</m:t>
                                    </m:r>
                                  </m:sub>
                                </m:sSub>
                              </m:oMath>
                            </m:oMathPara>
                          </a14:m>
                          <a:endParaRPr lang="zh-CN" altLang="en-US" sz="2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rgbClr val="0000CC"/>
                                        </a:solidFill>
                                        <a:latin typeface="Cambria Math" panose="02040503050406030204" pitchFamily="18" charset="0"/>
                                      </a:rPr>
                                    </m:ctrlPr>
                                  </m:sSubPr>
                                  <m:e>
                                    <m:r>
                                      <a:rPr lang="en-US" altLang="zh-CN" sz="2400" i="1">
                                        <a:solidFill>
                                          <a:srgbClr val="0000CC"/>
                                        </a:solidFill>
                                        <a:latin typeface="Cambria Math" panose="02040503050406030204" pitchFamily="18" charset="0"/>
                                      </a:rPr>
                                      <m:t>𝒙</m:t>
                                    </m:r>
                                  </m:e>
                                  <m:sub>
                                    <m:r>
                                      <a:rPr lang="en-US" altLang="zh-CN" sz="2400" b="1" i="1" smtClean="0">
                                        <a:solidFill>
                                          <a:srgbClr val="0000CC"/>
                                        </a:solidFill>
                                        <a:latin typeface="Cambria Math" panose="02040503050406030204" pitchFamily="18" charset="0"/>
                                      </a:rPr>
                                      <m:t>5</m:t>
                                    </m:r>
                                  </m:sub>
                                </m:sSub>
                              </m:oMath>
                            </m:oMathPara>
                          </a14:m>
                          <a:endParaRPr lang="zh-CN" altLang="en-US" sz="2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pPr algn="ctr"/>
                          <a:r>
                            <a:rPr lang="en-US" altLang="zh-CN" sz="2400" dirty="0">
                              <a:solidFill>
                                <a:srgbClr val="FF0000"/>
                              </a:solidFill>
                            </a:rPr>
                            <a:t>z</a:t>
                          </a:r>
                          <a:endParaRPr lang="zh-CN" altLang="en-US" sz="2400" dirty="0">
                            <a:solidFill>
                              <a:srgbClr val="FF0000"/>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dirty="0">
                              <a:solidFill>
                                <a:schemeClr val="tx1"/>
                              </a:solidFill>
                            </a:rPr>
                            <a:t>111/4</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rPr>
                            <a:t>-11/16</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rPr>
                            <a:t>1/16</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rPr>
                            <a:t>-1/8</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𝟒</m:t>
                                    </m:r>
                                  </m:sub>
                                </m:sSub>
                              </m:oMath>
                            </m:oMathPara>
                          </a14:m>
                          <a:endParaRPr lang="zh-CN" altLang="en-US" sz="2400" dirty="0">
                            <a:solidFill>
                              <a:srgbClr val="FF0000"/>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dirty="0">
                              <a:solidFill>
                                <a:schemeClr val="tx1"/>
                              </a:solidFill>
                            </a:rPr>
                            <a:t>69/4</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rPr>
                            <a:t>1/16</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rPr>
                            <a:t>-3/16</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rPr>
                            <a:t>-5/8</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rgbClr val="0000CC"/>
                                        </a:solidFill>
                                        <a:latin typeface="Cambria Math" panose="02040503050406030204" pitchFamily="18" charset="0"/>
                                      </a:rPr>
                                    </m:ctrlPr>
                                  </m:sSubPr>
                                  <m:e>
                                    <m:r>
                                      <a:rPr lang="en-US" altLang="zh-CN" sz="2400" i="1">
                                        <a:solidFill>
                                          <a:srgbClr val="0000CC"/>
                                        </a:solidFill>
                                        <a:latin typeface="Cambria Math" panose="02040503050406030204" pitchFamily="18" charset="0"/>
                                      </a:rPr>
                                      <m:t>𝒙</m:t>
                                    </m:r>
                                  </m:e>
                                  <m:sub>
                                    <m:r>
                                      <a:rPr lang="en-US" altLang="zh-CN" sz="2400" b="0" i="1" smtClean="0">
                                        <a:solidFill>
                                          <a:srgbClr val="0000CC"/>
                                        </a:solidFill>
                                        <a:latin typeface="Cambria Math" panose="02040503050406030204" pitchFamily="18" charset="0"/>
                                      </a:rPr>
                                      <m:t>3</m:t>
                                    </m:r>
                                  </m:sub>
                                </m:sSub>
                              </m:oMath>
                            </m:oMathPara>
                          </a14:m>
                          <a:endParaRPr lang="zh-CN" altLang="en-US" sz="2400" dirty="0">
                            <a:solidFill>
                              <a:srgbClr val="FF0000"/>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dirty="0">
                              <a:solidFill>
                                <a:schemeClr val="tx1"/>
                              </a:solidFill>
                            </a:rPr>
                            <a:t>3/2</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rPr>
                            <a:t>-1/8</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rPr>
                            <a:t>3/8</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rPr>
                            <a:t>1/4</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rgbClr val="0000CC"/>
                                        </a:solidFill>
                                        <a:latin typeface="Cambria Math" panose="02040503050406030204" pitchFamily="18" charset="0"/>
                                      </a:rPr>
                                    </m:ctrlPr>
                                  </m:sSubPr>
                                  <m:e>
                                    <m:r>
                                      <a:rPr lang="en-US" altLang="zh-CN" sz="2400" i="1">
                                        <a:solidFill>
                                          <a:srgbClr val="0000CC"/>
                                        </a:solidFill>
                                        <a:latin typeface="Cambria Math" panose="02040503050406030204" pitchFamily="18" charset="0"/>
                                      </a:rPr>
                                      <m:t>𝒙</m:t>
                                    </m:r>
                                  </m:e>
                                  <m:sub>
                                    <m:r>
                                      <a:rPr lang="en-US" altLang="zh-CN" sz="2400" b="0" i="1" smtClean="0">
                                        <a:solidFill>
                                          <a:srgbClr val="0000CC"/>
                                        </a:solidFill>
                                        <a:latin typeface="Cambria Math" panose="02040503050406030204" pitchFamily="18" charset="0"/>
                                      </a:rPr>
                                      <m:t>1</m:t>
                                    </m:r>
                                  </m:sub>
                                </m:sSub>
                              </m:oMath>
                            </m:oMathPara>
                          </a14:m>
                          <a:endParaRPr lang="zh-CN" altLang="en-US" sz="2400" dirty="0">
                            <a:solidFill>
                              <a:srgbClr val="FF0000"/>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dirty="0">
                              <a:solidFill>
                                <a:schemeClr val="tx1"/>
                              </a:solidFill>
                            </a:rPr>
                            <a:t>33/4</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rPr>
                            <a:t>5/16</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rPr>
                            <a:t>1/16</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rPr>
                            <a:t>-1/8</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mc:Choice>
        <mc:Fallback xmlns="">
          <p:graphicFrame>
            <p:nvGraphicFramePr>
              <p:cNvPr id="4" name="表格 3"/>
              <p:cNvGraphicFramePr>
                <a:graphicFrameLocks noGrp="1"/>
              </p:cNvGraphicFramePr>
              <p:nvPr>
                <p:extLst>
                  <p:ext uri="{D42A27DB-BD31-4B8C-83A1-F6EECF244321}">
                    <p14:modId xmlns:p14="http://schemas.microsoft.com/office/powerpoint/2010/main" val="1876098941"/>
                  </p:ext>
                </p:extLst>
              </p:nvPr>
            </p:nvGraphicFramePr>
            <p:xfrm>
              <a:off x="118719" y="1241089"/>
              <a:ext cx="5367678" cy="2286000"/>
            </p:xfrm>
            <a:graphic>
              <a:graphicData uri="http://schemas.openxmlformats.org/drawingml/2006/table">
                <a:tbl>
                  <a:tblPr firstRow="1" bandRow="1">
                    <a:tableStyleId>{5C22544A-7EE6-4342-B048-85BDC9FD1C3A}</a:tableStyleId>
                  </a:tblPr>
                  <a:tblGrid>
                    <a:gridCol w="1016507"/>
                    <a:gridCol w="1016507"/>
                    <a:gridCol w="1016507"/>
                    <a:gridCol w="1016507"/>
                    <a:gridCol w="1301650"/>
                  </a:tblGrid>
                  <a:tr h="457200">
                    <a:tc>
                      <a:txBody>
                        <a:bodyPr/>
                        <a:lstStyle/>
                        <a:p>
                          <a:pPr algn="ctr"/>
                          <a:endParaRPr lang="zh-CN" altLang="en-US" sz="2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200000" r="-229341" b="-432000"/>
                          </a:stretch>
                        </a:blipFill>
                      </a:tcPr>
                    </a:tc>
                    <a:tc>
                      <a:txBody>
                        <a:bodyPr/>
                        <a:lstStyle/>
                        <a:p>
                          <a:endParaRPr lang="zh-CN"/>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301807" r="-130723" b="-432000"/>
                          </a:stretch>
                        </a:blipFill>
                      </a:tcPr>
                    </a:tc>
                    <a:tc>
                      <a:txBody>
                        <a:bodyPr/>
                        <a:lstStyle/>
                        <a:p>
                          <a:endParaRPr lang="zh-CN"/>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311682" r="-1402" b="-432000"/>
                          </a:stretch>
                        </a:blipFill>
                      </a:tcPr>
                    </a:tc>
                  </a:tr>
                  <a:tr h="457200">
                    <a:tc>
                      <a:txBody>
                        <a:bodyPr/>
                        <a:lstStyle/>
                        <a:p>
                          <a:pPr algn="ctr"/>
                          <a:r>
                            <a:rPr lang="en-US" altLang="zh-CN" sz="2400" dirty="0" smtClean="0">
                              <a:solidFill>
                                <a:srgbClr val="FF0000"/>
                              </a:solidFill>
                            </a:rPr>
                            <a:t>z</a:t>
                          </a:r>
                          <a:endParaRPr lang="zh-CN" altLang="en-US" sz="2400" dirty="0">
                            <a:solidFill>
                              <a:srgbClr val="FF0000"/>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dirty="0" smtClean="0">
                              <a:solidFill>
                                <a:schemeClr val="tx1"/>
                              </a:solidFill>
                            </a:rPr>
                            <a:t>111/4</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smtClean="0">
                              <a:solidFill>
                                <a:schemeClr val="tx1"/>
                              </a:solidFill>
                            </a:rPr>
                            <a:t>-11/16</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smtClean="0">
                              <a:solidFill>
                                <a:schemeClr val="tx1"/>
                              </a:solidFill>
                            </a:rPr>
                            <a:t>1/16</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smtClean="0">
                              <a:solidFill>
                                <a:schemeClr val="tx1"/>
                              </a:solidFill>
                            </a:rPr>
                            <a:t>-1/8</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7200">
                    <a:tc>
                      <a:txBody>
                        <a:bodyPr/>
                        <a:lstStyle/>
                        <a:p>
                          <a:endParaRPr lang="zh-CN"/>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rotWithShape="0">
                          <a:blip r:embed="rId2"/>
                          <a:stretch>
                            <a:fillRect t="-197368" r="-429341" b="-227632"/>
                          </a:stretch>
                        </a:blipFill>
                      </a:tcPr>
                    </a:tc>
                    <a:tc>
                      <a:txBody>
                        <a:bodyPr/>
                        <a:lstStyle/>
                        <a:p>
                          <a:pPr algn="ctr"/>
                          <a:r>
                            <a:rPr lang="en-US" altLang="zh-CN" sz="2400" dirty="0" smtClean="0">
                              <a:solidFill>
                                <a:schemeClr val="tx1"/>
                              </a:solidFill>
                            </a:rPr>
                            <a:t>69/4</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smtClean="0">
                              <a:solidFill>
                                <a:schemeClr val="tx1"/>
                              </a:solidFill>
                            </a:rPr>
                            <a:t>1/16</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smtClean="0">
                              <a:solidFill>
                                <a:schemeClr val="tx1"/>
                              </a:solidFill>
                            </a:rPr>
                            <a:t>-3/16</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smtClean="0">
                              <a:solidFill>
                                <a:schemeClr val="tx1"/>
                              </a:solidFill>
                            </a:rPr>
                            <a:t>-5/8</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7200">
                    <a:tc>
                      <a:txBody>
                        <a:bodyPr/>
                        <a:lstStyle/>
                        <a:p>
                          <a:endParaRPr lang="zh-CN"/>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rotWithShape="0">
                          <a:blip r:embed="rId2"/>
                          <a:stretch>
                            <a:fillRect t="-301333" r="-429341" b="-130667"/>
                          </a:stretch>
                        </a:blipFill>
                      </a:tcPr>
                    </a:tc>
                    <a:tc>
                      <a:txBody>
                        <a:bodyPr/>
                        <a:lstStyle/>
                        <a:p>
                          <a:pPr algn="ctr"/>
                          <a:r>
                            <a:rPr lang="en-US" altLang="zh-CN" sz="2400" dirty="0" smtClean="0">
                              <a:solidFill>
                                <a:schemeClr val="tx1"/>
                              </a:solidFill>
                            </a:rPr>
                            <a:t>3/2</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smtClean="0">
                              <a:solidFill>
                                <a:schemeClr val="tx1"/>
                              </a:solidFill>
                            </a:rPr>
                            <a:t>-1/8</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smtClean="0">
                              <a:solidFill>
                                <a:schemeClr val="tx1"/>
                              </a:solidFill>
                            </a:rPr>
                            <a:t>3/8</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smtClean="0">
                              <a:solidFill>
                                <a:schemeClr val="tx1"/>
                              </a:solidFill>
                            </a:rPr>
                            <a:t>1/4</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7200">
                    <a:tc>
                      <a:txBody>
                        <a:bodyPr/>
                        <a:lstStyle/>
                        <a:p>
                          <a:endParaRPr lang="zh-CN"/>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rotWithShape="0">
                          <a:blip r:embed="rId2"/>
                          <a:stretch>
                            <a:fillRect t="-401333" r="-429341" b="-30667"/>
                          </a:stretch>
                        </a:blipFill>
                      </a:tcPr>
                    </a:tc>
                    <a:tc>
                      <a:txBody>
                        <a:bodyPr/>
                        <a:lstStyle/>
                        <a:p>
                          <a:pPr algn="ctr"/>
                          <a:r>
                            <a:rPr lang="en-US" altLang="zh-CN" sz="2400" dirty="0" smtClean="0">
                              <a:solidFill>
                                <a:schemeClr val="tx1"/>
                              </a:solidFill>
                            </a:rPr>
                            <a:t>33/4</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smtClean="0">
                              <a:solidFill>
                                <a:schemeClr val="tx1"/>
                              </a:solidFill>
                            </a:rPr>
                            <a:t>5/16</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smtClean="0">
                              <a:solidFill>
                                <a:schemeClr val="tx1"/>
                              </a:solidFill>
                            </a:rPr>
                            <a:t>1/16</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smtClean="0">
                              <a:solidFill>
                                <a:schemeClr val="tx1"/>
                              </a:solidFill>
                            </a:rPr>
                            <a:t>-1/8</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extLst>
                  <p:ext uri="{D42A27DB-BD31-4B8C-83A1-F6EECF244321}">
                    <p14:modId xmlns:p14="http://schemas.microsoft.com/office/powerpoint/2010/main" val="555132386"/>
                  </p:ext>
                </p:extLst>
              </p:nvPr>
            </p:nvGraphicFramePr>
            <p:xfrm>
              <a:off x="22797" y="3928858"/>
              <a:ext cx="5367678" cy="2286000"/>
            </p:xfrm>
            <a:graphic>
              <a:graphicData uri="http://schemas.openxmlformats.org/drawingml/2006/table">
                <a:tbl>
                  <a:tblPr firstRow="1" bandRow="1">
                    <a:tableStyleId>{5C22544A-7EE6-4342-B048-85BDC9FD1C3A}</a:tableStyleId>
                  </a:tblPr>
                  <a:tblGrid>
                    <a:gridCol w="1016507">
                      <a:extLst>
                        <a:ext uri="{9D8B030D-6E8A-4147-A177-3AD203B41FA5}">
                          <a16:colId xmlns:a16="http://schemas.microsoft.com/office/drawing/2014/main" val="20000"/>
                        </a:ext>
                      </a:extLst>
                    </a:gridCol>
                    <a:gridCol w="1016507">
                      <a:extLst>
                        <a:ext uri="{9D8B030D-6E8A-4147-A177-3AD203B41FA5}">
                          <a16:colId xmlns:a16="http://schemas.microsoft.com/office/drawing/2014/main" val="20001"/>
                        </a:ext>
                      </a:extLst>
                    </a:gridCol>
                    <a:gridCol w="1016507">
                      <a:extLst>
                        <a:ext uri="{9D8B030D-6E8A-4147-A177-3AD203B41FA5}">
                          <a16:colId xmlns:a16="http://schemas.microsoft.com/office/drawing/2014/main" val="20002"/>
                        </a:ext>
                      </a:extLst>
                    </a:gridCol>
                    <a:gridCol w="1016507">
                      <a:extLst>
                        <a:ext uri="{9D8B030D-6E8A-4147-A177-3AD203B41FA5}">
                          <a16:colId xmlns:a16="http://schemas.microsoft.com/office/drawing/2014/main" val="20003"/>
                        </a:ext>
                      </a:extLst>
                    </a:gridCol>
                    <a:gridCol w="1301650">
                      <a:extLst>
                        <a:ext uri="{9D8B030D-6E8A-4147-A177-3AD203B41FA5}">
                          <a16:colId xmlns:a16="http://schemas.microsoft.com/office/drawing/2014/main" val="20004"/>
                        </a:ext>
                      </a:extLst>
                    </a:gridCol>
                  </a:tblGrid>
                  <a:tr h="370840">
                    <a:tc>
                      <a:txBody>
                        <a:bodyPr/>
                        <a:lstStyle/>
                        <a:p>
                          <a:pPr algn="ctr"/>
                          <a:endParaRPr lang="zh-CN" altLang="en-US" sz="2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rgbClr val="0000CC"/>
                                        </a:solidFill>
                                        <a:latin typeface="Cambria Math" panose="02040503050406030204" pitchFamily="18" charset="0"/>
                                      </a:rPr>
                                    </m:ctrlPr>
                                  </m:sSubPr>
                                  <m:e>
                                    <m:r>
                                      <a:rPr lang="en-US" altLang="zh-CN" sz="2400" i="1">
                                        <a:solidFill>
                                          <a:srgbClr val="0000CC"/>
                                        </a:solidFill>
                                        <a:latin typeface="Cambria Math" panose="02040503050406030204" pitchFamily="18" charset="0"/>
                                      </a:rPr>
                                      <m:t>𝒙</m:t>
                                    </m:r>
                                  </m:e>
                                  <m:sub>
                                    <m:r>
                                      <a:rPr lang="en-US" altLang="zh-CN" sz="2400" b="1" i="1" smtClean="0">
                                        <a:solidFill>
                                          <a:srgbClr val="0000CC"/>
                                        </a:solidFill>
                                        <a:latin typeface="Cambria Math" panose="02040503050406030204" pitchFamily="18" charset="0"/>
                                      </a:rPr>
                                      <m:t>𝟔</m:t>
                                    </m:r>
                                  </m:sub>
                                </m:sSub>
                              </m:oMath>
                            </m:oMathPara>
                          </a14:m>
                          <a:endParaRPr lang="zh-CN" altLang="en-US" sz="2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rgbClr val="0000CC"/>
                                        </a:solidFill>
                                        <a:latin typeface="Cambria Math" panose="02040503050406030204" pitchFamily="18" charset="0"/>
                                      </a:rPr>
                                    </m:ctrlPr>
                                  </m:sSubPr>
                                  <m:e>
                                    <m:r>
                                      <a:rPr lang="en-US" altLang="zh-CN" sz="2400" i="1">
                                        <a:solidFill>
                                          <a:srgbClr val="0000CC"/>
                                        </a:solidFill>
                                        <a:latin typeface="Cambria Math" panose="02040503050406030204" pitchFamily="18" charset="0"/>
                                      </a:rPr>
                                      <m:t>𝒙</m:t>
                                    </m:r>
                                  </m:e>
                                  <m:sub>
                                    <m:r>
                                      <a:rPr lang="en-US" altLang="zh-CN" sz="2400" b="1" i="1" smtClean="0">
                                        <a:solidFill>
                                          <a:srgbClr val="0000CC"/>
                                        </a:solidFill>
                                        <a:latin typeface="Cambria Math" panose="02040503050406030204" pitchFamily="18" charset="0"/>
                                      </a:rPr>
                                      <m:t>𝟑</m:t>
                                    </m:r>
                                  </m:sub>
                                </m:sSub>
                              </m:oMath>
                            </m:oMathPara>
                          </a14:m>
                          <a:endParaRPr lang="zh-CN" altLang="en-US" sz="2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rgbClr val="0000CC"/>
                                        </a:solidFill>
                                        <a:latin typeface="Cambria Math" panose="02040503050406030204" pitchFamily="18" charset="0"/>
                                      </a:rPr>
                                    </m:ctrlPr>
                                  </m:sSubPr>
                                  <m:e>
                                    <m:r>
                                      <a:rPr lang="en-US" altLang="zh-CN" sz="2400" i="1">
                                        <a:solidFill>
                                          <a:srgbClr val="0000CC"/>
                                        </a:solidFill>
                                        <a:latin typeface="Cambria Math" panose="02040503050406030204" pitchFamily="18" charset="0"/>
                                      </a:rPr>
                                      <m:t>𝒙</m:t>
                                    </m:r>
                                  </m:e>
                                  <m:sub>
                                    <m:r>
                                      <a:rPr lang="en-US" altLang="zh-CN" sz="2400" b="1" i="1" smtClean="0">
                                        <a:solidFill>
                                          <a:srgbClr val="0000CC"/>
                                        </a:solidFill>
                                        <a:latin typeface="Cambria Math" panose="02040503050406030204" pitchFamily="18" charset="0"/>
                                      </a:rPr>
                                      <m:t>5</m:t>
                                    </m:r>
                                  </m:sub>
                                </m:sSub>
                              </m:oMath>
                            </m:oMathPara>
                          </a14:m>
                          <a:endParaRPr lang="zh-CN" altLang="en-US" sz="2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pPr algn="ctr"/>
                          <a:r>
                            <a:rPr lang="en-US" altLang="zh-CN" sz="2400" dirty="0">
                              <a:solidFill>
                                <a:srgbClr val="FF0000"/>
                              </a:solidFill>
                            </a:rPr>
                            <a:t>z</a:t>
                          </a:r>
                          <a:endParaRPr lang="zh-CN" altLang="en-US" sz="2400" dirty="0">
                            <a:solidFill>
                              <a:srgbClr val="FF0000"/>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dirty="0">
                              <a:solidFill>
                                <a:schemeClr val="tx1"/>
                              </a:solidFill>
                            </a:rPr>
                            <a:t>28</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rPr>
                            <a:t>-1/6</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rPr>
                            <a:t>-1/6</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rPr>
                            <a:t>-2/3</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i="1" smtClean="0">
                                        <a:solidFill>
                                          <a:srgbClr val="FF0000"/>
                                        </a:solidFill>
                                        <a:latin typeface="Cambria Math" panose="02040503050406030204" pitchFamily="18" charset="0"/>
                                      </a:rPr>
                                      <m:t>𝟒</m:t>
                                    </m:r>
                                  </m:sub>
                                </m:sSub>
                              </m:oMath>
                            </m:oMathPara>
                          </a14:m>
                          <a:endParaRPr lang="zh-CN" altLang="en-US" sz="2400" dirty="0">
                            <a:solidFill>
                              <a:srgbClr val="FF0000"/>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dirty="0">
                              <a:solidFill>
                                <a:schemeClr val="tx1"/>
                              </a:solidFill>
                            </a:rPr>
                            <a:t>18</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rPr>
                            <a:t>0</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rPr>
                            <a:t>1/2</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rPr>
                            <a:t>-1/2</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rgbClr val="0000CC"/>
                                        </a:solidFill>
                                        <a:latin typeface="Cambria Math" panose="02040503050406030204" pitchFamily="18" charset="0"/>
                                      </a:rPr>
                                    </m:ctrlPr>
                                  </m:sSubPr>
                                  <m:e>
                                    <m:r>
                                      <a:rPr lang="en-US" altLang="zh-CN" sz="2400" i="1">
                                        <a:solidFill>
                                          <a:srgbClr val="0000CC"/>
                                        </a:solidFill>
                                        <a:latin typeface="Cambria Math" panose="02040503050406030204" pitchFamily="18" charset="0"/>
                                      </a:rPr>
                                      <m:t>𝒙</m:t>
                                    </m:r>
                                  </m:e>
                                  <m:sub>
                                    <m:r>
                                      <a:rPr lang="en-US" altLang="zh-CN" sz="2400" b="0" i="1" smtClean="0">
                                        <a:solidFill>
                                          <a:srgbClr val="0000CC"/>
                                        </a:solidFill>
                                        <a:latin typeface="Cambria Math" panose="02040503050406030204" pitchFamily="18" charset="0"/>
                                      </a:rPr>
                                      <m:t>2</m:t>
                                    </m:r>
                                  </m:sub>
                                </m:sSub>
                              </m:oMath>
                            </m:oMathPara>
                          </a14:m>
                          <a:endParaRPr lang="zh-CN" altLang="en-US" sz="2400" dirty="0">
                            <a:solidFill>
                              <a:srgbClr val="FF0000"/>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dirty="0">
                              <a:solidFill>
                                <a:schemeClr val="tx1"/>
                              </a:solidFill>
                            </a:rPr>
                            <a:t>4</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rPr>
                            <a:t>-1/3</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rPr>
                            <a:t>8/3</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rPr>
                            <a:t>2/3</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rgbClr val="0000CC"/>
                                        </a:solidFill>
                                        <a:latin typeface="Cambria Math" panose="02040503050406030204" pitchFamily="18" charset="0"/>
                                      </a:rPr>
                                    </m:ctrlPr>
                                  </m:sSubPr>
                                  <m:e>
                                    <m:r>
                                      <a:rPr lang="en-US" altLang="zh-CN" sz="2400" i="1">
                                        <a:solidFill>
                                          <a:srgbClr val="0000CC"/>
                                        </a:solidFill>
                                        <a:latin typeface="Cambria Math" panose="02040503050406030204" pitchFamily="18" charset="0"/>
                                      </a:rPr>
                                      <m:t>𝒙</m:t>
                                    </m:r>
                                  </m:e>
                                  <m:sub>
                                    <m:r>
                                      <a:rPr lang="en-US" altLang="zh-CN" sz="2400" b="0" i="1" smtClean="0">
                                        <a:solidFill>
                                          <a:srgbClr val="0000CC"/>
                                        </a:solidFill>
                                        <a:latin typeface="Cambria Math" panose="02040503050406030204" pitchFamily="18" charset="0"/>
                                      </a:rPr>
                                      <m:t>1</m:t>
                                    </m:r>
                                  </m:sub>
                                </m:sSub>
                              </m:oMath>
                            </m:oMathPara>
                          </a14:m>
                          <a:endParaRPr lang="zh-CN" altLang="en-US" sz="2400" dirty="0">
                            <a:solidFill>
                              <a:srgbClr val="FF0000"/>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dirty="0">
                              <a:solidFill>
                                <a:schemeClr val="tx1"/>
                              </a:solidFill>
                            </a:rPr>
                            <a:t>8</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rPr>
                            <a:t>1/3</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rPr>
                            <a:t>-1/6</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rPr>
                            <a:t>-1/6</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mc:Choice>
        <mc:Fallback xmlns="">
          <p:graphicFrame>
            <p:nvGraphicFramePr>
              <p:cNvPr id="5" name="表格 4"/>
              <p:cNvGraphicFramePr>
                <a:graphicFrameLocks noGrp="1"/>
              </p:cNvGraphicFramePr>
              <p:nvPr>
                <p:extLst>
                  <p:ext uri="{D42A27DB-BD31-4B8C-83A1-F6EECF244321}">
                    <p14:modId xmlns:p14="http://schemas.microsoft.com/office/powerpoint/2010/main" val="555132386"/>
                  </p:ext>
                </p:extLst>
              </p:nvPr>
            </p:nvGraphicFramePr>
            <p:xfrm>
              <a:off x="22797" y="3928858"/>
              <a:ext cx="5367678" cy="2286000"/>
            </p:xfrm>
            <a:graphic>
              <a:graphicData uri="http://schemas.openxmlformats.org/drawingml/2006/table">
                <a:tbl>
                  <a:tblPr firstRow="1" bandRow="1">
                    <a:tableStyleId>{5C22544A-7EE6-4342-B048-85BDC9FD1C3A}</a:tableStyleId>
                  </a:tblPr>
                  <a:tblGrid>
                    <a:gridCol w="1016507"/>
                    <a:gridCol w="1016507"/>
                    <a:gridCol w="1016507"/>
                    <a:gridCol w="1016507"/>
                    <a:gridCol w="1301650"/>
                  </a:tblGrid>
                  <a:tr h="457200">
                    <a:tc>
                      <a:txBody>
                        <a:bodyPr/>
                        <a:lstStyle/>
                        <a:p>
                          <a:pPr algn="ctr"/>
                          <a:endParaRPr lang="zh-CN" altLang="en-US" sz="2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200000" r="-229341" b="-430667"/>
                          </a:stretch>
                        </a:blipFill>
                      </a:tcPr>
                    </a:tc>
                    <a:tc>
                      <a:txBody>
                        <a:bodyPr/>
                        <a:lstStyle/>
                        <a:p>
                          <a:endParaRPr lang="zh-CN"/>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300000" r="-129341" b="-430667"/>
                          </a:stretch>
                        </a:blipFill>
                      </a:tcPr>
                    </a:tc>
                    <a:tc>
                      <a:txBody>
                        <a:bodyPr/>
                        <a:lstStyle/>
                        <a:p>
                          <a:endParaRPr lang="zh-CN"/>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312150" r="-935" b="-430667"/>
                          </a:stretch>
                        </a:blipFill>
                      </a:tcPr>
                    </a:tc>
                  </a:tr>
                  <a:tr h="457200">
                    <a:tc>
                      <a:txBody>
                        <a:bodyPr/>
                        <a:lstStyle/>
                        <a:p>
                          <a:pPr algn="ctr"/>
                          <a:r>
                            <a:rPr lang="en-US" altLang="zh-CN" sz="2400" dirty="0" smtClean="0">
                              <a:solidFill>
                                <a:srgbClr val="FF0000"/>
                              </a:solidFill>
                            </a:rPr>
                            <a:t>z</a:t>
                          </a:r>
                          <a:endParaRPr lang="zh-CN" altLang="en-US" sz="2400" dirty="0">
                            <a:solidFill>
                              <a:srgbClr val="FF0000"/>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dirty="0" smtClean="0">
                              <a:solidFill>
                                <a:schemeClr val="tx1"/>
                              </a:solidFill>
                            </a:rPr>
                            <a:t>28</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smtClean="0">
                              <a:solidFill>
                                <a:schemeClr val="tx1"/>
                              </a:solidFill>
                            </a:rPr>
                            <a:t>-1/6</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smtClean="0">
                              <a:solidFill>
                                <a:schemeClr val="tx1"/>
                              </a:solidFill>
                            </a:rPr>
                            <a:t>-1/6</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smtClean="0">
                              <a:solidFill>
                                <a:schemeClr val="tx1"/>
                              </a:solidFill>
                            </a:rPr>
                            <a:t>-2/3</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7200">
                    <a:tc>
                      <a:txBody>
                        <a:bodyPr/>
                        <a:lstStyle/>
                        <a:p>
                          <a:endParaRPr lang="zh-CN"/>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rotWithShape="0">
                          <a:blip r:embed="rId3"/>
                          <a:stretch>
                            <a:fillRect t="-197368" r="-429341" b="-226316"/>
                          </a:stretch>
                        </a:blipFill>
                      </a:tcPr>
                    </a:tc>
                    <a:tc>
                      <a:txBody>
                        <a:bodyPr/>
                        <a:lstStyle/>
                        <a:p>
                          <a:pPr algn="ctr"/>
                          <a:r>
                            <a:rPr lang="en-US" altLang="zh-CN" sz="2400" dirty="0" smtClean="0">
                              <a:solidFill>
                                <a:schemeClr val="tx1"/>
                              </a:solidFill>
                            </a:rPr>
                            <a:t>18</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smtClean="0">
                              <a:solidFill>
                                <a:schemeClr val="tx1"/>
                              </a:solidFill>
                            </a:rPr>
                            <a:t>0</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smtClean="0">
                              <a:solidFill>
                                <a:schemeClr val="tx1"/>
                              </a:solidFill>
                            </a:rPr>
                            <a:t>1/2</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smtClean="0">
                              <a:solidFill>
                                <a:schemeClr val="tx1"/>
                              </a:solidFill>
                            </a:rPr>
                            <a:t>-1/2</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7200">
                    <a:tc>
                      <a:txBody>
                        <a:bodyPr/>
                        <a:lstStyle/>
                        <a:p>
                          <a:endParaRPr lang="zh-CN"/>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rotWithShape="0">
                          <a:blip r:embed="rId3"/>
                          <a:stretch>
                            <a:fillRect t="-301333" r="-429341" b="-129333"/>
                          </a:stretch>
                        </a:blipFill>
                      </a:tcPr>
                    </a:tc>
                    <a:tc>
                      <a:txBody>
                        <a:bodyPr/>
                        <a:lstStyle/>
                        <a:p>
                          <a:pPr algn="ctr"/>
                          <a:r>
                            <a:rPr lang="en-US" altLang="zh-CN" sz="2400" dirty="0" smtClean="0">
                              <a:solidFill>
                                <a:schemeClr val="tx1"/>
                              </a:solidFill>
                            </a:rPr>
                            <a:t>4</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smtClean="0">
                              <a:solidFill>
                                <a:schemeClr val="tx1"/>
                              </a:solidFill>
                            </a:rPr>
                            <a:t>-1/3</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smtClean="0">
                              <a:solidFill>
                                <a:schemeClr val="tx1"/>
                              </a:solidFill>
                            </a:rPr>
                            <a:t>8/3</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smtClean="0">
                              <a:solidFill>
                                <a:schemeClr val="tx1"/>
                              </a:solidFill>
                            </a:rPr>
                            <a:t>2/3</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7200">
                    <a:tc>
                      <a:txBody>
                        <a:bodyPr/>
                        <a:lstStyle/>
                        <a:p>
                          <a:endParaRPr lang="zh-CN"/>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rotWithShape="0">
                          <a:blip r:embed="rId3"/>
                          <a:stretch>
                            <a:fillRect t="-401333" r="-429341" b="-29333"/>
                          </a:stretch>
                        </a:blipFill>
                      </a:tcPr>
                    </a:tc>
                    <a:tc>
                      <a:txBody>
                        <a:bodyPr/>
                        <a:lstStyle/>
                        <a:p>
                          <a:pPr algn="ctr"/>
                          <a:r>
                            <a:rPr lang="en-US" altLang="zh-CN" sz="2400" dirty="0" smtClean="0">
                              <a:solidFill>
                                <a:schemeClr val="tx1"/>
                              </a:solidFill>
                            </a:rPr>
                            <a:t>8</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smtClean="0">
                              <a:solidFill>
                                <a:schemeClr val="tx1"/>
                              </a:solidFill>
                            </a:rPr>
                            <a:t>1/3</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smtClean="0">
                              <a:solidFill>
                                <a:schemeClr val="tx1"/>
                              </a:solidFill>
                            </a:rPr>
                            <a:t>-1/6</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smtClean="0">
                              <a:solidFill>
                                <a:schemeClr val="tx1"/>
                              </a:solidFill>
                            </a:rPr>
                            <a:t>-1/6</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Fallback>
      </mc:AlternateContent>
      <mc:AlternateContent xmlns:mc="http://schemas.openxmlformats.org/markup-compatibility/2006" xmlns:a14="http://schemas.microsoft.com/office/drawing/2010/main">
        <mc:Choice Requires="a14">
          <p:sp>
            <p:nvSpPr>
              <p:cNvPr id="6" name="矩形 5"/>
              <p:cNvSpPr/>
              <p:nvPr/>
            </p:nvSpPr>
            <p:spPr>
              <a:xfrm>
                <a:off x="5300323" y="3928858"/>
                <a:ext cx="3753525" cy="18931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r>
                  <a:rPr lang="zh-CN" altLang="en-US" sz="2000" b="1" dirty="0">
                    <a:solidFill>
                      <a:srgbClr val="0000CC"/>
                    </a:solidFill>
                    <a:latin typeface="Arial" panose="020B0604020202020204" pitchFamily="34" charset="0"/>
                    <a:cs typeface="Arial" panose="020B0604020202020204" pitchFamily="34" charset="0"/>
                  </a:rPr>
                  <a:t>最优解</a:t>
                </a:r>
                <a:r>
                  <a:rPr lang="zh-CN" altLang="en-US" sz="2000" b="1" dirty="0">
                    <a:solidFill>
                      <a:srgbClr val="FF0000"/>
                    </a:solidFill>
                  </a:rPr>
                  <a:t>（</a:t>
                </a:r>
                <a14:m>
                  <m:oMath xmlns:m="http://schemas.openxmlformats.org/officeDocument/2006/math">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𝒙</m:t>
                        </m:r>
                      </m:e>
                      <m:sub>
                        <m:r>
                          <a:rPr lang="en-US" altLang="zh-CN" sz="2000" i="1">
                            <a:solidFill>
                              <a:srgbClr val="FF0000"/>
                            </a:solidFill>
                            <a:latin typeface="Cambria Math" panose="02040503050406030204" pitchFamily="18" charset="0"/>
                          </a:rPr>
                          <m:t>𝟏</m:t>
                        </m:r>
                      </m:sub>
                    </m:sSub>
                    <m:r>
                      <a:rPr lang="en-US" altLang="zh-CN" sz="2000" i="1">
                        <a:solidFill>
                          <a:srgbClr val="FF0000"/>
                        </a:solidFill>
                        <a:latin typeface="Cambria Math" panose="02040503050406030204" pitchFamily="18" charset="0"/>
                      </a:rPr>
                      <m:t>,</m:t>
                    </m:r>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𝒙</m:t>
                        </m:r>
                      </m:e>
                      <m:sub>
                        <m:r>
                          <a:rPr lang="en-US" altLang="zh-CN" sz="2000" i="1">
                            <a:solidFill>
                              <a:srgbClr val="FF0000"/>
                            </a:solidFill>
                            <a:latin typeface="Cambria Math" panose="02040503050406030204" pitchFamily="18" charset="0"/>
                          </a:rPr>
                          <m:t>𝟐</m:t>
                        </m:r>
                      </m:sub>
                    </m:sSub>
                    <m:r>
                      <a:rPr lang="en-US" altLang="zh-CN" sz="2000" i="1">
                        <a:solidFill>
                          <a:srgbClr val="FF0000"/>
                        </a:solidFill>
                        <a:latin typeface="Cambria Math" panose="02040503050406030204" pitchFamily="18" charset="0"/>
                        <a:ea typeface="Cambria Math" panose="02040503050406030204" pitchFamily="18" charset="0"/>
                      </a:rPr>
                      <m:t>,</m:t>
                    </m:r>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𝒙</m:t>
                        </m:r>
                      </m:e>
                      <m:sub>
                        <m:r>
                          <a:rPr lang="en-US" altLang="zh-CN" sz="2000" i="1">
                            <a:solidFill>
                              <a:srgbClr val="FF0000"/>
                            </a:solidFill>
                            <a:latin typeface="Cambria Math" panose="02040503050406030204" pitchFamily="18" charset="0"/>
                          </a:rPr>
                          <m:t>𝟑</m:t>
                        </m:r>
                      </m:sub>
                    </m:sSub>
                    <m:r>
                      <a:rPr lang="en-US" altLang="zh-CN" sz="2000" b="1" i="1">
                        <a:solidFill>
                          <a:srgbClr val="FF0000"/>
                        </a:solidFill>
                        <a:latin typeface="Cambria Math" panose="02040503050406030204" pitchFamily="18" charset="0"/>
                      </a:rPr>
                      <m:t>,</m:t>
                    </m:r>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𝒙</m:t>
                        </m:r>
                      </m:e>
                      <m:sub>
                        <m:r>
                          <a:rPr lang="en-US" altLang="zh-CN" sz="2000" i="1">
                            <a:solidFill>
                              <a:srgbClr val="FF0000"/>
                            </a:solidFill>
                            <a:latin typeface="Cambria Math" panose="02040503050406030204" pitchFamily="18" charset="0"/>
                          </a:rPr>
                          <m:t>4</m:t>
                        </m:r>
                      </m:sub>
                    </m:sSub>
                    <m:r>
                      <a:rPr lang="en-US" altLang="zh-CN" sz="2000" i="1">
                        <a:solidFill>
                          <a:srgbClr val="FF0000"/>
                        </a:solidFill>
                        <a:latin typeface="Cambria Math" panose="02040503050406030204" pitchFamily="18" charset="0"/>
                      </a:rPr>
                      <m:t>,</m:t>
                    </m:r>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𝒙</m:t>
                        </m:r>
                      </m:e>
                      <m:sub>
                        <m:r>
                          <a:rPr lang="en-US" altLang="zh-CN" sz="2000" i="1">
                            <a:solidFill>
                              <a:srgbClr val="FF0000"/>
                            </a:solidFill>
                            <a:latin typeface="Cambria Math" panose="02040503050406030204" pitchFamily="18" charset="0"/>
                          </a:rPr>
                          <m:t>5</m:t>
                        </m:r>
                      </m:sub>
                    </m:sSub>
                    <m:r>
                      <a:rPr lang="en-US" altLang="zh-CN" sz="2000" i="1">
                        <a:solidFill>
                          <a:srgbClr val="FF0000"/>
                        </a:solidFill>
                        <a:latin typeface="Cambria Math" panose="02040503050406030204" pitchFamily="18" charset="0"/>
                        <a:ea typeface="Cambria Math" panose="02040503050406030204" pitchFamily="18" charset="0"/>
                      </a:rPr>
                      <m:t>,</m:t>
                    </m:r>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𝒙</m:t>
                        </m:r>
                      </m:e>
                      <m:sub>
                        <m:r>
                          <a:rPr lang="en-US" altLang="zh-CN" sz="2000" i="1">
                            <a:solidFill>
                              <a:srgbClr val="FF0000"/>
                            </a:solidFill>
                            <a:latin typeface="Cambria Math" panose="02040503050406030204" pitchFamily="18" charset="0"/>
                          </a:rPr>
                          <m:t>6</m:t>
                        </m:r>
                      </m:sub>
                    </m:sSub>
                  </m:oMath>
                </a14:m>
                <a:r>
                  <a:rPr lang="zh-CN" altLang="en-US" sz="2000" b="1" dirty="0">
                    <a:solidFill>
                      <a:srgbClr val="FF0000"/>
                    </a:solidFill>
                  </a:rPr>
                  <a:t>） </a:t>
                </a:r>
                <a:r>
                  <a:rPr lang="zh-CN" altLang="en-US" sz="2000" b="1" dirty="0">
                    <a:solidFill>
                      <a:srgbClr val="0000CC"/>
                    </a:solidFill>
                    <a:latin typeface="Arial" panose="020B0604020202020204" pitchFamily="34" charset="0"/>
                    <a:cs typeface="Arial" panose="020B0604020202020204" pitchFamily="34" charset="0"/>
                  </a:rPr>
                  <a:t>：</a:t>
                </a:r>
                <a:endParaRPr lang="en-US" altLang="zh-CN" sz="2000" b="1" dirty="0">
                  <a:solidFill>
                    <a:srgbClr val="0000CC"/>
                  </a:solidFill>
                  <a:latin typeface="Arial" panose="020B0604020202020204" pitchFamily="34" charset="0"/>
                  <a:cs typeface="Arial" panose="020B0604020202020204" pitchFamily="34" charset="0"/>
                </a:endParaRPr>
              </a:p>
              <a:p>
                <a:pPr>
                  <a:spcBef>
                    <a:spcPts val="600"/>
                  </a:spcBef>
                </a:pPr>
                <a:r>
                  <a:rPr lang="en-US" altLang="zh-CN" sz="2400" b="1" dirty="0">
                    <a:solidFill>
                      <a:srgbClr val="0000CC"/>
                    </a:solidFill>
                    <a:latin typeface="Arial" panose="020B0604020202020204" pitchFamily="34" charset="0"/>
                    <a:cs typeface="Arial" panose="020B0604020202020204" pitchFamily="34" charset="0"/>
                  </a:rPr>
                  <a:t>       (8,4,0,18,0,0),  </a:t>
                </a:r>
              </a:p>
              <a:p>
                <a:pPr>
                  <a:spcBef>
                    <a:spcPts val="600"/>
                  </a:spcBef>
                </a:pPr>
                <a:r>
                  <a:rPr lang="zh-CN" altLang="en-US" sz="2400" b="1" dirty="0">
                    <a:solidFill>
                      <a:srgbClr val="0000CC"/>
                    </a:solidFill>
                    <a:latin typeface="Arial" panose="020B0604020202020204" pitchFamily="34" charset="0"/>
                    <a:cs typeface="Arial" panose="020B0604020202020204" pitchFamily="34" charset="0"/>
                  </a:rPr>
                  <a:t> 目标函数最优值</a:t>
                </a:r>
                <a:r>
                  <a:rPr lang="en-US" altLang="zh-CN" sz="2400" b="1" dirty="0">
                    <a:solidFill>
                      <a:srgbClr val="0000CC"/>
                    </a:solidFill>
                    <a:latin typeface="Arial" panose="020B0604020202020204" pitchFamily="34" charset="0"/>
                    <a:cs typeface="Arial" panose="020B0604020202020204" pitchFamily="34" charset="0"/>
                  </a:rPr>
                  <a:t>: </a:t>
                </a:r>
              </a:p>
              <a:p>
                <a:pPr>
                  <a:spcBef>
                    <a:spcPts val="600"/>
                  </a:spcBef>
                </a:pPr>
                <a:r>
                  <a:rPr lang="en-US" altLang="zh-CN" sz="2400" b="1" dirty="0">
                    <a:solidFill>
                      <a:srgbClr val="0000CC"/>
                    </a:solidFill>
                    <a:latin typeface="Arial" panose="020B0604020202020204" pitchFamily="34" charset="0"/>
                    <a:cs typeface="Arial" panose="020B0604020202020204" pitchFamily="34" charset="0"/>
                  </a:rPr>
                  <a:t>         </a:t>
                </a:r>
                <a:r>
                  <a:rPr lang="en-US" altLang="zh-CN" sz="2400" b="1" dirty="0">
                    <a:solidFill>
                      <a:srgbClr val="FF0000"/>
                    </a:solidFill>
                    <a:latin typeface="Arial" panose="020B0604020202020204" pitchFamily="34" charset="0"/>
                    <a:cs typeface="Arial" panose="020B0604020202020204" pitchFamily="34" charset="0"/>
                  </a:rPr>
                  <a:t>z =28</a:t>
                </a:r>
                <a:endParaRPr lang="en-US" altLang="zh-CN" sz="2400" b="1" dirty="0">
                  <a:solidFill>
                    <a:srgbClr val="0000CC"/>
                  </a:solidFill>
                  <a:latin typeface="Arial" panose="020B0604020202020204" pitchFamily="34" charset="0"/>
                  <a:cs typeface="Arial" panose="020B0604020202020204" pitchFamily="34"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5300323" y="3928858"/>
                <a:ext cx="3753525" cy="1893103"/>
              </a:xfrm>
              <a:prstGeom prst="rect">
                <a:avLst/>
              </a:prstGeom>
              <a:blipFill rotWithShape="0">
                <a:blip r:embed="rId4"/>
                <a:stretch>
                  <a:fillRect l="-1623" r="-8442" b="-3215"/>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7636430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76894" y="5092325"/>
            <a:ext cx="7823917" cy="8046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r>
              <a:rPr lang="zh-CN" altLang="en-US" sz="2400" b="1" dirty="0">
                <a:solidFill>
                  <a:srgbClr val="0000CC"/>
                </a:solidFill>
                <a:latin typeface="Arial" panose="020B0604020202020204" pitchFamily="34" charset="0"/>
                <a:cs typeface="Arial" panose="020B0604020202020204" pitchFamily="34" charset="0"/>
              </a:rPr>
              <a:t>一个最优解：</a:t>
            </a:r>
            <a:r>
              <a:rPr lang="en-US" altLang="zh-CN" sz="2400" b="1" dirty="0">
                <a:solidFill>
                  <a:srgbClr val="0000CC"/>
                </a:solidFill>
                <a:latin typeface="Arial" panose="020B0604020202020204" pitchFamily="34" charset="0"/>
                <a:cs typeface="Arial" panose="020B0604020202020204" pitchFamily="34" charset="0"/>
              </a:rPr>
              <a:t>(8,4,0),   </a:t>
            </a:r>
            <a:r>
              <a:rPr lang="zh-CN" altLang="en-US" sz="2400" b="1" dirty="0">
                <a:solidFill>
                  <a:srgbClr val="0000CC"/>
                </a:solidFill>
                <a:latin typeface="Arial" panose="020B0604020202020204" pitchFamily="34" charset="0"/>
                <a:cs typeface="Arial" panose="020B0604020202020204" pitchFamily="34" charset="0"/>
              </a:rPr>
              <a:t>目标函数最优值</a:t>
            </a:r>
            <a:r>
              <a:rPr lang="en-US" altLang="zh-CN" sz="2400" b="1" dirty="0">
                <a:solidFill>
                  <a:srgbClr val="0000CC"/>
                </a:solidFill>
                <a:latin typeface="Arial" panose="020B0604020202020204" pitchFamily="34" charset="0"/>
                <a:cs typeface="Arial" panose="020B0604020202020204" pitchFamily="34" charset="0"/>
              </a:rPr>
              <a:t>:   </a:t>
            </a:r>
            <a:r>
              <a:rPr lang="en-US" altLang="zh-CN" sz="2400" b="1" dirty="0">
                <a:solidFill>
                  <a:srgbClr val="FF0000"/>
                </a:solidFill>
                <a:latin typeface="Arial" panose="020B0604020202020204" pitchFamily="34" charset="0"/>
                <a:cs typeface="Arial" panose="020B0604020202020204" pitchFamily="34" charset="0"/>
              </a:rPr>
              <a:t>z =28</a:t>
            </a:r>
            <a:endParaRPr lang="en-US" altLang="zh-CN" sz="2400" b="1" dirty="0">
              <a:solidFill>
                <a:srgbClr val="0000CC"/>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7" name="矩形 6"/>
              <p:cNvSpPr/>
              <p:nvPr/>
            </p:nvSpPr>
            <p:spPr>
              <a:xfrm>
                <a:off x="0" y="1150937"/>
                <a:ext cx="9143999" cy="3607806"/>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500"/>
                  </a:lnSpc>
                </a:pPr>
                <a:r>
                  <a:rPr lang="zh-CN" altLang="en-US" sz="2400" b="1" dirty="0">
                    <a:solidFill>
                      <a:schemeClr val="tx1"/>
                    </a:solidFill>
                  </a:rPr>
                  <a:t>原线性规划问题：</a:t>
                </a:r>
                <a:endParaRPr lang="en-US" altLang="zh-CN" sz="2400" b="1" dirty="0">
                  <a:solidFill>
                    <a:schemeClr val="tx1"/>
                  </a:solidFill>
                </a:endParaRPr>
              </a:p>
              <a:p>
                <a:pPr>
                  <a:lnSpc>
                    <a:spcPts val="3500"/>
                  </a:lnSpc>
                </a:pPr>
                <a:r>
                  <a:rPr lang="zh-CN" altLang="en-US" sz="2400" b="1" dirty="0">
                    <a:solidFill>
                      <a:schemeClr val="tx1"/>
                    </a:solidFill>
                  </a:rPr>
                  <a:t>最大化：</a:t>
                </a:r>
                <a14:m>
                  <m:oMath xmlns:m="http://schemas.openxmlformats.org/officeDocument/2006/math">
                    <m:r>
                      <a:rPr lang="en-US" altLang="zh-CN" sz="2400" b="1">
                        <a:solidFill>
                          <a:schemeClr val="tx1"/>
                        </a:solidFill>
                        <a:latin typeface="Cambria Math" panose="02040503050406030204" pitchFamily="18" charset="0"/>
                      </a:rPr>
                      <m:t> </m:t>
                    </m:r>
                    <m:r>
                      <a:rPr lang="en-US" altLang="zh-CN" sz="2400" b="1">
                        <a:solidFill>
                          <a:schemeClr val="tx1"/>
                        </a:solidFill>
                        <a:latin typeface="Cambria Math" panose="02040503050406030204" pitchFamily="18" charset="0"/>
                      </a:rPr>
                      <m:t>𝐳</m:t>
                    </m:r>
                    <m:r>
                      <a:rPr lang="en-US" altLang="zh-CN" sz="2400" b="1">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𝟑</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𝟏</m:t>
                        </m:r>
                      </m:sub>
                    </m:sSub>
                    <m:r>
                      <a:rPr lang="en-US" altLang="zh-CN" sz="2400" b="1" i="1">
                        <a:solidFill>
                          <a:schemeClr val="tx1"/>
                        </a:solidFill>
                        <a:latin typeface="Cambria Math" panose="02040503050406030204" pitchFamily="18" charset="0"/>
                      </a:rPr>
                      <m:t>+</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𝟐</m:t>
                        </m:r>
                      </m:sub>
                    </m:sSub>
                    <m:r>
                      <a:rPr lang="en-US" altLang="zh-CN" sz="2400" b="1" i="1">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𝟐</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𝟑</m:t>
                        </m:r>
                      </m:sub>
                    </m:sSub>
                  </m:oMath>
                </a14:m>
                <a:endParaRPr lang="en-US" altLang="zh-CN" sz="2400" b="1" i="1" dirty="0">
                  <a:solidFill>
                    <a:schemeClr val="tx1"/>
                  </a:solidFill>
                  <a:latin typeface="Cambria Math" panose="02040503050406030204" pitchFamily="18" charset="0"/>
                </a:endParaRPr>
              </a:p>
              <a:p>
                <a:pPr>
                  <a:lnSpc>
                    <a:spcPts val="3500"/>
                  </a:lnSpc>
                </a:pPr>
                <a:r>
                  <a:rPr lang="zh-CN" altLang="en-US" sz="2400" b="1" dirty="0">
                    <a:solidFill>
                      <a:schemeClr val="tx1"/>
                    </a:solidFill>
                    <a:latin typeface="Cambria Math" panose="02040503050406030204" pitchFamily="18" charset="0"/>
                  </a:rPr>
                  <a:t>满足约束：</a:t>
                </a:r>
                <a:endParaRPr lang="en-US" altLang="zh-CN" sz="2400" b="1" dirty="0">
                  <a:solidFill>
                    <a:schemeClr val="tx1"/>
                  </a:solidFill>
                  <a:latin typeface="Cambria Math" panose="02040503050406030204" pitchFamily="18" charset="0"/>
                </a:endParaRPr>
              </a:p>
              <a:p>
                <a:pPr>
                  <a:lnSpc>
                    <a:spcPts val="3500"/>
                  </a:lnSpc>
                </a:pPr>
                <a:r>
                  <a:rPr lang="en-US" altLang="zh-CN" sz="2400" b="1" dirty="0">
                    <a:solidFill>
                      <a:schemeClr val="tx1"/>
                    </a:solidFill>
                  </a:rPr>
                  <a:t>        </a:t>
                </a:r>
                <a14:m>
                  <m:oMath xmlns:m="http://schemas.openxmlformats.org/officeDocument/2006/math">
                    <m:sSub>
                      <m:sSubPr>
                        <m:ctrlPr>
                          <a:rPr lang="en-US" altLang="zh-CN" sz="2400" b="1" i="1" smtClean="0">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𝟏</m:t>
                        </m:r>
                      </m:sub>
                    </m:sSub>
                    <m:r>
                      <a:rPr lang="en-US" altLang="zh-CN" sz="2400" b="1" i="1">
                        <a:solidFill>
                          <a:schemeClr val="tx1"/>
                        </a:solidFill>
                        <a:latin typeface="Cambria Math" panose="02040503050406030204" pitchFamily="18" charset="0"/>
                      </a:rPr>
                      <m:t>+</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𝟐</m:t>
                        </m:r>
                      </m:sub>
                    </m:sSub>
                    <m:r>
                      <a:rPr lang="en-US" altLang="zh-CN" sz="2400" b="1" i="1">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𝟑</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𝟑</m:t>
                        </m:r>
                      </m:sub>
                    </m:sSub>
                    <m:r>
                      <a:rPr lang="en-US" altLang="zh-CN" sz="2400" b="1" i="1">
                        <a:solidFill>
                          <a:schemeClr val="tx1"/>
                        </a:solidFill>
                        <a:latin typeface="Cambria Math" panose="02040503050406030204" pitchFamily="18" charset="0"/>
                        <a:ea typeface="Cambria Math" panose="02040503050406030204" pitchFamily="18" charset="0"/>
                      </a:rPr>
                      <m:t>≤</m:t>
                    </m:r>
                    <m:r>
                      <a:rPr lang="en-US" altLang="zh-CN" sz="2400" b="1" i="1">
                        <a:solidFill>
                          <a:schemeClr val="tx1"/>
                        </a:solidFill>
                        <a:latin typeface="Cambria Math" panose="02040503050406030204" pitchFamily="18" charset="0"/>
                        <a:ea typeface="Cambria Math" panose="02040503050406030204" pitchFamily="18" charset="0"/>
                      </a:rPr>
                      <m:t>𝟑</m:t>
                    </m:r>
                  </m:oMath>
                </a14:m>
                <a:r>
                  <a:rPr lang="en-US" altLang="zh-CN" sz="2400" b="1" dirty="0">
                    <a:solidFill>
                      <a:schemeClr val="tx1"/>
                    </a:solidFill>
                  </a:rPr>
                  <a:t>0</a:t>
                </a:r>
              </a:p>
              <a:p>
                <a:pPr>
                  <a:lnSpc>
                    <a:spcPts val="3500"/>
                  </a:lnSpc>
                </a:pPr>
                <a:r>
                  <a:rPr lang="en-US" altLang="zh-CN" sz="2400" b="1" dirty="0">
                    <a:solidFill>
                      <a:schemeClr val="tx1"/>
                    </a:solidFill>
                  </a:rPr>
                  <a:t>       </a:t>
                </a:r>
                <a14:m>
                  <m:oMath xmlns:m="http://schemas.openxmlformats.org/officeDocument/2006/math">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𝟐</m:t>
                        </m:r>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𝟏</m:t>
                        </m:r>
                      </m:sub>
                    </m:sSub>
                    <m:r>
                      <a:rPr lang="en-US" altLang="zh-CN" sz="2400" b="1" i="1">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𝟐</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𝟐</m:t>
                        </m:r>
                      </m:sub>
                    </m:sSub>
                    <m:r>
                      <a:rPr lang="en-US" altLang="zh-CN" sz="2400" b="1" i="1">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𝟓</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𝟑</m:t>
                        </m:r>
                      </m:sub>
                    </m:sSub>
                    <m:r>
                      <a:rPr lang="en-US" altLang="zh-CN" sz="2400" b="1" i="1">
                        <a:solidFill>
                          <a:schemeClr val="tx1"/>
                        </a:solidFill>
                        <a:latin typeface="Cambria Math" panose="02040503050406030204" pitchFamily="18" charset="0"/>
                        <a:ea typeface="Cambria Math" panose="02040503050406030204" pitchFamily="18" charset="0"/>
                      </a:rPr>
                      <m:t>≤</m:t>
                    </m:r>
                    <m:r>
                      <a:rPr lang="en-US" altLang="zh-CN" sz="2400" b="1" i="1">
                        <a:solidFill>
                          <a:schemeClr val="tx1"/>
                        </a:solidFill>
                        <a:latin typeface="Cambria Math" panose="02040503050406030204" pitchFamily="18" charset="0"/>
                        <a:ea typeface="Cambria Math" panose="02040503050406030204" pitchFamily="18" charset="0"/>
                      </a:rPr>
                      <m:t>𝟐𝟒</m:t>
                    </m:r>
                  </m:oMath>
                </a14:m>
                <a:endParaRPr lang="en-US" altLang="zh-CN" sz="2400" b="1" i="1" dirty="0">
                  <a:solidFill>
                    <a:schemeClr val="tx1"/>
                  </a:solidFill>
                  <a:latin typeface="Cambria Math" panose="02040503050406030204" pitchFamily="18" charset="0"/>
                  <a:ea typeface="Cambria Math" panose="02040503050406030204" pitchFamily="18" charset="0"/>
                </a:endParaRPr>
              </a:p>
              <a:p>
                <a:pPr>
                  <a:lnSpc>
                    <a:spcPts val="3500"/>
                  </a:lnSpc>
                </a:pPr>
                <a:r>
                  <a:rPr lang="en-US" altLang="zh-CN" sz="2400" b="1" dirty="0">
                    <a:solidFill>
                      <a:schemeClr val="tx1"/>
                    </a:solidFill>
                  </a:rPr>
                  <a:t>       </a:t>
                </a:r>
                <a14:m>
                  <m:oMath xmlns:m="http://schemas.openxmlformats.org/officeDocument/2006/math">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𝟒</m:t>
                        </m:r>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𝟏</m:t>
                        </m:r>
                      </m:sub>
                    </m:sSub>
                    <m:r>
                      <a:rPr lang="en-US" altLang="zh-CN" sz="2400" b="1" i="1">
                        <a:solidFill>
                          <a:schemeClr val="tx1"/>
                        </a:solidFill>
                        <a:latin typeface="Cambria Math" panose="02040503050406030204" pitchFamily="18" charset="0"/>
                        <a:ea typeface="Cambria Math" panose="02040503050406030204" pitchFamily="18" charset="0"/>
                      </a:rPr>
                      <m:t>+</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𝟐</m:t>
                        </m:r>
                      </m:sub>
                    </m:sSub>
                    <m:r>
                      <a:rPr lang="en-US" altLang="zh-CN" sz="2400" b="1" i="1">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𝟐</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𝟑</m:t>
                        </m:r>
                      </m:sub>
                    </m:sSub>
                    <m:r>
                      <a:rPr lang="en-US" altLang="zh-CN" sz="2400" b="1" i="1">
                        <a:solidFill>
                          <a:schemeClr val="tx1"/>
                        </a:solidFill>
                        <a:latin typeface="Cambria Math" panose="02040503050406030204" pitchFamily="18" charset="0"/>
                        <a:ea typeface="Cambria Math" panose="02040503050406030204" pitchFamily="18" charset="0"/>
                      </a:rPr>
                      <m:t>≤</m:t>
                    </m:r>
                    <m:r>
                      <a:rPr lang="en-US" altLang="zh-CN" sz="2400" b="1" i="1">
                        <a:solidFill>
                          <a:schemeClr val="tx1"/>
                        </a:solidFill>
                        <a:latin typeface="Cambria Math" panose="02040503050406030204" pitchFamily="18" charset="0"/>
                        <a:ea typeface="Cambria Math" panose="02040503050406030204" pitchFamily="18" charset="0"/>
                      </a:rPr>
                      <m:t>𝟑𝟔</m:t>
                    </m:r>
                  </m:oMath>
                </a14:m>
                <a:endParaRPr lang="en-US" altLang="zh-CN" sz="2400" b="1" dirty="0">
                  <a:solidFill>
                    <a:schemeClr val="tx1"/>
                  </a:solidFill>
                  <a:ea typeface="Cambria Math" panose="02040503050406030204" pitchFamily="18" charset="0"/>
                </a:endParaRPr>
              </a:p>
              <a:p>
                <a:pPr>
                  <a:lnSpc>
                    <a:spcPts val="3500"/>
                  </a:lnSpc>
                </a:pPr>
                <a14:m>
                  <m:oMath xmlns:m="http://schemas.openxmlformats.org/officeDocument/2006/math">
                    <m:sSub>
                      <m:sSubPr>
                        <m:ctrlPr>
                          <a:rPr lang="en-US" altLang="zh-CN" sz="2400" i="1" smtClean="0">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𝒙</m:t>
                        </m:r>
                      </m:e>
                      <m:sub>
                        <m:r>
                          <a:rPr lang="en-US" altLang="zh-CN" sz="2400" i="1">
                            <a:solidFill>
                              <a:schemeClr val="tx1"/>
                            </a:solidFill>
                            <a:latin typeface="Cambria Math" panose="02040503050406030204" pitchFamily="18" charset="0"/>
                          </a:rPr>
                          <m:t>𝟏</m:t>
                        </m:r>
                      </m:sub>
                    </m:sSub>
                    <m:r>
                      <a:rPr lang="en-US" altLang="zh-CN" sz="2400" i="1">
                        <a:solidFill>
                          <a:schemeClr val="tx1"/>
                        </a:solidFill>
                        <a:latin typeface="Cambria Math" panose="02040503050406030204" pitchFamily="18" charset="0"/>
                      </a:rPr>
                      <m:t>,</m:t>
                    </m:r>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𝒙</m:t>
                        </m:r>
                      </m:e>
                      <m:sub>
                        <m:r>
                          <a:rPr lang="en-US" altLang="zh-CN" sz="2400" i="1">
                            <a:solidFill>
                              <a:schemeClr val="tx1"/>
                            </a:solidFill>
                            <a:latin typeface="Cambria Math" panose="02040503050406030204" pitchFamily="18" charset="0"/>
                          </a:rPr>
                          <m:t>𝟐</m:t>
                        </m:r>
                      </m:sub>
                    </m:sSub>
                    <m:r>
                      <a:rPr lang="en-US" altLang="zh-CN" sz="2400" i="1">
                        <a:solidFill>
                          <a:schemeClr val="tx1"/>
                        </a:solidFill>
                        <a:latin typeface="Cambria Math" panose="02040503050406030204" pitchFamily="18" charset="0"/>
                        <a:ea typeface="Cambria Math" panose="02040503050406030204" pitchFamily="18" charset="0"/>
                      </a:rPr>
                      <m:t>,</m:t>
                    </m:r>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𝒙</m:t>
                        </m:r>
                      </m:e>
                      <m:sub>
                        <m:r>
                          <a:rPr lang="en-US" altLang="zh-CN" sz="2400" i="1">
                            <a:solidFill>
                              <a:schemeClr val="tx1"/>
                            </a:solidFill>
                            <a:latin typeface="Cambria Math" panose="02040503050406030204" pitchFamily="18" charset="0"/>
                          </a:rPr>
                          <m:t>𝟑</m:t>
                        </m:r>
                      </m:sub>
                    </m:sSub>
                    <m:r>
                      <a:rPr lang="en-US" altLang="zh-CN" sz="2400" i="1">
                        <a:solidFill>
                          <a:schemeClr val="tx1"/>
                        </a:solidFill>
                        <a:latin typeface="Cambria Math" panose="02040503050406030204" pitchFamily="18" charset="0"/>
                        <a:ea typeface="Cambria Math" panose="02040503050406030204" pitchFamily="18" charset="0"/>
                      </a:rPr>
                      <m:t>≥</m:t>
                    </m:r>
                    <m:r>
                      <a:rPr lang="en-US" altLang="zh-CN" sz="2400" i="1">
                        <a:solidFill>
                          <a:schemeClr val="tx1"/>
                        </a:solidFill>
                        <a:latin typeface="Cambria Math" panose="02040503050406030204" pitchFamily="18" charset="0"/>
                        <a:ea typeface="Cambria Math" panose="02040503050406030204" pitchFamily="18" charset="0"/>
                      </a:rPr>
                      <m:t>𝟎</m:t>
                    </m:r>
                  </m:oMath>
                </a14:m>
                <a:r>
                  <a:rPr lang="en-US" altLang="zh-CN" sz="2400" dirty="0">
                    <a:solidFill>
                      <a:schemeClr val="tx1"/>
                    </a:solidFill>
                    <a:ea typeface="Cambria Math" panose="02040503050406030204" pitchFamily="18" charset="0"/>
                  </a:rPr>
                  <a:t> </a:t>
                </a:r>
                <a:endParaRPr lang="en-US" altLang="zh-CN" sz="2400" b="1" dirty="0">
                  <a:solidFill>
                    <a:schemeClr val="tx1"/>
                  </a:solidFill>
                  <a:ea typeface="Cambria Math" panose="020405030504060302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0" y="1150937"/>
                <a:ext cx="9143999" cy="3607806"/>
              </a:xfrm>
              <a:prstGeom prst="rect">
                <a:avLst/>
              </a:prstGeom>
              <a:blipFill rotWithShape="0">
                <a:blip r:embed="rId2"/>
                <a:stretch>
                  <a:fillRect l="-864"/>
                </a:stretch>
              </a:blipFill>
              <a:ln w="25400">
                <a:solidFill>
                  <a:srgbClr val="7030A0"/>
                </a:solidFill>
              </a:ln>
            </p:spPr>
            <p:txBody>
              <a:bodyPr/>
              <a:lstStyle/>
              <a:p>
                <a:r>
                  <a:rPr lang="zh-CN" altLang="en-US">
                    <a:noFill/>
                  </a:rPr>
                  <a:t> </a:t>
                </a:r>
              </a:p>
            </p:txBody>
          </p:sp>
        </mc:Fallback>
      </mc:AlternateContent>
      <p:sp>
        <p:nvSpPr>
          <p:cNvPr id="9" name="标题 2"/>
          <p:cNvSpPr>
            <a:spLocks noGrp="1"/>
          </p:cNvSpPr>
          <p:nvPr>
            <p:ph type="title"/>
          </p:nvPr>
        </p:nvSpPr>
        <p:spPr>
          <a:xfrm>
            <a:off x="22797" y="12700"/>
            <a:ext cx="9121203" cy="1138237"/>
          </a:xfrm>
        </p:spPr>
        <p:txBody>
          <a:bodyPr/>
          <a:lstStyle/>
          <a:p>
            <a:pPr algn="ctr"/>
            <a:r>
              <a:rPr lang="zh-CN" altLang="en-US" dirty="0"/>
              <a:t>单纯形算法</a:t>
            </a:r>
          </a:p>
        </p:txBody>
      </p:sp>
    </p:spTree>
    <p:extLst>
      <p:ext uri="{BB962C8B-B14F-4D97-AF65-F5344CB8AC3E}">
        <p14:creationId xmlns:p14="http://schemas.microsoft.com/office/powerpoint/2010/main" val="17462289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正式的单纯形算法</a:t>
            </a:r>
            <a:endParaRPr lang="en-US" altLang="zh-CN" dirty="0"/>
          </a:p>
          <a:p>
            <a:pPr lvl="1"/>
            <a:r>
              <a:rPr lang="zh-CN" altLang="en-US" dirty="0"/>
              <a:t>首先需要判断线性规划是否可行，如果不可行，则终止算法；如果可行，找出一个初始基本解是可行的松弛型。</a:t>
            </a:r>
            <a:endParaRPr lang="en-US" altLang="zh-CN" dirty="0"/>
          </a:p>
          <a:p>
            <a:pPr lvl="1"/>
            <a:r>
              <a:rPr lang="zh-CN" altLang="en-US" dirty="0"/>
              <a:t>反复执行前面介绍的单纯形算法三个计算步骤。</a:t>
            </a:r>
          </a:p>
        </p:txBody>
      </p:sp>
      <p:sp>
        <p:nvSpPr>
          <p:cNvPr id="3" name="标题 2"/>
          <p:cNvSpPr>
            <a:spLocks noGrp="1"/>
          </p:cNvSpPr>
          <p:nvPr>
            <p:ph type="title"/>
          </p:nvPr>
        </p:nvSpPr>
        <p:spPr/>
        <p:txBody>
          <a:bodyPr/>
          <a:lstStyle/>
          <a:p>
            <a:pPr algn="ctr"/>
            <a:r>
              <a:rPr lang="zh-CN" altLang="en-US" dirty="0"/>
              <a:t>单纯形算法</a:t>
            </a:r>
          </a:p>
        </p:txBody>
      </p:sp>
    </p:spTree>
    <p:extLst>
      <p:ext uri="{BB962C8B-B14F-4D97-AF65-F5344CB8AC3E}">
        <p14:creationId xmlns:p14="http://schemas.microsoft.com/office/powerpoint/2010/main" val="40332835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09448" y="228666"/>
            <a:ext cx="8195928" cy="6108286"/>
          </a:xfrm>
          <a:prstGeom prst="rect">
            <a:avLst/>
          </a:prstGeom>
        </p:spPr>
      </p:pic>
      <p:cxnSp>
        <p:nvCxnSpPr>
          <p:cNvPr id="6" name="直接连接符 5"/>
          <p:cNvCxnSpPr/>
          <p:nvPr/>
        </p:nvCxnSpPr>
        <p:spPr>
          <a:xfrm>
            <a:off x="1481070" y="991673"/>
            <a:ext cx="5885645"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线形标注 1 6"/>
          <p:cNvSpPr/>
          <p:nvPr/>
        </p:nvSpPr>
        <p:spPr>
          <a:xfrm>
            <a:off x="6684135" y="1365162"/>
            <a:ext cx="2459865" cy="2047740"/>
          </a:xfrm>
          <a:prstGeom prst="borderCallout1">
            <a:avLst>
              <a:gd name="adj1" fmla="val 18750"/>
              <a:gd name="adj2" fmla="val -8333"/>
              <a:gd name="adj3" fmla="val -17867"/>
              <a:gd name="adj4" fmla="val -55857"/>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rgbClr val="FF0000"/>
                </a:solidFill>
              </a:rPr>
              <a:t>判定输入的线性规划是否可行，如果线性规划不可行，则终止；否则返回一个初始基本解可行的松弛型</a:t>
            </a:r>
          </a:p>
        </p:txBody>
      </p:sp>
    </p:spTree>
    <p:extLst>
      <p:ext uri="{BB962C8B-B14F-4D97-AF65-F5344CB8AC3E}">
        <p14:creationId xmlns:p14="http://schemas.microsoft.com/office/powerpoint/2010/main" val="10131735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r>
                  <a:rPr lang="zh-CN" altLang="en-US" dirty="0"/>
                  <a:t>单纯形算法中的问题：</a:t>
                </a:r>
                <a:endParaRPr lang="en-US" altLang="zh-CN" dirty="0"/>
              </a:p>
              <a:p>
                <a:pPr lvl="1"/>
                <a:r>
                  <a:rPr lang="zh-CN" altLang="en-US" dirty="0"/>
                  <a:t>退化现象：在迭代中目标函数值不变。</a:t>
                </a:r>
                <a:endParaRPr lang="en-US" altLang="zh-CN" dirty="0"/>
              </a:p>
              <a:p>
                <a:pPr lvl="2"/>
                <a:r>
                  <a:rPr lang="zh-CN" altLang="en-US" dirty="0"/>
                  <a:t>在</a:t>
                </a:r>
                <a:r>
                  <a:rPr lang="en-US" altLang="zh-CN" dirty="0">
                    <a:latin typeface="Arial" panose="020B0604020202020204" pitchFamily="34" charset="0"/>
                    <a:cs typeface="Arial" panose="020B0604020202020204" pitchFamily="34" charset="0"/>
                  </a:rPr>
                  <a:t>PIVOT</a:t>
                </a:r>
                <a:r>
                  <a:rPr lang="zh-CN" altLang="en-US" dirty="0"/>
                  <a:t>过程中，目标函数值计算：</a:t>
                </a:r>
                <a:endParaRPr lang="en-US" altLang="zh-CN" dirty="0"/>
              </a:p>
              <a:p>
                <a:pPr marL="914400" lvl="2" indent="0">
                  <a:spcBef>
                    <a:spcPts val="1200"/>
                  </a:spcBef>
                  <a:buNone/>
                </a:pPr>
                <a:r>
                  <a:rPr lang="en-US" altLang="zh-CN" dirty="0"/>
                  <a:t>      </a:t>
                </a:r>
                <a14:m>
                  <m:oMath xmlns:m="http://schemas.openxmlformats.org/officeDocument/2006/math">
                    <m:acc>
                      <m:accPr>
                        <m:chr m:val="̂"/>
                        <m:ctrlPr>
                          <a:rPr lang="zh-CN" altLang="en-US" i="1" smtClean="0">
                            <a:latin typeface="Cambria Math" panose="02040503050406030204" pitchFamily="18" charset="0"/>
                          </a:rPr>
                        </m:ctrlPr>
                      </m:accPr>
                      <m:e>
                        <m:r>
                          <a:rPr lang="en-US" altLang="zh-CN" b="1" i="1" smtClean="0">
                            <a:latin typeface="Cambria Math" panose="02040503050406030204" pitchFamily="18" charset="0"/>
                          </a:rPr>
                          <m:t>𝒗</m:t>
                        </m:r>
                      </m:e>
                    </m:acc>
                    <m:r>
                      <a:rPr lang="en-US" altLang="zh-CN" b="1" i="1" smtClean="0">
                        <a:latin typeface="Cambria Math" panose="02040503050406030204" pitchFamily="18" charset="0"/>
                      </a:rPr>
                      <m:t>=</m:t>
                    </m:r>
                    <m:r>
                      <a:rPr lang="en-US" altLang="zh-CN" b="1" i="1" smtClean="0">
                        <a:latin typeface="Cambria Math" panose="02040503050406030204" pitchFamily="18" charset="0"/>
                      </a:rPr>
                      <m:t>𝒗</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𝒄</m:t>
                        </m:r>
                      </m:e>
                      <m:sub>
                        <m:r>
                          <a:rPr lang="en-US" altLang="zh-CN" b="1" i="1" smtClean="0">
                            <a:latin typeface="Cambria Math" panose="02040503050406030204" pitchFamily="18" charset="0"/>
                          </a:rPr>
                          <m:t>𝒆</m:t>
                        </m:r>
                      </m:sub>
                    </m:sSub>
                    <m:acc>
                      <m:accPr>
                        <m:chr m:val="̂"/>
                        <m:ctrlPr>
                          <a:rPr lang="en-US" altLang="zh-CN" b="1" i="1" smtClean="0">
                            <a:latin typeface="Cambria Math" panose="02040503050406030204" pitchFamily="18" charset="0"/>
                          </a:rPr>
                        </m:ctrlPr>
                      </m:acc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𝒃</m:t>
                            </m:r>
                          </m:e>
                          <m:sub>
                            <m:r>
                              <a:rPr lang="en-US" altLang="zh-CN" b="1" i="1" smtClean="0">
                                <a:latin typeface="Cambria Math" panose="02040503050406030204" pitchFamily="18" charset="0"/>
                              </a:rPr>
                              <m:t>𝒆</m:t>
                            </m:r>
                          </m:sub>
                        </m:sSub>
                      </m:e>
                    </m:acc>
                    <m:r>
                      <a:rPr lang="en-US" altLang="zh-CN" b="1" i="0" smtClean="0">
                        <a:latin typeface="Cambria Math" panose="02040503050406030204" pitchFamily="18" charset="0"/>
                      </a:rPr>
                      <m:t>,      </m:t>
                    </m:r>
                    <m:acc>
                      <m:accPr>
                        <m:chr m:val="̂"/>
                        <m:ctrlPr>
                          <a:rPr lang="en-US" altLang="zh-CN" b="1" i="1" smtClean="0">
                            <a:latin typeface="Cambria Math" panose="02040503050406030204" pitchFamily="18" charset="0"/>
                          </a:rPr>
                        </m:ctrlPr>
                      </m:acc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𝒃</m:t>
                            </m:r>
                          </m:e>
                          <m:sub>
                            <m:r>
                              <a:rPr lang="en-US" altLang="zh-CN" b="1" i="1" smtClean="0">
                                <a:latin typeface="Cambria Math" panose="02040503050406030204" pitchFamily="18" charset="0"/>
                              </a:rPr>
                              <m:t>𝒆</m:t>
                            </m:r>
                          </m:sub>
                        </m:sSub>
                      </m:e>
                    </m:acc>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𝒃</m:t>
                            </m:r>
                          </m:e>
                          <m:sub>
                            <m:r>
                              <a:rPr lang="en-US" altLang="zh-CN" b="1" i="1" smtClean="0">
                                <a:latin typeface="Cambria Math" panose="02040503050406030204" pitchFamily="18" charset="0"/>
                              </a:rPr>
                              <m:t>𝒍</m:t>
                            </m:r>
                          </m:sub>
                        </m:sSub>
                      </m:num>
                      <m:den>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𝒍𝒆</m:t>
                            </m:r>
                          </m:sub>
                        </m:sSub>
                      </m:den>
                    </m:f>
                    <m:r>
                      <a:rPr lang="en-US" altLang="zh-CN" b="1" i="0" smtClean="0">
                        <a:latin typeface="Cambria Math" panose="02040503050406030204" pitchFamily="18" charset="0"/>
                      </a:rPr>
                      <m:t>,  </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𝒍𝒆</m:t>
                        </m:r>
                      </m:sub>
                    </m:sSub>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oMath>
                </a14:m>
                <a:endParaRPr lang="en-US" altLang="zh-CN" b="1" dirty="0">
                  <a:ea typeface="Cambria Math" panose="02040503050406030204" pitchFamily="18" charset="0"/>
                </a:endParaRPr>
              </a:p>
              <a:p>
                <a:pPr lvl="2"/>
                <a:r>
                  <a:rPr lang="zh-CN" altLang="en-US" dirty="0"/>
                  <a:t>当</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𝒃</m:t>
                        </m:r>
                      </m:e>
                      <m:sub>
                        <m:r>
                          <a:rPr lang="en-US" altLang="zh-CN" i="1">
                            <a:latin typeface="Cambria Math" panose="02040503050406030204" pitchFamily="18" charset="0"/>
                          </a:rPr>
                          <m:t>𝒍</m:t>
                        </m:r>
                      </m:sub>
                    </m:sSub>
                    <m:r>
                      <a:rPr lang="en-US" altLang="zh-CN" i="1" smtClean="0">
                        <a:latin typeface="Cambria Math" panose="02040503050406030204" pitchFamily="18" charset="0"/>
                      </a:rPr>
                      <m:t>=</m:t>
                    </m:r>
                  </m:oMath>
                </a14:m>
                <a:r>
                  <a:rPr lang="en-US" altLang="zh-CN" dirty="0"/>
                  <a:t>0</a:t>
                </a:r>
                <a:r>
                  <a:rPr lang="zh-CN" altLang="en-US" dirty="0"/>
                  <a:t>时，会出现目标函数值保持不变</a:t>
                </a:r>
                <a:endParaRPr lang="en-US" altLang="zh-CN" dirty="0"/>
              </a:p>
              <a:p>
                <a:pPr marL="914400" lvl="2" indent="0">
                  <a:buNone/>
                </a:pPr>
                <a:r>
                  <a:rPr lang="en-US" altLang="zh-CN" dirty="0"/>
                  <a:t>     </a:t>
                </a:r>
              </a:p>
              <a:p>
                <a:pPr marL="457200" lvl="1" indent="0">
                  <a:buNone/>
                </a:pPr>
                <a:r>
                  <a:rPr lang="en-US" altLang="zh-CN" dirty="0"/>
                  <a:t>  </a:t>
                </a:r>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rotWithShape="0">
                <a:blip r:embed="rId2"/>
                <a:stretch>
                  <a:fillRect l="-1135" t="-1823"/>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pPr algn="ctr"/>
            <a:r>
              <a:rPr lang="zh-CN" altLang="en-US" dirty="0"/>
              <a:t>单纯形算法</a:t>
            </a:r>
          </a:p>
        </p:txBody>
      </p:sp>
      <mc:AlternateContent xmlns:mc="http://schemas.openxmlformats.org/markup-compatibility/2006" xmlns:a14="http://schemas.microsoft.com/office/drawing/2010/main">
        <mc:Choice Requires="a14">
          <p:sp>
            <p:nvSpPr>
              <p:cNvPr id="4" name="内容占位符 1"/>
              <p:cNvSpPr txBox="1">
                <a:spLocks/>
              </p:cNvSpPr>
              <p:nvPr/>
            </p:nvSpPr>
            <p:spPr>
              <a:xfrm>
                <a:off x="347152" y="4026216"/>
                <a:ext cx="2576352" cy="1305638"/>
              </a:xfrm>
              <a:prstGeom prst="rect">
                <a:avLst/>
              </a:prstGeom>
              <a:solidFill>
                <a:schemeClr val="bg1"/>
              </a:solidFill>
              <a:ln w="22225">
                <a:solidFill>
                  <a:schemeClr val="accent1">
                    <a:shade val="50000"/>
                  </a:schemeClr>
                </a:solidFill>
              </a:ln>
            </p:spPr>
            <p:txBody>
              <a:bodyPr vert="horz" lIns="91440" tIns="45720" rIns="91440" bIns="45720" rtlCol="0">
                <a:normAutofit fontScale="25000" lnSpcReduction="20000"/>
              </a:bodyPr>
              <a:lstStyle>
                <a:lvl1pPr marL="252000" indent="-288000" algn="l" defTabSz="914400" rtl="0" eaLnBrk="1" latinLnBrk="0" hangingPunct="1">
                  <a:lnSpc>
                    <a:spcPts val="3600"/>
                  </a:lnSpc>
                  <a:spcBef>
                    <a:spcPts val="600"/>
                  </a:spcBef>
                  <a:spcAft>
                    <a:spcPts val="600"/>
                  </a:spcAft>
                  <a:buClr>
                    <a:srgbClr val="FF00FF"/>
                  </a:buClr>
                  <a:buFont typeface="Wingdings" panose="05000000000000000000" pitchFamily="2" charset="2"/>
                  <a:buChar char="u"/>
                  <a:defRPr sz="2800" b="1" kern="1200">
                    <a:solidFill>
                      <a:schemeClr val="tx1"/>
                    </a:solidFill>
                    <a:latin typeface="+mn-ea"/>
                    <a:ea typeface="+mn-ea"/>
                    <a:cs typeface="+mn-cs"/>
                  </a:defRPr>
                </a:lvl1pPr>
                <a:lvl2pPr marL="685800" indent="-228600" algn="l" defTabSz="914400" rtl="0" eaLnBrk="1" latinLnBrk="0" hangingPunct="1">
                  <a:lnSpc>
                    <a:spcPts val="3600"/>
                  </a:lnSpc>
                  <a:spcBef>
                    <a:spcPts val="0"/>
                  </a:spcBef>
                  <a:spcAft>
                    <a:spcPts val="0"/>
                  </a:spcAft>
                  <a:buClr>
                    <a:srgbClr val="0000FF"/>
                  </a:buClr>
                  <a:buFont typeface="Wingdings" panose="05000000000000000000" pitchFamily="2" charset="2"/>
                  <a:buChar char="Ø"/>
                  <a:defRPr sz="2400" b="1" kern="1200">
                    <a:solidFill>
                      <a:schemeClr val="tx1"/>
                    </a:solidFill>
                    <a:latin typeface="+mn-ea"/>
                    <a:ea typeface="+mn-ea"/>
                    <a:cs typeface="+mn-cs"/>
                  </a:defRPr>
                </a:lvl2pPr>
                <a:lvl3pPr marL="1143000" indent="-228600" algn="l" defTabSz="914400" rtl="0" eaLnBrk="1" latinLnBrk="0" hangingPunct="1">
                  <a:lnSpc>
                    <a:spcPts val="3600"/>
                  </a:lnSpc>
                  <a:spcBef>
                    <a:spcPts val="0"/>
                  </a:spcBef>
                  <a:spcAft>
                    <a:spcPts val="0"/>
                  </a:spcAft>
                  <a:buClr>
                    <a:srgbClr val="7030A0"/>
                  </a:buClr>
                  <a:buFont typeface="Wingdings" panose="05000000000000000000" pitchFamily="2" charset="2"/>
                  <a:buChar char="n"/>
                  <a:defRPr sz="2400" b="1" kern="1200">
                    <a:solidFill>
                      <a:schemeClr val="tx1"/>
                    </a:solidFill>
                    <a:latin typeface="+mn-ea"/>
                    <a:ea typeface="+mn-ea"/>
                    <a:cs typeface="+mn-cs"/>
                  </a:defRPr>
                </a:lvl3pPr>
                <a:lvl4pPr marL="1600200" indent="-228600" algn="l" defTabSz="914400" rtl="0" eaLnBrk="1" latinLnBrk="0" hangingPunct="1">
                  <a:lnSpc>
                    <a:spcPts val="3600"/>
                  </a:lnSpc>
                  <a:spcBef>
                    <a:spcPts val="0"/>
                  </a:spcBef>
                  <a:spcAft>
                    <a:spcPts val="0"/>
                  </a:spcAft>
                  <a:buFont typeface="Wingdings" panose="05000000000000000000" pitchFamily="2" charset="2"/>
                  <a:buChar char="ü"/>
                  <a:defRPr sz="2400" b="1" kern="1200">
                    <a:solidFill>
                      <a:schemeClr val="tx1"/>
                    </a:solidFill>
                    <a:latin typeface="+mn-ea"/>
                    <a:ea typeface="+mn-ea"/>
                    <a:cs typeface="+mn-cs"/>
                  </a:defRPr>
                </a:lvl4pPr>
                <a:lvl5pPr marL="2057400" indent="-228600" algn="l" defTabSz="914400" rtl="0" eaLnBrk="1" latinLnBrk="0" hangingPunct="1">
                  <a:lnSpc>
                    <a:spcPts val="3600"/>
                  </a:lnSpc>
                  <a:spcBef>
                    <a:spcPts val="0"/>
                  </a:spcBef>
                  <a:spcAft>
                    <a:spcPts val="0"/>
                  </a:spcAft>
                  <a:buFont typeface="Arial" panose="020B0604020202020204" pitchFamily="34" charset="0"/>
                  <a:buChar char="•"/>
                  <a:defRPr sz="2400" b="1"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400" indent="0">
                  <a:lnSpc>
                    <a:spcPts val="3200"/>
                  </a:lnSpc>
                  <a:spcBef>
                    <a:spcPts val="0"/>
                  </a:spcBef>
                  <a:spcAft>
                    <a:spcPts val="0"/>
                  </a:spcAft>
                  <a:buFont typeface="Wingdings" panose="05000000000000000000" pitchFamily="2" charset="2"/>
                  <a:buNone/>
                </a:pPr>
                <a14:m>
                  <m:oMathPara xmlns:m="http://schemas.openxmlformats.org/officeDocument/2006/math">
                    <m:oMathParaPr>
                      <m:jc m:val="centerGroup"/>
                    </m:oMathParaPr>
                    <m:oMath xmlns:m="http://schemas.openxmlformats.org/officeDocument/2006/math">
                      <m:r>
                        <a:rPr lang="en-US" altLang="zh-CN" sz="9600" smtClean="0">
                          <a:solidFill>
                            <a:srgbClr val="FF0000"/>
                          </a:solidFill>
                          <a:latin typeface="Cambria Math" panose="02040503050406030204" pitchFamily="18" charset="0"/>
                        </a:rPr>
                        <m:t>𝐳</m:t>
                      </m:r>
                      <m:r>
                        <a:rPr lang="en-US" altLang="zh-CN" sz="9600" smtClean="0">
                          <a:latin typeface="Cambria Math" panose="02040503050406030204" pitchFamily="18" charset="0"/>
                        </a:rPr>
                        <m:t>=</m:t>
                      </m:r>
                      <m:sSub>
                        <m:sSubPr>
                          <m:ctrlPr>
                            <a:rPr lang="en-US" altLang="zh-CN" sz="9600" i="1">
                              <a:latin typeface="Cambria Math" panose="02040503050406030204" pitchFamily="18" charset="0"/>
                            </a:rPr>
                          </m:ctrlPr>
                        </m:sSubPr>
                        <m:e>
                          <m:r>
                            <a:rPr lang="en-US" altLang="zh-CN" sz="9600" i="1">
                              <a:latin typeface="Cambria Math" panose="02040503050406030204" pitchFamily="18" charset="0"/>
                            </a:rPr>
                            <m:t>𝒙</m:t>
                          </m:r>
                        </m:e>
                        <m:sub>
                          <m:r>
                            <a:rPr lang="en-US" altLang="zh-CN" sz="9600" i="1">
                              <a:latin typeface="Cambria Math" panose="02040503050406030204" pitchFamily="18" charset="0"/>
                            </a:rPr>
                            <m:t>𝟏</m:t>
                          </m:r>
                        </m:sub>
                      </m:sSub>
                      <m:r>
                        <a:rPr lang="en-US" altLang="zh-CN" sz="9600" i="1" smtClean="0">
                          <a:latin typeface="Cambria Math" panose="02040503050406030204" pitchFamily="18" charset="0"/>
                        </a:rPr>
                        <m:t>+</m:t>
                      </m:r>
                      <m:sSub>
                        <m:sSubPr>
                          <m:ctrlPr>
                            <a:rPr lang="en-US" altLang="zh-CN" sz="9600" i="1">
                              <a:latin typeface="Cambria Math" panose="02040503050406030204" pitchFamily="18" charset="0"/>
                            </a:rPr>
                          </m:ctrlPr>
                        </m:sSubPr>
                        <m:e>
                          <m:r>
                            <a:rPr lang="en-US" altLang="zh-CN" sz="9600" i="1">
                              <a:latin typeface="Cambria Math" panose="02040503050406030204" pitchFamily="18" charset="0"/>
                            </a:rPr>
                            <m:t>𝒙</m:t>
                          </m:r>
                        </m:e>
                        <m:sub>
                          <m:r>
                            <a:rPr lang="en-US" altLang="zh-CN" sz="9600" i="1">
                              <a:latin typeface="Cambria Math" panose="02040503050406030204" pitchFamily="18" charset="0"/>
                            </a:rPr>
                            <m:t>𝟐</m:t>
                          </m:r>
                        </m:sub>
                      </m:sSub>
                      <m:r>
                        <a:rPr lang="en-US" altLang="zh-CN" sz="9600" i="1">
                          <a:latin typeface="Cambria Math" panose="02040503050406030204" pitchFamily="18" charset="0"/>
                        </a:rPr>
                        <m:t>+</m:t>
                      </m:r>
                      <m:sSub>
                        <m:sSubPr>
                          <m:ctrlPr>
                            <a:rPr lang="en-US" altLang="zh-CN" sz="9600" i="1">
                              <a:latin typeface="Cambria Math" panose="02040503050406030204" pitchFamily="18" charset="0"/>
                            </a:rPr>
                          </m:ctrlPr>
                        </m:sSubPr>
                        <m:e>
                          <m:r>
                            <a:rPr lang="en-US" altLang="zh-CN" sz="9600" i="1">
                              <a:latin typeface="Cambria Math" panose="02040503050406030204" pitchFamily="18" charset="0"/>
                            </a:rPr>
                            <m:t>𝒙</m:t>
                          </m:r>
                        </m:e>
                        <m:sub>
                          <m:r>
                            <a:rPr lang="en-US" altLang="zh-CN" sz="9600" i="1">
                              <a:latin typeface="Cambria Math" panose="02040503050406030204" pitchFamily="18" charset="0"/>
                            </a:rPr>
                            <m:t>𝟑</m:t>
                          </m:r>
                        </m:sub>
                      </m:sSub>
                    </m:oMath>
                  </m:oMathPara>
                </a14:m>
                <a:endParaRPr lang="en-US" altLang="zh-CN" sz="9600" dirty="0">
                  <a:ea typeface="Cambria Math" panose="02040503050406030204" pitchFamily="18" charset="0"/>
                </a:endParaRPr>
              </a:p>
              <a:p>
                <a:pPr marL="23400" indent="0">
                  <a:lnSpc>
                    <a:spcPts val="3200"/>
                  </a:lnSpc>
                  <a:spcBef>
                    <a:spcPts val="0"/>
                  </a:spcBef>
                  <a:spcAft>
                    <a:spcPts val="0"/>
                  </a:spcAft>
                  <a:buFont typeface="Wingdings" panose="05000000000000000000" pitchFamily="2" charset="2"/>
                  <a:buNone/>
                </a:pPr>
                <a14:m>
                  <m:oMathPara xmlns:m="http://schemas.openxmlformats.org/officeDocument/2006/math">
                    <m:oMathParaPr>
                      <m:jc m:val="centerGroup"/>
                    </m:oMathParaPr>
                    <m:oMath xmlns:m="http://schemas.openxmlformats.org/officeDocument/2006/math">
                      <m:sSub>
                        <m:sSubPr>
                          <m:ctrlPr>
                            <a:rPr lang="en-US" altLang="zh-CN" sz="9600" i="1" smtClean="0">
                              <a:solidFill>
                                <a:srgbClr val="FF0000"/>
                              </a:solidFill>
                              <a:latin typeface="Cambria Math" panose="02040503050406030204" pitchFamily="18" charset="0"/>
                            </a:rPr>
                          </m:ctrlPr>
                        </m:sSubPr>
                        <m:e>
                          <m:r>
                            <a:rPr lang="en-US" altLang="zh-CN" sz="9600" i="1">
                              <a:solidFill>
                                <a:srgbClr val="FF0000"/>
                              </a:solidFill>
                              <a:latin typeface="Cambria Math" panose="02040503050406030204" pitchFamily="18" charset="0"/>
                            </a:rPr>
                            <m:t>𝒙</m:t>
                          </m:r>
                        </m:e>
                        <m:sub>
                          <m:r>
                            <a:rPr lang="en-US" altLang="zh-CN" sz="9600" i="1">
                              <a:solidFill>
                                <a:srgbClr val="FF0000"/>
                              </a:solidFill>
                              <a:latin typeface="Cambria Math" panose="02040503050406030204" pitchFamily="18" charset="0"/>
                            </a:rPr>
                            <m:t>𝟒</m:t>
                          </m:r>
                        </m:sub>
                      </m:sSub>
                      <m:r>
                        <a:rPr lang="en-US" altLang="zh-CN" sz="9600" i="1">
                          <a:latin typeface="Cambria Math" panose="02040503050406030204" pitchFamily="18" charset="0"/>
                        </a:rPr>
                        <m:t>=</m:t>
                      </m:r>
                      <m:r>
                        <a:rPr lang="en-US" altLang="zh-CN" sz="9600" i="1" smtClean="0">
                          <a:latin typeface="Cambria Math" panose="02040503050406030204" pitchFamily="18" charset="0"/>
                        </a:rPr>
                        <m:t>8</m:t>
                      </m:r>
                      <m:r>
                        <a:rPr lang="en-US" altLang="zh-CN" sz="9600" i="1">
                          <a:latin typeface="Cambria Math" panose="02040503050406030204" pitchFamily="18" charset="0"/>
                        </a:rPr>
                        <m:t>−</m:t>
                      </m:r>
                      <m:sSub>
                        <m:sSubPr>
                          <m:ctrlPr>
                            <a:rPr lang="en-US" altLang="zh-CN" sz="9600" i="1">
                              <a:latin typeface="Cambria Math" panose="02040503050406030204" pitchFamily="18" charset="0"/>
                            </a:rPr>
                          </m:ctrlPr>
                        </m:sSubPr>
                        <m:e>
                          <m:r>
                            <a:rPr lang="en-US" altLang="zh-CN" sz="9600" i="1">
                              <a:latin typeface="Cambria Math" panose="02040503050406030204" pitchFamily="18" charset="0"/>
                            </a:rPr>
                            <m:t>𝒙</m:t>
                          </m:r>
                        </m:e>
                        <m:sub>
                          <m:r>
                            <a:rPr lang="en-US" altLang="zh-CN" sz="9600" i="1">
                              <a:latin typeface="Cambria Math" panose="02040503050406030204" pitchFamily="18" charset="0"/>
                            </a:rPr>
                            <m:t>𝟏</m:t>
                          </m:r>
                        </m:sub>
                      </m:sSub>
                      <m:r>
                        <a:rPr lang="en-US" altLang="zh-CN" sz="9600" i="1">
                          <a:latin typeface="Cambria Math" panose="02040503050406030204" pitchFamily="18" charset="0"/>
                        </a:rPr>
                        <m:t>−</m:t>
                      </m:r>
                      <m:sSub>
                        <m:sSubPr>
                          <m:ctrlPr>
                            <a:rPr lang="en-US" altLang="zh-CN" sz="9600" i="1">
                              <a:latin typeface="Cambria Math" panose="02040503050406030204" pitchFamily="18" charset="0"/>
                            </a:rPr>
                          </m:ctrlPr>
                        </m:sSubPr>
                        <m:e>
                          <m:r>
                            <a:rPr lang="en-US" altLang="zh-CN" sz="9600" i="1">
                              <a:latin typeface="Cambria Math" panose="02040503050406030204" pitchFamily="18" charset="0"/>
                            </a:rPr>
                            <m:t>𝒙</m:t>
                          </m:r>
                        </m:e>
                        <m:sub>
                          <m:r>
                            <a:rPr lang="en-US" altLang="zh-CN" sz="9600" i="1">
                              <a:latin typeface="Cambria Math" panose="02040503050406030204" pitchFamily="18" charset="0"/>
                            </a:rPr>
                            <m:t>𝟐</m:t>
                          </m:r>
                        </m:sub>
                      </m:sSub>
                    </m:oMath>
                  </m:oMathPara>
                </a14:m>
                <a:endParaRPr lang="en-US" altLang="zh-CN" sz="9600" dirty="0"/>
              </a:p>
              <a:p>
                <a:pPr marL="23400" indent="0">
                  <a:lnSpc>
                    <a:spcPts val="3200"/>
                  </a:lnSpc>
                  <a:spcBef>
                    <a:spcPts val="0"/>
                  </a:spcBef>
                  <a:spcAft>
                    <a:spcPts val="0"/>
                  </a:spcAft>
                  <a:buFont typeface="Wingdings" panose="05000000000000000000" pitchFamily="2" charset="2"/>
                  <a:buNone/>
                </a:pPr>
                <a14:m>
                  <m:oMath xmlns:m="http://schemas.openxmlformats.org/officeDocument/2006/math">
                    <m:sSub>
                      <m:sSubPr>
                        <m:ctrlPr>
                          <a:rPr lang="en-US" altLang="zh-CN" sz="9600" i="1">
                            <a:latin typeface="Cambria Math" panose="02040503050406030204" pitchFamily="18" charset="0"/>
                          </a:rPr>
                        </m:ctrlPr>
                      </m:sSubPr>
                      <m:e>
                        <m:sSub>
                          <m:sSubPr>
                            <m:ctrlPr>
                              <a:rPr lang="en-US" altLang="zh-CN" sz="9600" i="1" smtClean="0">
                                <a:solidFill>
                                  <a:srgbClr val="FF0000"/>
                                </a:solidFill>
                                <a:latin typeface="Cambria Math" panose="02040503050406030204" pitchFamily="18" charset="0"/>
                              </a:rPr>
                            </m:ctrlPr>
                          </m:sSubPr>
                          <m:e>
                            <m:r>
                              <a:rPr lang="en-US" altLang="zh-CN" sz="9600" i="1">
                                <a:solidFill>
                                  <a:srgbClr val="FF0000"/>
                                </a:solidFill>
                                <a:latin typeface="Cambria Math" panose="02040503050406030204" pitchFamily="18" charset="0"/>
                              </a:rPr>
                              <m:t>𝒙</m:t>
                            </m:r>
                          </m:e>
                          <m:sub>
                            <m:r>
                              <a:rPr lang="en-US" altLang="zh-CN" sz="9600" i="1">
                                <a:solidFill>
                                  <a:srgbClr val="FF0000"/>
                                </a:solidFill>
                                <a:latin typeface="Cambria Math" panose="02040503050406030204" pitchFamily="18" charset="0"/>
                              </a:rPr>
                              <m:t>𝟓</m:t>
                            </m:r>
                          </m:sub>
                        </m:sSub>
                        <m:r>
                          <a:rPr lang="en-US" altLang="zh-CN" sz="9600" i="1">
                            <a:latin typeface="Cambria Math" panose="02040503050406030204" pitchFamily="18" charset="0"/>
                          </a:rPr>
                          <m:t>=</m:t>
                        </m:r>
                        <m:r>
                          <a:rPr lang="en-US" altLang="zh-CN" sz="9600" i="1">
                            <a:latin typeface="Cambria Math" panose="02040503050406030204" pitchFamily="18" charset="0"/>
                          </a:rPr>
                          <m:t>𝒙</m:t>
                        </m:r>
                      </m:e>
                      <m:sub>
                        <m:r>
                          <a:rPr lang="en-US" altLang="zh-CN" sz="9600" i="1" smtClean="0">
                            <a:latin typeface="Cambria Math" panose="02040503050406030204" pitchFamily="18" charset="0"/>
                          </a:rPr>
                          <m:t>2</m:t>
                        </m:r>
                      </m:sub>
                    </m:sSub>
                    <m:r>
                      <a:rPr lang="en-US" altLang="zh-CN" sz="9600" i="1">
                        <a:latin typeface="Cambria Math" panose="02040503050406030204" pitchFamily="18" charset="0"/>
                        <a:ea typeface="Cambria Math" panose="02040503050406030204" pitchFamily="18" charset="0"/>
                      </a:rPr>
                      <m:t>−</m:t>
                    </m:r>
                    <m:sSub>
                      <m:sSubPr>
                        <m:ctrlPr>
                          <a:rPr lang="en-US" altLang="zh-CN" sz="9600" i="1">
                            <a:latin typeface="Cambria Math" panose="02040503050406030204" pitchFamily="18" charset="0"/>
                          </a:rPr>
                        </m:ctrlPr>
                      </m:sSubPr>
                      <m:e>
                        <m:r>
                          <a:rPr lang="en-US" altLang="zh-CN" sz="9600" i="1">
                            <a:latin typeface="Cambria Math" panose="02040503050406030204" pitchFamily="18" charset="0"/>
                          </a:rPr>
                          <m:t>𝒙</m:t>
                        </m:r>
                      </m:e>
                      <m:sub>
                        <m:r>
                          <a:rPr lang="en-US" altLang="zh-CN" sz="9600" i="1">
                            <a:latin typeface="Cambria Math" panose="02040503050406030204" pitchFamily="18" charset="0"/>
                          </a:rPr>
                          <m:t>𝟑</m:t>
                        </m:r>
                      </m:sub>
                    </m:sSub>
                  </m:oMath>
                </a14:m>
                <a:r>
                  <a:rPr lang="en-US" altLang="zh-CN" sz="9600" dirty="0"/>
                  <a:t> </a:t>
                </a:r>
              </a:p>
              <a:p>
                <a:pPr marL="23400" indent="0">
                  <a:lnSpc>
                    <a:spcPts val="3200"/>
                  </a:lnSpc>
                  <a:spcBef>
                    <a:spcPts val="0"/>
                  </a:spcBef>
                  <a:spcAft>
                    <a:spcPts val="0"/>
                  </a:spcAft>
                  <a:buFont typeface="Wingdings" panose="05000000000000000000" pitchFamily="2" charset="2"/>
                  <a:buNone/>
                </a:pPr>
                <a:r>
                  <a:rPr lang="en-US" altLang="zh-CN" sz="9600" dirty="0"/>
                  <a:t>    </a:t>
                </a:r>
                <a:endParaRPr lang="zh-CN" altLang="en-US" sz="9600" dirty="0"/>
              </a:p>
              <a:p>
                <a:pPr marL="457200" lvl="1" indent="0">
                  <a:buFont typeface="Wingdings" panose="05000000000000000000" pitchFamily="2" charset="2"/>
                  <a:buNone/>
                </a:pPr>
                <a:endParaRPr lang="zh-CN" altLang="en-US" dirty="0"/>
              </a:p>
              <a:p>
                <a:pPr marL="457200" lvl="1" indent="0">
                  <a:buFont typeface="Wingdings" panose="05000000000000000000" pitchFamily="2" charset="2"/>
                  <a:buNone/>
                </a:pPr>
                <a:endParaRPr lang="zh-CN" altLang="en-US" dirty="0"/>
              </a:p>
            </p:txBody>
          </p:sp>
        </mc:Choice>
        <mc:Fallback xmlns="">
          <p:sp>
            <p:nvSpPr>
              <p:cNvPr id="4" name="内容占位符 1"/>
              <p:cNvSpPr txBox="1">
                <a:spLocks noRot="1" noChangeAspect="1" noMove="1" noResize="1" noEditPoints="1" noAdjustHandles="1" noChangeArrowheads="1" noChangeShapeType="1" noTextEdit="1"/>
              </p:cNvSpPr>
              <p:nvPr/>
            </p:nvSpPr>
            <p:spPr>
              <a:xfrm>
                <a:off x="347152" y="4026216"/>
                <a:ext cx="2576352" cy="1305638"/>
              </a:xfrm>
              <a:prstGeom prst="rect">
                <a:avLst/>
              </a:prstGeom>
              <a:blipFill rotWithShape="0">
                <a:blip r:embed="rId3"/>
                <a:stretch>
                  <a:fillRect/>
                </a:stretch>
              </a:blipFill>
              <a:ln w="22225">
                <a:solidFill>
                  <a:schemeClr val="accent1">
                    <a:shade val="50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内容占位符 1"/>
              <p:cNvSpPr txBox="1">
                <a:spLocks/>
              </p:cNvSpPr>
              <p:nvPr/>
            </p:nvSpPr>
            <p:spPr>
              <a:xfrm>
                <a:off x="3270656" y="4026216"/>
                <a:ext cx="2524838" cy="1305638"/>
              </a:xfrm>
              <a:prstGeom prst="rect">
                <a:avLst/>
              </a:prstGeom>
              <a:solidFill>
                <a:schemeClr val="bg1"/>
              </a:solidFill>
              <a:ln w="22225">
                <a:solidFill>
                  <a:schemeClr val="accent1">
                    <a:shade val="50000"/>
                  </a:schemeClr>
                </a:solidFill>
              </a:ln>
            </p:spPr>
            <p:txBody>
              <a:bodyPr vert="horz" lIns="91440" tIns="45720" rIns="91440" bIns="45720" rtlCol="0">
                <a:normAutofit fontScale="25000" lnSpcReduction="20000"/>
              </a:bodyPr>
              <a:lstStyle>
                <a:lvl1pPr marL="252000" indent="-288000" algn="l" defTabSz="914400" rtl="0" eaLnBrk="1" latinLnBrk="0" hangingPunct="1">
                  <a:lnSpc>
                    <a:spcPts val="3600"/>
                  </a:lnSpc>
                  <a:spcBef>
                    <a:spcPts val="600"/>
                  </a:spcBef>
                  <a:spcAft>
                    <a:spcPts val="600"/>
                  </a:spcAft>
                  <a:buClr>
                    <a:srgbClr val="FF00FF"/>
                  </a:buClr>
                  <a:buFont typeface="Wingdings" panose="05000000000000000000" pitchFamily="2" charset="2"/>
                  <a:buChar char="u"/>
                  <a:defRPr sz="2800" b="1" kern="1200">
                    <a:solidFill>
                      <a:schemeClr val="tx1"/>
                    </a:solidFill>
                    <a:latin typeface="+mn-ea"/>
                    <a:ea typeface="+mn-ea"/>
                    <a:cs typeface="+mn-cs"/>
                  </a:defRPr>
                </a:lvl1pPr>
                <a:lvl2pPr marL="685800" indent="-228600" algn="l" defTabSz="914400" rtl="0" eaLnBrk="1" latinLnBrk="0" hangingPunct="1">
                  <a:lnSpc>
                    <a:spcPts val="3600"/>
                  </a:lnSpc>
                  <a:spcBef>
                    <a:spcPts val="0"/>
                  </a:spcBef>
                  <a:spcAft>
                    <a:spcPts val="0"/>
                  </a:spcAft>
                  <a:buClr>
                    <a:srgbClr val="0000FF"/>
                  </a:buClr>
                  <a:buFont typeface="Wingdings" panose="05000000000000000000" pitchFamily="2" charset="2"/>
                  <a:buChar char="Ø"/>
                  <a:defRPr sz="2400" b="1" kern="1200">
                    <a:solidFill>
                      <a:schemeClr val="tx1"/>
                    </a:solidFill>
                    <a:latin typeface="+mn-ea"/>
                    <a:ea typeface="+mn-ea"/>
                    <a:cs typeface="+mn-cs"/>
                  </a:defRPr>
                </a:lvl2pPr>
                <a:lvl3pPr marL="1143000" indent="-228600" algn="l" defTabSz="914400" rtl="0" eaLnBrk="1" latinLnBrk="0" hangingPunct="1">
                  <a:lnSpc>
                    <a:spcPts val="3600"/>
                  </a:lnSpc>
                  <a:spcBef>
                    <a:spcPts val="0"/>
                  </a:spcBef>
                  <a:spcAft>
                    <a:spcPts val="0"/>
                  </a:spcAft>
                  <a:buClr>
                    <a:srgbClr val="7030A0"/>
                  </a:buClr>
                  <a:buFont typeface="Wingdings" panose="05000000000000000000" pitchFamily="2" charset="2"/>
                  <a:buChar char="n"/>
                  <a:defRPr sz="2400" b="1" kern="1200">
                    <a:solidFill>
                      <a:schemeClr val="tx1"/>
                    </a:solidFill>
                    <a:latin typeface="+mn-ea"/>
                    <a:ea typeface="+mn-ea"/>
                    <a:cs typeface="+mn-cs"/>
                  </a:defRPr>
                </a:lvl3pPr>
                <a:lvl4pPr marL="1600200" indent="-228600" algn="l" defTabSz="914400" rtl="0" eaLnBrk="1" latinLnBrk="0" hangingPunct="1">
                  <a:lnSpc>
                    <a:spcPts val="3600"/>
                  </a:lnSpc>
                  <a:spcBef>
                    <a:spcPts val="0"/>
                  </a:spcBef>
                  <a:spcAft>
                    <a:spcPts val="0"/>
                  </a:spcAft>
                  <a:buFont typeface="Wingdings" panose="05000000000000000000" pitchFamily="2" charset="2"/>
                  <a:buChar char="ü"/>
                  <a:defRPr sz="2400" b="1" kern="1200">
                    <a:solidFill>
                      <a:schemeClr val="tx1"/>
                    </a:solidFill>
                    <a:latin typeface="+mn-ea"/>
                    <a:ea typeface="+mn-ea"/>
                    <a:cs typeface="+mn-cs"/>
                  </a:defRPr>
                </a:lvl4pPr>
                <a:lvl5pPr marL="2057400" indent="-228600" algn="l" defTabSz="914400" rtl="0" eaLnBrk="1" latinLnBrk="0" hangingPunct="1">
                  <a:lnSpc>
                    <a:spcPts val="3600"/>
                  </a:lnSpc>
                  <a:spcBef>
                    <a:spcPts val="0"/>
                  </a:spcBef>
                  <a:spcAft>
                    <a:spcPts val="0"/>
                  </a:spcAft>
                  <a:buFont typeface="Arial" panose="020B0604020202020204" pitchFamily="34" charset="0"/>
                  <a:buChar char="•"/>
                  <a:defRPr sz="2400" b="1"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400" indent="0">
                  <a:lnSpc>
                    <a:spcPts val="3200"/>
                  </a:lnSpc>
                  <a:spcBef>
                    <a:spcPts val="0"/>
                  </a:spcBef>
                  <a:spcAft>
                    <a:spcPts val="0"/>
                  </a:spcAft>
                  <a:buFont typeface="Wingdings" panose="05000000000000000000" pitchFamily="2" charset="2"/>
                  <a:buNone/>
                </a:pPr>
                <a14:m>
                  <m:oMathPara xmlns:m="http://schemas.openxmlformats.org/officeDocument/2006/math">
                    <m:oMathParaPr>
                      <m:jc m:val="left"/>
                    </m:oMathParaPr>
                    <m:oMath xmlns:m="http://schemas.openxmlformats.org/officeDocument/2006/math">
                      <m:r>
                        <a:rPr lang="en-US" altLang="zh-CN" sz="9600" smtClean="0">
                          <a:solidFill>
                            <a:srgbClr val="FF0000"/>
                          </a:solidFill>
                          <a:latin typeface="Cambria Math" panose="02040503050406030204" pitchFamily="18" charset="0"/>
                        </a:rPr>
                        <m:t>𝐳</m:t>
                      </m:r>
                      <m:r>
                        <a:rPr lang="en-US" altLang="zh-CN" sz="9600" smtClean="0">
                          <a:latin typeface="Cambria Math" panose="02040503050406030204" pitchFamily="18" charset="0"/>
                        </a:rPr>
                        <m:t>=</m:t>
                      </m:r>
                      <m:r>
                        <a:rPr lang="en-US" altLang="zh-CN" sz="9600" i="1">
                          <a:latin typeface="Cambria Math" panose="02040503050406030204" pitchFamily="18" charset="0"/>
                        </a:rPr>
                        <m:t>8</m:t>
                      </m:r>
                      <m:r>
                        <a:rPr lang="en-US" altLang="zh-CN" sz="9600" i="1" smtClean="0">
                          <a:latin typeface="Cambria Math" panose="02040503050406030204" pitchFamily="18" charset="0"/>
                        </a:rPr>
                        <m:t>+</m:t>
                      </m:r>
                      <m:sSub>
                        <m:sSubPr>
                          <m:ctrlPr>
                            <a:rPr lang="en-US" altLang="zh-CN" sz="9600" i="1">
                              <a:latin typeface="Cambria Math" panose="02040503050406030204" pitchFamily="18" charset="0"/>
                            </a:rPr>
                          </m:ctrlPr>
                        </m:sSubPr>
                        <m:e>
                          <m:r>
                            <a:rPr lang="en-US" altLang="zh-CN" sz="9600" i="1">
                              <a:latin typeface="Cambria Math" panose="02040503050406030204" pitchFamily="18" charset="0"/>
                            </a:rPr>
                            <m:t>𝒙</m:t>
                          </m:r>
                        </m:e>
                        <m:sub>
                          <m:r>
                            <a:rPr lang="en-US" altLang="zh-CN" sz="9600" i="1" smtClean="0">
                              <a:latin typeface="Cambria Math" panose="02040503050406030204" pitchFamily="18" charset="0"/>
                            </a:rPr>
                            <m:t>3</m:t>
                          </m:r>
                        </m:sub>
                      </m:sSub>
                      <m:r>
                        <a:rPr lang="en-US" altLang="zh-CN" sz="9600" i="1">
                          <a:latin typeface="Cambria Math" panose="02040503050406030204" pitchFamily="18" charset="0"/>
                          <a:ea typeface="Cambria Math" panose="02040503050406030204" pitchFamily="18" charset="0"/>
                        </a:rPr>
                        <m:t>−</m:t>
                      </m:r>
                      <m:sSub>
                        <m:sSubPr>
                          <m:ctrlPr>
                            <a:rPr lang="en-US" altLang="zh-CN" sz="9600" i="1">
                              <a:latin typeface="Cambria Math" panose="02040503050406030204" pitchFamily="18" charset="0"/>
                            </a:rPr>
                          </m:ctrlPr>
                        </m:sSubPr>
                        <m:e>
                          <m:r>
                            <a:rPr lang="en-US" altLang="zh-CN" sz="9600" i="1">
                              <a:latin typeface="Cambria Math" panose="02040503050406030204" pitchFamily="18" charset="0"/>
                            </a:rPr>
                            <m:t>𝒙</m:t>
                          </m:r>
                        </m:e>
                        <m:sub>
                          <m:r>
                            <a:rPr lang="en-US" altLang="zh-CN" sz="9600" i="1" smtClean="0">
                              <a:latin typeface="Cambria Math" panose="02040503050406030204" pitchFamily="18" charset="0"/>
                            </a:rPr>
                            <m:t>4</m:t>
                          </m:r>
                        </m:sub>
                      </m:sSub>
                    </m:oMath>
                  </m:oMathPara>
                </a14:m>
                <a:endParaRPr lang="en-US" altLang="zh-CN" sz="9600" dirty="0">
                  <a:ea typeface="Cambria Math" panose="02040503050406030204" pitchFamily="18" charset="0"/>
                </a:endParaRPr>
              </a:p>
              <a:p>
                <a:pPr marL="23400" indent="0">
                  <a:lnSpc>
                    <a:spcPts val="3200"/>
                  </a:lnSpc>
                  <a:spcBef>
                    <a:spcPts val="0"/>
                  </a:spcBef>
                  <a:spcAft>
                    <a:spcPts val="0"/>
                  </a:spcAft>
                  <a:buFont typeface="Wingdings" panose="05000000000000000000" pitchFamily="2" charset="2"/>
                  <a:buNone/>
                </a:pPr>
                <a14:m>
                  <m:oMathPara xmlns:m="http://schemas.openxmlformats.org/officeDocument/2006/math">
                    <m:oMathParaPr>
                      <m:jc m:val="left"/>
                    </m:oMathParaPr>
                    <m:oMath xmlns:m="http://schemas.openxmlformats.org/officeDocument/2006/math">
                      <m:sSub>
                        <m:sSubPr>
                          <m:ctrlPr>
                            <a:rPr lang="en-US" altLang="zh-CN" sz="9600" i="1" smtClean="0">
                              <a:solidFill>
                                <a:srgbClr val="FF0000"/>
                              </a:solidFill>
                              <a:latin typeface="Cambria Math" panose="02040503050406030204" pitchFamily="18" charset="0"/>
                            </a:rPr>
                          </m:ctrlPr>
                        </m:sSubPr>
                        <m:e>
                          <m:r>
                            <a:rPr lang="en-US" altLang="zh-CN" sz="9600" i="1">
                              <a:solidFill>
                                <a:srgbClr val="FF0000"/>
                              </a:solidFill>
                              <a:latin typeface="Cambria Math" panose="02040503050406030204" pitchFamily="18" charset="0"/>
                            </a:rPr>
                            <m:t>𝒙</m:t>
                          </m:r>
                        </m:e>
                        <m:sub>
                          <m:r>
                            <a:rPr lang="en-US" altLang="zh-CN" sz="9600" i="1" smtClean="0">
                              <a:solidFill>
                                <a:srgbClr val="FF0000"/>
                              </a:solidFill>
                              <a:latin typeface="Cambria Math" panose="02040503050406030204" pitchFamily="18" charset="0"/>
                            </a:rPr>
                            <m:t>1</m:t>
                          </m:r>
                        </m:sub>
                      </m:sSub>
                      <m:r>
                        <a:rPr lang="en-US" altLang="zh-CN" sz="9600" i="1">
                          <a:latin typeface="Cambria Math" panose="02040503050406030204" pitchFamily="18" charset="0"/>
                        </a:rPr>
                        <m:t>=</m:t>
                      </m:r>
                      <m:r>
                        <a:rPr lang="en-US" altLang="zh-CN" sz="9600" i="1" smtClean="0">
                          <a:latin typeface="Cambria Math" panose="02040503050406030204" pitchFamily="18" charset="0"/>
                        </a:rPr>
                        <m:t>8</m:t>
                      </m:r>
                      <m:r>
                        <a:rPr lang="en-US" altLang="zh-CN" sz="9600" i="1">
                          <a:latin typeface="Cambria Math" panose="02040503050406030204" pitchFamily="18" charset="0"/>
                        </a:rPr>
                        <m:t>−</m:t>
                      </m:r>
                      <m:sSub>
                        <m:sSubPr>
                          <m:ctrlPr>
                            <a:rPr lang="en-US" altLang="zh-CN" sz="9600" i="1">
                              <a:latin typeface="Cambria Math" panose="02040503050406030204" pitchFamily="18" charset="0"/>
                            </a:rPr>
                          </m:ctrlPr>
                        </m:sSubPr>
                        <m:e>
                          <m:r>
                            <a:rPr lang="en-US" altLang="zh-CN" sz="9600" i="1">
                              <a:latin typeface="Cambria Math" panose="02040503050406030204" pitchFamily="18" charset="0"/>
                            </a:rPr>
                            <m:t>𝒙</m:t>
                          </m:r>
                        </m:e>
                        <m:sub>
                          <m:r>
                            <a:rPr lang="en-US" altLang="zh-CN" sz="9600" i="1" smtClean="0">
                              <a:latin typeface="Cambria Math" panose="02040503050406030204" pitchFamily="18" charset="0"/>
                            </a:rPr>
                            <m:t>2</m:t>
                          </m:r>
                        </m:sub>
                      </m:sSub>
                      <m:r>
                        <a:rPr lang="en-US" altLang="zh-CN" sz="9600" i="1">
                          <a:latin typeface="Cambria Math" panose="02040503050406030204" pitchFamily="18" charset="0"/>
                        </a:rPr>
                        <m:t>−</m:t>
                      </m:r>
                      <m:sSub>
                        <m:sSubPr>
                          <m:ctrlPr>
                            <a:rPr lang="en-US" altLang="zh-CN" sz="9600" i="1">
                              <a:latin typeface="Cambria Math" panose="02040503050406030204" pitchFamily="18" charset="0"/>
                            </a:rPr>
                          </m:ctrlPr>
                        </m:sSubPr>
                        <m:e>
                          <m:r>
                            <a:rPr lang="en-US" altLang="zh-CN" sz="9600" i="1">
                              <a:latin typeface="Cambria Math" panose="02040503050406030204" pitchFamily="18" charset="0"/>
                            </a:rPr>
                            <m:t>𝒙</m:t>
                          </m:r>
                        </m:e>
                        <m:sub>
                          <m:r>
                            <a:rPr lang="en-US" altLang="zh-CN" sz="9600" i="1" smtClean="0">
                              <a:latin typeface="Cambria Math" panose="02040503050406030204" pitchFamily="18" charset="0"/>
                            </a:rPr>
                            <m:t>4</m:t>
                          </m:r>
                        </m:sub>
                      </m:sSub>
                    </m:oMath>
                  </m:oMathPara>
                </a14:m>
                <a:endParaRPr lang="en-US" altLang="zh-CN" sz="9600" dirty="0"/>
              </a:p>
              <a:p>
                <a:pPr marL="23400" indent="0">
                  <a:lnSpc>
                    <a:spcPts val="3200"/>
                  </a:lnSpc>
                  <a:spcBef>
                    <a:spcPts val="0"/>
                  </a:spcBef>
                  <a:spcAft>
                    <a:spcPts val="0"/>
                  </a:spcAft>
                  <a:buFont typeface="Wingdings" panose="05000000000000000000" pitchFamily="2" charset="2"/>
                  <a:buNone/>
                </a:pPr>
                <a14:m>
                  <m:oMath xmlns:m="http://schemas.openxmlformats.org/officeDocument/2006/math">
                    <m:sSub>
                      <m:sSubPr>
                        <m:ctrlPr>
                          <a:rPr lang="en-US" altLang="zh-CN" sz="9600" i="1">
                            <a:latin typeface="Cambria Math" panose="02040503050406030204" pitchFamily="18" charset="0"/>
                          </a:rPr>
                        </m:ctrlPr>
                      </m:sSubPr>
                      <m:e>
                        <m:sSub>
                          <m:sSubPr>
                            <m:ctrlPr>
                              <a:rPr lang="en-US" altLang="zh-CN" sz="9600" i="1" smtClean="0">
                                <a:solidFill>
                                  <a:srgbClr val="FF0000"/>
                                </a:solidFill>
                                <a:latin typeface="Cambria Math" panose="02040503050406030204" pitchFamily="18" charset="0"/>
                              </a:rPr>
                            </m:ctrlPr>
                          </m:sSubPr>
                          <m:e>
                            <m:r>
                              <a:rPr lang="en-US" altLang="zh-CN" sz="9600" b="1" i="1" smtClean="0">
                                <a:solidFill>
                                  <a:srgbClr val="FF0000"/>
                                </a:solidFill>
                                <a:latin typeface="Cambria Math" panose="02040503050406030204" pitchFamily="18" charset="0"/>
                              </a:rPr>
                              <m:t> </m:t>
                            </m:r>
                            <m:r>
                              <a:rPr lang="en-US" altLang="zh-CN" sz="9600" i="1">
                                <a:solidFill>
                                  <a:srgbClr val="FF0000"/>
                                </a:solidFill>
                                <a:latin typeface="Cambria Math" panose="02040503050406030204" pitchFamily="18" charset="0"/>
                              </a:rPr>
                              <m:t>𝒙</m:t>
                            </m:r>
                          </m:e>
                          <m:sub>
                            <m:r>
                              <a:rPr lang="en-US" altLang="zh-CN" sz="9600" i="1">
                                <a:solidFill>
                                  <a:srgbClr val="FF0000"/>
                                </a:solidFill>
                                <a:latin typeface="Cambria Math" panose="02040503050406030204" pitchFamily="18" charset="0"/>
                              </a:rPr>
                              <m:t>𝟓</m:t>
                            </m:r>
                          </m:sub>
                        </m:sSub>
                        <m:r>
                          <a:rPr lang="en-US" altLang="zh-CN" sz="9600" i="1">
                            <a:latin typeface="Cambria Math" panose="02040503050406030204" pitchFamily="18" charset="0"/>
                          </a:rPr>
                          <m:t>=</m:t>
                        </m:r>
                        <m:r>
                          <a:rPr lang="en-US" altLang="zh-CN" sz="9600" i="1">
                            <a:latin typeface="Cambria Math" panose="02040503050406030204" pitchFamily="18" charset="0"/>
                          </a:rPr>
                          <m:t>𝒙</m:t>
                        </m:r>
                      </m:e>
                      <m:sub>
                        <m:r>
                          <a:rPr lang="en-US" altLang="zh-CN" sz="9600" i="1" smtClean="0">
                            <a:latin typeface="Cambria Math" panose="02040503050406030204" pitchFamily="18" charset="0"/>
                          </a:rPr>
                          <m:t>2</m:t>
                        </m:r>
                      </m:sub>
                    </m:sSub>
                    <m:r>
                      <a:rPr lang="en-US" altLang="zh-CN" sz="9600" i="1">
                        <a:latin typeface="Cambria Math" panose="02040503050406030204" pitchFamily="18" charset="0"/>
                        <a:ea typeface="Cambria Math" panose="02040503050406030204" pitchFamily="18" charset="0"/>
                      </a:rPr>
                      <m:t>−</m:t>
                    </m:r>
                    <m:sSub>
                      <m:sSubPr>
                        <m:ctrlPr>
                          <a:rPr lang="en-US" altLang="zh-CN" sz="9600" i="1">
                            <a:latin typeface="Cambria Math" panose="02040503050406030204" pitchFamily="18" charset="0"/>
                          </a:rPr>
                        </m:ctrlPr>
                      </m:sSubPr>
                      <m:e>
                        <m:r>
                          <a:rPr lang="en-US" altLang="zh-CN" sz="9600" i="1">
                            <a:latin typeface="Cambria Math" panose="02040503050406030204" pitchFamily="18" charset="0"/>
                          </a:rPr>
                          <m:t>𝒙</m:t>
                        </m:r>
                      </m:e>
                      <m:sub>
                        <m:r>
                          <a:rPr lang="en-US" altLang="zh-CN" sz="9600" i="1">
                            <a:latin typeface="Cambria Math" panose="02040503050406030204" pitchFamily="18" charset="0"/>
                          </a:rPr>
                          <m:t>𝟑</m:t>
                        </m:r>
                      </m:sub>
                    </m:sSub>
                  </m:oMath>
                </a14:m>
                <a:r>
                  <a:rPr lang="en-US" altLang="zh-CN" sz="9600" dirty="0"/>
                  <a:t> </a:t>
                </a:r>
              </a:p>
              <a:p>
                <a:pPr marL="23400" indent="0">
                  <a:lnSpc>
                    <a:spcPts val="3200"/>
                  </a:lnSpc>
                  <a:spcBef>
                    <a:spcPts val="0"/>
                  </a:spcBef>
                  <a:spcAft>
                    <a:spcPts val="0"/>
                  </a:spcAft>
                  <a:buFont typeface="Wingdings" panose="05000000000000000000" pitchFamily="2" charset="2"/>
                  <a:buNone/>
                </a:pPr>
                <a:r>
                  <a:rPr lang="en-US" altLang="zh-CN" sz="9600" dirty="0"/>
                  <a:t>    </a:t>
                </a:r>
                <a:endParaRPr lang="zh-CN" altLang="en-US" sz="9600" dirty="0"/>
              </a:p>
              <a:p>
                <a:pPr marL="457200" lvl="1" indent="0">
                  <a:buFont typeface="Wingdings" panose="05000000000000000000" pitchFamily="2" charset="2"/>
                  <a:buNone/>
                </a:pPr>
                <a:endParaRPr lang="zh-CN" altLang="en-US" dirty="0"/>
              </a:p>
              <a:p>
                <a:pPr marL="457200" lvl="1" indent="0">
                  <a:buFont typeface="Wingdings" panose="05000000000000000000" pitchFamily="2" charset="2"/>
                  <a:buNone/>
                </a:pPr>
                <a:endParaRPr lang="zh-CN" altLang="en-US" dirty="0"/>
              </a:p>
            </p:txBody>
          </p:sp>
        </mc:Choice>
        <mc:Fallback xmlns="">
          <p:sp>
            <p:nvSpPr>
              <p:cNvPr id="5" name="内容占位符 1"/>
              <p:cNvSpPr txBox="1">
                <a:spLocks noRot="1" noChangeAspect="1" noMove="1" noResize="1" noEditPoints="1" noAdjustHandles="1" noChangeArrowheads="1" noChangeShapeType="1" noTextEdit="1"/>
              </p:cNvSpPr>
              <p:nvPr/>
            </p:nvSpPr>
            <p:spPr>
              <a:xfrm>
                <a:off x="3270656" y="4026216"/>
                <a:ext cx="2524838" cy="1305638"/>
              </a:xfrm>
              <a:prstGeom prst="rect">
                <a:avLst/>
              </a:prstGeom>
              <a:blipFill rotWithShape="0">
                <a:blip r:embed="rId4"/>
                <a:stretch>
                  <a:fillRect/>
                </a:stretch>
              </a:blipFill>
              <a:ln w="22225">
                <a:solidFill>
                  <a:schemeClr val="accent1">
                    <a:shade val="50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476229" y="5385758"/>
                <a:ext cx="2060621" cy="1015663"/>
              </a:xfrm>
              <a:prstGeom prst="rect">
                <a:avLst/>
              </a:prstGeom>
              <a:noFill/>
            </p:spPr>
            <p:txBody>
              <a:bodyPr wrap="square" rtlCol="0">
                <a:spAutoFit/>
              </a:bodyPr>
              <a:lstStyle/>
              <a:p>
                <a:r>
                  <a:rPr lang="en-US" altLang="zh-CN" sz="2000" b="1" i="1" dirty="0">
                    <a:latin typeface="Cambria Math" panose="02040503050406030204" pitchFamily="18" charset="0"/>
                  </a:rPr>
                  <a:t>z=0</a:t>
                </a:r>
              </a:p>
              <a:p>
                <a14:m>
                  <m:oMath xmlns:m="http://schemas.openxmlformats.org/officeDocument/2006/math">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𝒙</m:t>
                        </m:r>
                      </m:e>
                      <m:sub>
                        <m:r>
                          <a:rPr lang="en-US" altLang="zh-CN" sz="2000" b="1" i="1">
                            <a:latin typeface="Cambria Math" panose="02040503050406030204" pitchFamily="18" charset="0"/>
                          </a:rPr>
                          <m:t>𝟏</m:t>
                        </m:r>
                      </m:sub>
                    </m:sSub>
                  </m:oMath>
                </a14:m>
                <a:r>
                  <a:rPr lang="zh-CN" altLang="en-US" sz="2000" b="1" dirty="0"/>
                  <a:t>为入基变量，</a:t>
                </a:r>
                <a:endParaRPr lang="en-US" altLang="zh-CN" sz="2000" b="1" dirty="0"/>
              </a:p>
              <a:p>
                <a14:m>
                  <m:oMath xmlns:m="http://schemas.openxmlformats.org/officeDocument/2006/math">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𝒙</m:t>
                        </m:r>
                      </m:e>
                      <m:sub>
                        <m:r>
                          <a:rPr lang="en-US" altLang="zh-CN" sz="2000" b="1" i="1">
                            <a:latin typeface="Cambria Math" panose="02040503050406030204" pitchFamily="18" charset="0"/>
                          </a:rPr>
                          <m:t>4</m:t>
                        </m:r>
                      </m:sub>
                    </m:sSub>
                    <m:r>
                      <a:rPr lang="zh-CN" altLang="en-US" sz="2000" b="1" i="1">
                        <a:latin typeface="Cambria Math" panose="02040503050406030204" pitchFamily="18" charset="0"/>
                      </a:rPr>
                      <m:t>为</m:t>
                    </m:r>
                  </m:oMath>
                </a14:m>
                <a:r>
                  <a:rPr lang="zh-CN" altLang="en-US" sz="2000" b="1" dirty="0"/>
                  <a:t>离基变量</a:t>
                </a:r>
              </a:p>
            </p:txBody>
          </p:sp>
        </mc:Choice>
        <mc:Fallback xmlns="">
          <p:sp>
            <p:nvSpPr>
              <p:cNvPr id="7" name="文本框 6"/>
              <p:cNvSpPr txBox="1">
                <a:spLocks noRot="1" noChangeAspect="1" noMove="1" noResize="1" noEditPoints="1" noAdjustHandles="1" noChangeArrowheads="1" noChangeShapeType="1" noTextEdit="1"/>
              </p:cNvSpPr>
              <p:nvPr/>
            </p:nvSpPr>
            <p:spPr>
              <a:xfrm>
                <a:off x="476229" y="5385758"/>
                <a:ext cx="2060621" cy="1015663"/>
              </a:xfrm>
              <a:prstGeom prst="rect">
                <a:avLst/>
              </a:prstGeom>
              <a:blipFill rotWithShape="0">
                <a:blip r:embed="rId5"/>
                <a:stretch>
                  <a:fillRect l="-2959" t="-2994" r="-592" b="-77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内容占位符 1"/>
              <p:cNvSpPr txBox="1">
                <a:spLocks/>
              </p:cNvSpPr>
              <p:nvPr/>
            </p:nvSpPr>
            <p:spPr>
              <a:xfrm>
                <a:off x="6142646" y="4026216"/>
                <a:ext cx="3001354" cy="1305638"/>
              </a:xfrm>
              <a:prstGeom prst="rect">
                <a:avLst/>
              </a:prstGeom>
              <a:solidFill>
                <a:schemeClr val="bg1"/>
              </a:solidFill>
              <a:ln w="22225">
                <a:solidFill>
                  <a:schemeClr val="accent1">
                    <a:shade val="50000"/>
                  </a:schemeClr>
                </a:solidFill>
              </a:ln>
            </p:spPr>
            <p:txBody>
              <a:bodyPr vert="horz" lIns="91440" tIns="45720" rIns="91440" bIns="45720" rtlCol="0">
                <a:normAutofit fontScale="25000" lnSpcReduction="20000"/>
              </a:bodyPr>
              <a:lstStyle>
                <a:lvl1pPr marL="252000" indent="-288000" algn="l" defTabSz="914400" rtl="0" eaLnBrk="1" latinLnBrk="0" hangingPunct="1">
                  <a:lnSpc>
                    <a:spcPts val="3600"/>
                  </a:lnSpc>
                  <a:spcBef>
                    <a:spcPts val="600"/>
                  </a:spcBef>
                  <a:spcAft>
                    <a:spcPts val="600"/>
                  </a:spcAft>
                  <a:buClr>
                    <a:srgbClr val="FF00FF"/>
                  </a:buClr>
                  <a:buFont typeface="Wingdings" panose="05000000000000000000" pitchFamily="2" charset="2"/>
                  <a:buChar char="u"/>
                  <a:defRPr sz="2800" b="1" kern="1200">
                    <a:solidFill>
                      <a:schemeClr val="tx1"/>
                    </a:solidFill>
                    <a:latin typeface="+mn-ea"/>
                    <a:ea typeface="+mn-ea"/>
                    <a:cs typeface="+mn-cs"/>
                  </a:defRPr>
                </a:lvl1pPr>
                <a:lvl2pPr marL="685800" indent="-228600" algn="l" defTabSz="914400" rtl="0" eaLnBrk="1" latinLnBrk="0" hangingPunct="1">
                  <a:lnSpc>
                    <a:spcPts val="3600"/>
                  </a:lnSpc>
                  <a:spcBef>
                    <a:spcPts val="0"/>
                  </a:spcBef>
                  <a:spcAft>
                    <a:spcPts val="0"/>
                  </a:spcAft>
                  <a:buClr>
                    <a:srgbClr val="0000FF"/>
                  </a:buClr>
                  <a:buFont typeface="Wingdings" panose="05000000000000000000" pitchFamily="2" charset="2"/>
                  <a:buChar char="Ø"/>
                  <a:defRPr sz="2400" b="1" kern="1200">
                    <a:solidFill>
                      <a:schemeClr val="tx1"/>
                    </a:solidFill>
                    <a:latin typeface="+mn-ea"/>
                    <a:ea typeface="+mn-ea"/>
                    <a:cs typeface="+mn-cs"/>
                  </a:defRPr>
                </a:lvl2pPr>
                <a:lvl3pPr marL="1143000" indent="-228600" algn="l" defTabSz="914400" rtl="0" eaLnBrk="1" latinLnBrk="0" hangingPunct="1">
                  <a:lnSpc>
                    <a:spcPts val="3600"/>
                  </a:lnSpc>
                  <a:spcBef>
                    <a:spcPts val="0"/>
                  </a:spcBef>
                  <a:spcAft>
                    <a:spcPts val="0"/>
                  </a:spcAft>
                  <a:buClr>
                    <a:srgbClr val="7030A0"/>
                  </a:buClr>
                  <a:buFont typeface="Wingdings" panose="05000000000000000000" pitchFamily="2" charset="2"/>
                  <a:buChar char="n"/>
                  <a:defRPr sz="2400" b="1" kern="1200">
                    <a:solidFill>
                      <a:schemeClr val="tx1"/>
                    </a:solidFill>
                    <a:latin typeface="+mn-ea"/>
                    <a:ea typeface="+mn-ea"/>
                    <a:cs typeface="+mn-cs"/>
                  </a:defRPr>
                </a:lvl3pPr>
                <a:lvl4pPr marL="1600200" indent="-228600" algn="l" defTabSz="914400" rtl="0" eaLnBrk="1" latinLnBrk="0" hangingPunct="1">
                  <a:lnSpc>
                    <a:spcPts val="3600"/>
                  </a:lnSpc>
                  <a:spcBef>
                    <a:spcPts val="0"/>
                  </a:spcBef>
                  <a:spcAft>
                    <a:spcPts val="0"/>
                  </a:spcAft>
                  <a:buFont typeface="Wingdings" panose="05000000000000000000" pitchFamily="2" charset="2"/>
                  <a:buChar char="ü"/>
                  <a:defRPr sz="2400" b="1" kern="1200">
                    <a:solidFill>
                      <a:schemeClr val="tx1"/>
                    </a:solidFill>
                    <a:latin typeface="+mn-ea"/>
                    <a:ea typeface="+mn-ea"/>
                    <a:cs typeface="+mn-cs"/>
                  </a:defRPr>
                </a:lvl4pPr>
                <a:lvl5pPr marL="2057400" indent="-228600" algn="l" defTabSz="914400" rtl="0" eaLnBrk="1" latinLnBrk="0" hangingPunct="1">
                  <a:lnSpc>
                    <a:spcPts val="3600"/>
                  </a:lnSpc>
                  <a:spcBef>
                    <a:spcPts val="0"/>
                  </a:spcBef>
                  <a:spcAft>
                    <a:spcPts val="0"/>
                  </a:spcAft>
                  <a:buFont typeface="Arial" panose="020B0604020202020204" pitchFamily="34" charset="0"/>
                  <a:buChar char="•"/>
                  <a:defRPr sz="2400" b="1"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400" indent="0">
                  <a:lnSpc>
                    <a:spcPts val="3200"/>
                  </a:lnSpc>
                  <a:spcBef>
                    <a:spcPts val="0"/>
                  </a:spcBef>
                  <a:spcAft>
                    <a:spcPts val="0"/>
                  </a:spcAft>
                  <a:buNone/>
                </a:pPr>
                <a14:m>
                  <m:oMathPara xmlns:m="http://schemas.openxmlformats.org/officeDocument/2006/math">
                    <m:oMathParaPr>
                      <m:jc m:val="left"/>
                    </m:oMathParaPr>
                    <m:oMath xmlns:m="http://schemas.openxmlformats.org/officeDocument/2006/math">
                      <m:r>
                        <a:rPr lang="en-US" altLang="zh-CN" sz="9600" smtClean="0">
                          <a:solidFill>
                            <a:srgbClr val="FF0000"/>
                          </a:solidFill>
                          <a:latin typeface="Cambria Math" panose="02040503050406030204" pitchFamily="18" charset="0"/>
                        </a:rPr>
                        <m:t>𝐳</m:t>
                      </m:r>
                      <m:r>
                        <a:rPr lang="en-US" altLang="zh-CN" sz="9600" smtClean="0">
                          <a:latin typeface="Cambria Math" panose="02040503050406030204" pitchFamily="18" charset="0"/>
                        </a:rPr>
                        <m:t>=</m:t>
                      </m:r>
                      <m:r>
                        <a:rPr lang="en-US" altLang="zh-CN" sz="9600" i="1">
                          <a:latin typeface="Cambria Math" panose="02040503050406030204" pitchFamily="18" charset="0"/>
                        </a:rPr>
                        <m:t>8</m:t>
                      </m:r>
                      <m:r>
                        <a:rPr lang="en-US" altLang="zh-CN" sz="9600" i="1" smtClean="0">
                          <a:latin typeface="Cambria Math" panose="02040503050406030204" pitchFamily="18" charset="0"/>
                        </a:rPr>
                        <m:t>+</m:t>
                      </m:r>
                      <m:sSub>
                        <m:sSubPr>
                          <m:ctrlPr>
                            <a:rPr lang="en-US" altLang="zh-CN" sz="9600" i="1">
                              <a:latin typeface="Cambria Math" panose="02040503050406030204" pitchFamily="18" charset="0"/>
                            </a:rPr>
                          </m:ctrlPr>
                        </m:sSubPr>
                        <m:e>
                          <m:r>
                            <a:rPr lang="en-US" altLang="zh-CN" sz="9600" i="1">
                              <a:latin typeface="Cambria Math" panose="02040503050406030204" pitchFamily="18" charset="0"/>
                            </a:rPr>
                            <m:t>𝒙</m:t>
                          </m:r>
                        </m:e>
                        <m:sub>
                          <m:r>
                            <a:rPr lang="en-US" altLang="zh-CN" sz="9600" b="1" i="1" smtClean="0">
                              <a:latin typeface="Cambria Math" panose="02040503050406030204" pitchFamily="18" charset="0"/>
                            </a:rPr>
                            <m:t>𝟐</m:t>
                          </m:r>
                        </m:sub>
                      </m:sSub>
                      <m:r>
                        <a:rPr lang="en-US" altLang="zh-CN" sz="9600" i="1">
                          <a:latin typeface="Cambria Math" panose="02040503050406030204" pitchFamily="18" charset="0"/>
                          <a:ea typeface="Cambria Math" panose="02040503050406030204" pitchFamily="18" charset="0"/>
                        </a:rPr>
                        <m:t>−</m:t>
                      </m:r>
                      <m:sSub>
                        <m:sSubPr>
                          <m:ctrlPr>
                            <a:rPr lang="en-US" altLang="zh-CN" sz="9600" i="1">
                              <a:latin typeface="Cambria Math" panose="02040503050406030204" pitchFamily="18" charset="0"/>
                            </a:rPr>
                          </m:ctrlPr>
                        </m:sSubPr>
                        <m:e>
                          <m:r>
                            <a:rPr lang="en-US" altLang="zh-CN" sz="9600" i="1">
                              <a:latin typeface="Cambria Math" panose="02040503050406030204" pitchFamily="18" charset="0"/>
                            </a:rPr>
                            <m:t>𝒙</m:t>
                          </m:r>
                        </m:e>
                        <m:sub>
                          <m:r>
                            <a:rPr lang="en-US" altLang="zh-CN" sz="9600" i="1" smtClean="0">
                              <a:latin typeface="Cambria Math" panose="02040503050406030204" pitchFamily="18" charset="0"/>
                            </a:rPr>
                            <m:t>4</m:t>
                          </m:r>
                        </m:sub>
                      </m:sSub>
                      <m:r>
                        <a:rPr lang="en-US" altLang="zh-CN" sz="9600" b="1" i="1" smtClean="0">
                          <a:latin typeface="Cambria Math" panose="02040503050406030204" pitchFamily="18" charset="0"/>
                        </a:rPr>
                        <m:t>−</m:t>
                      </m:r>
                      <m:sSub>
                        <m:sSubPr>
                          <m:ctrlPr>
                            <a:rPr lang="en-US" altLang="zh-CN" sz="9600" i="1">
                              <a:latin typeface="Cambria Math" panose="02040503050406030204" pitchFamily="18" charset="0"/>
                            </a:rPr>
                          </m:ctrlPr>
                        </m:sSubPr>
                        <m:e>
                          <m:r>
                            <a:rPr lang="en-US" altLang="zh-CN" sz="9600" i="1">
                              <a:latin typeface="Cambria Math" panose="02040503050406030204" pitchFamily="18" charset="0"/>
                            </a:rPr>
                            <m:t>𝒙</m:t>
                          </m:r>
                        </m:e>
                        <m:sub>
                          <m:r>
                            <a:rPr lang="en-US" altLang="zh-CN" sz="9600" b="1" i="1" smtClean="0">
                              <a:latin typeface="Cambria Math" panose="02040503050406030204" pitchFamily="18" charset="0"/>
                            </a:rPr>
                            <m:t>𝟓</m:t>
                          </m:r>
                        </m:sub>
                      </m:sSub>
                    </m:oMath>
                  </m:oMathPara>
                </a14:m>
                <a:endParaRPr lang="en-US" altLang="zh-CN" sz="9600" dirty="0">
                  <a:ea typeface="Cambria Math" panose="02040503050406030204" pitchFamily="18" charset="0"/>
                </a:endParaRPr>
              </a:p>
              <a:p>
                <a:pPr marL="23400" indent="0">
                  <a:lnSpc>
                    <a:spcPts val="3200"/>
                  </a:lnSpc>
                  <a:spcBef>
                    <a:spcPts val="0"/>
                  </a:spcBef>
                  <a:spcAft>
                    <a:spcPts val="0"/>
                  </a:spcAft>
                  <a:buFont typeface="Wingdings" panose="05000000000000000000" pitchFamily="2" charset="2"/>
                  <a:buNone/>
                </a:pPr>
                <a14:m>
                  <m:oMathPara xmlns:m="http://schemas.openxmlformats.org/officeDocument/2006/math">
                    <m:oMathParaPr>
                      <m:jc m:val="left"/>
                    </m:oMathParaPr>
                    <m:oMath xmlns:m="http://schemas.openxmlformats.org/officeDocument/2006/math">
                      <m:sSub>
                        <m:sSubPr>
                          <m:ctrlPr>
                            <a:rPr lang="en-US" altLang="zh-CN" sz="9600" i="1" smtClean="0">
                              <a:solidFill>
                                <a:srgbClr val="FF0000"/>
                              </a:solidFill>
                              <a:latin typeface="Cambria Math" panose="02040503050406030204" pitchFamily="18" charset="0"/>
                            </a:rPr>
                          </m:ctrlPr>
                        </m:sSubPr>
                        <m:e>
                          <m:r>
                            <a:rPr lang="en-US" altLang="zh-CN" sz="9600" i="1">
                              <a:solidFill>
                                <a:srgbClr val="FF0000"/>
                              </a:solidFill>
                              <a:latin typeface="Cambria Math" panose="02040503050406030204" pitchFamily="18" charset="0"/>
                            </a:rPr>
                            <m:t>𝒙</m:t>
                          </m:r>
                        </m:e>
                        <m:sub>
                          <m:r>
                            <a:rPr lang="en-US" altLang="zh-CN" sz="9600" i="1" smtClean="0">
                              <a:solidFill>
                                <a:srgbClr val="FF0000"/>
                              </a:solidFill>
                              <a:latin typeface="Cambria Math" panose="02040503050406030204" pitchFamily="18" charset="0"/>
                            </a:rPr>
                            <m:t>1</m:t>
                          </m:r>
                        </m:sub>
                      </m:sSub>
                      <m:r>
                        <a:rPr lang="en-US" altLang="zh-CN" sz="9600" i="1">
                          <a:latin typeface="Cambria Math" panose="02040503050406030204" pitchFamily="18" charset="0"/>
                        </a:rPr>
                        <m:t>=</m:t>
                      </m:r>
                      <m:r>
                        <a:rPr lang="en-US" altLang="zh-CN" sz="9600" i="1" smtClean="0">
                          <a:latin typeface="Cambria Math" panose="02040503050406030204" pitchFamily="18" charset="0"/>
                        </a:rPr>
                        <m:t>8</m:t>
                      </m:r>
                      <m:r>
                        <a:rPr lang="en-US" altLang="zh-CN" sz="9600" i="1">
                          <a:latin typeface="Cambria Math" panose="02040503050406030204" pitchFamily="18" charset="0"/>
                        </a:rPr>
                        <m:t>−</m:t>
                      </m:r>
                      <m:sSub>
                        <m:sSubPr>
                          <m:ctrlPr>
                            <a:rPr lang="en-US" altLang="zh-CN" sz="9600" i="1">
                              <a:latin typeface="Cambria Math" panose="02040503050406030204" pitchFamily="18" charset="0"/>
                            </a:rPr>
                          </m:ctrlPr>
                        </m:sSubPr>
                        <m:e>
                          <m:r>
                            <a:rPr lang="en-US" altLang="zh-CN" sz="9600" i="1">
                              <a:latin typeface="Cambria Math" panose="02040503050406030204" pitchFamily="18" charset="0"/>
                            </a:rPr>
                            <m:t>𝒙</m:t>
                          </m:r>
                        </m:e>
                        <m:sub>
                          <m:r>
                            <a:rPr lang="en-US" altLang="zh-CN" sz="9600" i="1" smtClean="0">
                              <a:latin typeface="Cambria Math" panose="02040503050406030204" pitchFamily="18" charset="0"/>
                            </a:rPr>
                            <m:t>2</m:t>
                          </m:r>
                        </m:sub>
                      </m:sSub>
                      <m:r>
                        <a:rPr lang="en-US" altLang="zh-CN" sz="9600" i="1">
                          <a:latin typeface="Cambria Math" panose="02040503050406030204" pitchFamily="18" charset="0"/>
                        </a:rPr>
                        <m:t>−</m:t>
                      </m:r>
                      <m:sSub>
                        <m:sSubPr>
                          <m:ctrlPr>
                            <a:rPr lang="en-US" altLang="zh-CN" sz="9600" i="1">
                              <a:latin typeface="Cambria Math" panose="02040503050406030204" pitchFamily="18" charset="0"/>
                            </a:rPr>
                          </m:ctrlPr>
                        </m:sSubPr>
                        <m:e>
                          <m:r>
                            <a:rPr lang="en-US" altLang="zh-CN" sz="9600" i="1">
                              <a:latin typeface="Cambria Math" panose="02040503050406030204" pitchFamily="18" charset="0"/>
                            </a:rPr>
                            <m:t>𝒙</m:t>
                          </m:r>
                        </m:e>
                        <m:sub>
                          <m:r>
                            <a:rPr lang="en-US" altLang="zh-CN" sz="9600" i="1" smtClean="0">
                              <a:latin typeface="Cambria Math" panose="02040503050406030204" pitchFamily="18" charset="0"/>
                            </a:rPr>
                            <m:t>4</m:t>
                          </m:r>
                        </m:sub>
                      </m:sSub>
                    </m:oMath>
                  </m:oMathPara>
                </a14:m>
                <a:endParaRPr lang="en-US" altLang="zh-CN" sz="9600" dirty="0"/>
              </a:p>
              <a:p>
                <a:pPr marL="23400" indent="0">
                  <a:lnSpc>
                    <a:spcPts val="3200"/>
                  </a:lnSpc>
                  <a:spcBef>
                    <a:spcPts val="0"/>
                  </a:spcBef>
                  <a:spcAft>
                    <a:spcPts val="0"/>
                  </a:spcAft>
                  <a:buFont typeface="Wingdings" panose="05000000000000000000" pitchFamily="2" charset="2"/>
                  <a:buNone/>
                </a:pPr>
                <a14:m>
                  <m:oMath xmlns:m="http://schemas.openxmlformats.org/officeDocument/2006/math">
                    <m:sSub>
                      <m:sSubPr>
                        <m:ctrlPr>
                          <a:rPr lang="en-US" altLang="zh-CN" sz="9600" i="1">
                            <a:latin typeface="Cambria Math" panose="02040503050406030204" pitchFamily="18" charset="0"/>
                          </a:rPr>
                        </m:ctrlPr>
                      </m:sSubPr>
                      <m:e>
                        <m:sSub>
                          <m:sSubPr>
                            <m:ctrlPr>
                              <a:rPr lang="en-US" altLang="zh-CN" sz="9600" i="1" smtClean="0">
                                <a:solidFill>
                                  <a:srgbClr val="FF0000"/>
                                </a:solidFill>
                                <a:latin typeface="Cambria Math" panose="02040503050406030204" pitchFamily="18" charset="0"/>
                              </a:rPr>
                            </m:ctrlPr>
                          </m:sSubPr>
                          <m:e>
                            <m:r>
                              <a:rPr lang="en-US" altLang="zh-CN" sz="9600" b="1" i="1" smtClean="0">
                                <a:solidFill>
                                  <a:srgbClr val="FF0000"/>
                                </a:solidFill>
                                <a:latin typeface="Cambria Math" panose="02040503050406030204" pitchFamily="18" charset="0"/>
                              </a:rPr>
                              <m:t> </m:t>
                            </m:r>
                            <m:r>
                              <a:rPr lang="en-US" altLang="zh-CN" sz="9600" i="1">
                                <a:solidFill>
                                  <a:srgbClr val="FF0000"/>
                                </a:solidFill>
                                <a:latin typeface="Cambria Math" panose="02040503050406030204" pitchFamily="18" charset="0"/>
                              </a:rPr>
                              <m:t>𝒙</m:t>
                            </m:r>
                          </m:e>
                          <m:sub>
                            <m:r>
                              <a:rPr lang="en-US" altLang="zh-CN" sz="9600" b="1" i="1" smtClean="0">
                                <a:solidFill>
                                  <a:srgbClr val="FF0000"/>
                                </a:solidFill>
                                <a:latin typeface="Cambria Math" panose="02040503050406030204" pitchFamily="18" charset="0"/>
                              </a:rPr>
                              <m:t>𝟑</m:t>
                            </m:r>
                          </m:sub>
                        </m:sSub>
                        <m:r>
                          <a:rPr lang="en-US" altLang="zh-CN" sz="9600" i="1">
                            <a:latin typeface="Cambria Math" panose="02040503050406030204" pitchFamily="18" charset="0"/>
                          </a:rPr>
                          <m:t>=</m:t>
                        </m:r>
                        <m:r>
                          <a:rPr lang="en-US" altLang="zh-CN" sz="9600" i="1">
                            <a:latin typeface="Cambria Math" panose="02040503050406030204" pitchFamily="18" charset="0"/>
                          </a:rPr>
                          <m:t>𝒙</m:t>
                        </m:r>
                      </m:e>
                      <m:sub>
                        <m:r>
                          <a:rPr lang="en-US" altLang="zh-CN" sz="9600" i="1" smtClean="0">
                            <a:latin typeface="Cambria Math" panose="02040503050406030204" pitchFamily="18" charset="0"/>
                          </a:rPr>
                          <m:t>2</m:t>
                        </m:r>
                      </m:sub>
                    </m:sSub>
                    <m:r>
                      <a:rPr lang="en-US" altLang="zh-CN" sz="9600" i="1">
                        <a:latin typeface="Cambria Math" panose="02040503050406030204" pitchFamily="18" charset="0"/>
                        <a:ea typeface="Cambria Math" panose="02040503050406030204" pitchFamily="18" charset="0"/>
                      </a:rPr>
                      <m:t>−</m:t>
                    </m:r>
                    <m:sSub>
                      <m:sSubPr>
                        <m:ctrlPr>
                          <a:rPr lang="en-US" altLang="zh-CN" sz="9600" i="1">
                            <a:latin typeface="Cambria Math" panose="02040503050406030204" pitchFamily="18" charset="0"/>
                          </a:rPr>
                        </m:ctrlPr>
                      </m:sSubPr>
                      <m:e>
                        <m:r>
                          <a:rPr lang="en-US" altLang="zh-CN" sz="9600" i="1">
                            <a:latin typeface="Cambria Math" panose="02040503050406030204" pitchFamily="18" charset="0"/>
                          </a:rPr>
                          <m:t>𝒙</m:t>
                        </m:r>
                      </m:e>
                      <m:sub>
                        <m:r>
                          <a:rPr lang="en-US" altLang="zh-CN" sz="9600" b="1" i="1" smtClean="0">
                            <a:latin typeface="Cambria Math" panose="02040503050406030204" pitchFamily="18" charset="0"/>
                          </a:rPr>
                          <m:t>𝟓</m:t>
                        </m:r>
                      </m:sub>
                    </m:sSub>
                  </m:oMath>
                </a14:m>
                <a:r>
                  <a:rPr lang="en-US" altLang="zh-CN" sz="9600" dirty="0"/>
                  <a:t> </a:t>
                </a:r>
              </a:p>
              <a:p>
                <a:pPr marL="23400" indent="0">
                  <a:lnSpc>
                    <a:spcPts val="3200"/>
                  </a:lnSpc>
                  <a:spcBef>
                    <a:spcPts val="0"/>
                  </a:spcBef>
                  <a:spcAft>
                    <a:spcPts val="0"/>
                  </a:spcAft>
                  <a:buFont typeface="Wingdings" panose="05000000000000000000" pitchFamily="2" charset="2"/>
                  <a:buNone/>
                </a:pPr>
                <a:r>
                  <a:rPr lang="en-US" altLang="zh-CN" sz="9600" dirty="0"/>
                  <a:t>    </a:t>
                </a:r>
                <a:endParaRPr lang="zh-CN" altLang="en-US" sz="9600" dirty="0"/>
              </a:p>
              <a:p>
                <a:pPr marL="457200" lvl="1" indent="0">
                  <a:buFont typeface="Wingdings" panose="05000000000000000000" pitchFamily="2" charset="2"/>
                  <a:buNone/>
                </a:pPr>
                <a:endParaRPr lang="zh-CN" altLang="en-US" dirty="0"/>
              </a:p>
              <a:p>
                <a:pPr marL="457200" lvl="1" indent="0">
                  <a:buFont typeface="Wingdings" panose="05000000000000000000" pitchFamily="2" charset="2"/>
                  <a:buNone/>
                </a:pPr>
                <a:endParaRPr lang="zh-CN" altLang="en-US" dirty="0"/>
              </a:p>
            </p:txBody>
          </p:sp>
        </mc:Choice>
        <mc:Fallback xmlns="">
          <p:sp>
            <p:nvSpPr>
              <p:cNvPr id="8" name="内容占位符 1"/>
              <p:cNvSpPr txBox="1">
                <a:spLocks noRot="1" noChangeAspect="1" noMove="1" noResize="1" noEditPoints="1" noAdjustHandles="1" noChangeArrowheads="1" noChangeShapeType="1" noTextEdit="1"/>
              </p:cNvSpPr>
              <p:nvPr/>
            </p:nvSpPr>
            <p:spPr>
              <a:xfrm>
                <a:off x="6142646" y="4026216"/>
                <a:ext cx="3001354" cy="1305638"/>
              </a:xfrm>
              <a:prstGeom prst="rect">
                <a:avLst/>
              </a:prstGeom>
              <a:blipFill rotWithShape="0">
                <a:blip r:embed="rId6"/>
                <a:stretch>
                  <a:fillRect/>
                </a:stretch>
              </a:blipFill>
              <a:ln w="22225">
                <a:solidFill>
                  <a:schemeClr val="accent1">
                    <a:shade val="50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3553087" y="5385758"/>
                <a:ext cx="2060621" cy="1015663"/>
              </a:xfrm>
              <a:prstGeom prst="rect">
                <a:avLst/>
              </a:prstGeom>
              <a:noFill/>
            </p:spPr>
            <p:txBody>
              <a:bodyPr wrap="square" rtlCol="0">
                <a:spAutoFit/>
              </a:bodyPr>
              <a:lstStyle/>
              <a:p>
                <a:r>
                  <a:rPr lang="en-US" altLang="zh-CN" sz="2000" b="1" i="1" dirty="0">
                    <a:latin typeface="Cambria Math" panose="02040503050406030204" pitchFamily="18" charset="0"/>
                  </a:rPr>
                  <a:t>z=8</a:t>
                </a:r>
              </a:p>
              <a:p>
                <a14:m>
                  <m:oMath xmlns:m="http://schemas.openxmlformats.org/officeDocument/2006/math">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𝒙</m:t>
                        </m:r>
                      </m:e>
                      <m:sub>
                        <m:r>
                          <a:rPr lang="en-US" altLang="zh-CN" sz="2000" b="1" i="1" smtClean="0">
                            <a:latin typeface="Cambria Math" panose="02040503050406030204" pitchFamily="18" charset="0"/>
                          </a:rPr>
                          <m:t>𝟑</m:t>
                        </m:r>
                      </m:sub>
                    </m:sSub>
                  </m:oMath>
                </a14:m>
                <a:r>
                  <a:rPr lang="zh-CN" altLang="en-US" sz="2000" b="1" dirty="0"/>
                  <a:t>为入基变量，</a:t>
                </a:r>
                <a:endParaRPr lang="en-US" altLang="zh-CN" sz="2000" b="1" dirty="0"/>
              </a:p>
              <a:p>
                <a14:m>
                  <m:oMath xmlns:m="http://schemas.openxmlformats.org/officeDocument/2006/math">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𝒙</m:t>
                        </m:r>
                      </m:e>
                      <m:sub>
                        <m:r>
                          <a:rPr lang="en-US" altLang="zh-CN" sz="2000" b="1" i="1" smtClean="0">
                            <a:latin typeface="Cambria Math" panose="02040503050406030204" pitchFamily="18" charset="0"/>
                          </a:rPr>
                          <m:t>𝟓</m:t>
                        </m:r>
                      </m:sub>
                    </m:sSub>
                    <m:r>
                      <a:rPr lang="zh-CN" altLang="en-US" sz="2000" b="1" i="1">
                        <a:latin typeface="Cambria Math" panose="02040503050406030204" pitchFamily="18" charset="0"/>
                      </a:rPr>
                      <m:t>为</m:t>
                    </m:r>
                  </m:oMath>
                </a14:m>
                <a:r>
                  <a:rPr lang="zh-CN" altLang="en-US" sz="2000" b="1" dirty="0"/>
                  <a:t>离基变量</a:t>
                </a:r>
              </a:p>
            </p:txBody>
          </p:sp>
        </mc:Choice>
        <mc:Fallback xmlns="">
          <p:sp>
            <p:nvSpPr>
              <p:cNvPr id="9" name="文本框 8"/>
              <p:cNvSpPr txBox="1">
                <a:spLocks noRot="1" noChangeAspect="1" noMove="1" noResize="1" noEditPoints="1" noAdjustHandles="1" noChangeArrowheads="1" noChangeShapeType="1" noTextEdit="1"/>
              </p:cNvSpPr>
              <p:nvPr/>
            </p:nvSpPr>
            <p:spPr>
              <a:xfrm>
                <a:off x="3553087" y="5385758"/>
                <a:ext cx="2060621" cy="1015663"/>
              </a:xfrm>
              <a:prstGeom prst="rect">
                <a:avLst/>
              </a:prstGeom>
              <a:blipFill rotWithShape="0">
                <a:blip r:embed="rId7"/>
                <a:stretch>
                  <a:fillRect l="-3254" t="-2994" r="-296" b="-7784"/>
                </a:stretch>
              </a:blipFill>
            </p:spPr>
            <p:txBody>
              <a:bodyPr/>
              <a:lstStyle/>
              <a:p>
                <a:r>
                  <a:rPr lang="zh-CN" altLang="en-US">
                    <a:noFill/>
                  </a:rPr>
                  <a:t> </a:t>
                </a:r>
              </a:p>
            </p:txBody>
          </p:sp>
        </mc:Fallback>
      </mc:AlternateContent>
      <p:sp>
        <p:nvSpPr>
          <p:cNvPr id="10" name="文本框 9"/>
          <p:cNvSpPr txBox="1"/>
          <p:nvPr/>
        </p:nvSpPr>
        <p:spPr>
          <a:xfrm>
            <a:off x="6549213" y="5385758"/>
            <a:ext cx="2060621" cy="400110"/>
          </a:xfrm>
          <a:prstGeom prst="rect">
            <a:avLst/>
          </a:prstGeom>
          <a:noFill/>
        </p:spPr>
        <p:txBody>
          <a:bodyPr wrap="square" rtlCol="0">
            <a:spAutoFit/>
          </a:bodyPr>
          <a:lstStyle/>
          <a:p>
            <a:r>
              <a:rPr lang="en-US" altLang="zh-CN" sz="2000" b="1" i="1" dirty="0">
                <a:latin typeface="Cambria Math" panose="02040503050406030204" pitchFamily="18" charset="0"/>
              </a:rPr>
              <a:t>z=8</a:t>
            </a:r>
          </a:p>
        </p:txBody>
      </p:sp>
      <p:sp>
        <p:nvSpPr>
          <p:cNvPr id="11" name="文本框 10"/>
          <p:cNvSpPr txBox="1"/>
          <p:nvPr/>
        </p:nvSpPr>
        <p:spPr>
          <a:xfrm>
            <a:off x="6278758" y="5886390"/>
            <a:ext cx="2601530" cy="400110"/>
          </a:xfrm>
          <a:prstGeom prst="rect">
            <a:avLst/>
          </a:prstGeom>
          <a:noFill/>
        </p:spPr>
        <p:txBody>
          <a:bodyPr wrap="square" rtlCol="0">
            <a:spAutoFit/>
          </a:bodyPr>
          <a:lstStyle/>
          <a:p>
            <a:r>
              <a:rPr lang="en-US" altLang="zh-CN" sz="2000" b="1" i="1" dirty="0">
                <a:latin typeface="Cambria Math" panose="02040503050406030204" pitchFamily="18" charset="0"/>
              </a:rPr>
              <a:t>Lucky   </a:t>
            </a:r>
            <a:r>
              <a:rPr lang="zh-CN" altLang="en-US" sz="2000" b="1" i="1" dirty="0">
                <a:latin typeface="Cambria Math" panose="02040503050406030204" pitchFamily="18" charset="0"/>
              </a:rPr>
              <a:t>松弛型改变！</a:t>
            </a:r>
            <a:endParaRPr lang="en-US" altLang="zh-CN" sz="2000" b="1" i="1" dirty="0">
              <a:latin typeface="Cambria Math" panose="02040503050406030204" pitchFamily="18" charset="0"/>
            </a:endParaRPr>
          </a:p>
        </p:txBody>
      </p:sp>
    </p:spTree>
    <p:extLst>
      <p:ext uri="{BB962C8B-B14F-4D97-AF65-F5344CB8AC3E}">
        <p14:creationId xmlns:p14="http://schemas.microsoft.com/office/powerpoint/2010/main" val="2331976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r>
                  <a:rPr lang="zh-CN" altLang="en-US" dirty="0"/>
                  <a:t>单纯形算法中的问题：</a:t>
                </a:r>
                <a:endParaRPr lang="en-US" altLang="zh-CN" dirty="0"/>
              </a:p>
              <a:p>
                <a:pPr lvl="1"/>
                <a:r>
                  <a:rPr lang="zh-CN" altLang="en-US" dirty="0"/>
                  <a:t>退化现象：在迭代中目标函数值不变。</a:t>
                </a:r>
                <a:endParaRPr lang="en-US" altLang="zh-CN" dirty="0"/>
              </a:p>
              <a:p>
                <a:pPr lvl="2"/>
                <a:r>
                  <a:rPr lang="zh-CN" altLang="en-US" dirty="0"/>
                  <a:t>退化可以引起无限循环：两次不同迭代中的松弛型完全一样。</a:t>
                </a:r>
                <a:r>
                  <a:rPr lang="en-US" altLang="zh-CN" dirty="0"/>
                  <a:t>     </a:t>
                </a:r>
              </a:p>
              <a:p>
                <a:pPr lvl="2"/>
                <a:r>
                  <a:rPr lang="en-US" altLang="zh-CN" dirty="0">
                    <a:latin typeface="Arial" panose="020B0604020202020204" pitchFamily="34" charset="0"/>
                    <a:cs typeface="Arial" panose="020B0604020202020204" pitchFamily="34" charset="0"/>
                  </a:rPr>
                  <a:t>Bland</a:t>
                </a:r>
                <a:r>
                  <a:rPr lang="zh-CN" altLang="en-US" dirty="0">
                    <a:latin typeface="Arial" panose="020B0604020202020204" pitchFamily="34" charset="0"/>
                    <a:cs typeface="Arial" panose="020B0604020202020204" pitchFamily="34" charset="0"/>
                  </a:rPr>
                  <a:t>规则：在单纯形算法迭代中，按照下面的两个简单规则可以避免循环</a:t>
                </a:r>
                <a:r>
                  <a:rPr lang="en-US" altLang="zh-CN" dirty="0">
                    <a:latin typeface="Arial" panose="020B0604020202020204" pitchFamily="34" charset="0"/>
                    <a:cs typeface="Arial" panose="020B0604020202020204" pitchFamily="34" charset="0"/>
                    <a:sym typeface="Wingdings" panose="05000000000000000000" pitchFamily="2" charset="2"/>
                  </a:rPr>
                  <a:t>:</a:t>
                </a:r>
                <a:r>
                  <a:rPr lang="zh-CN" altLang="en-US" dirty="0">
                    <a:latin typeface="Arial" panose="020B0604020202020204" pitchFamily="34" charset="0"/>
                    <a:cs typeface="Arial" panose="020B0604020202020204" pitchFamily="34" charset="0"/>
                    <a:sym typeface="Wingdings" panose="05000000000000000000" pitchFamily="2" charset="2"/>
                  </a:rPr>
                  <a:t> </a:t>
                </a:r>
                <a:r>
                  <a:rPr lang="en-US" altLang="zh-CN" dirty="0">
                    <a:latin typeface="Arial" panose="020B0604020202020204" pitchFamily="34" charset="0"/>
                    <a:cs typeface="Arial" panose="020B0604020202020204" pitchFamily="34" charset="0"/>
                    <a:sym typeface="Wingdings" panose="05000000000000000000" pitchFamily="2" charset="2"/>
                  </a:rPr>
                  <a:t> </a:t>
                </a:r>
                <a:r>
                  <a:rPr lang="zh-CN" altLang="en-US" dirty="0">
                    <a:latin typeface="Arial" panose="020B0604020202020204" pitchFamily="34" charset="0"/>
                    <a:cs typeface="Arial" panose="020B0604020202020204" pitchFamily="34" charset="0"/>
                    <a:sym typeface="Wingdings" panose="05000000000000000000" pitchFamily="2" charset="2"/>
                  </a:rPr>
                  <a:t>（总是选择下标最小的变量）</a:t>
                </a:r>
                <a:endParaRPr lang="en-US" altLang="zh-CN" dirty="0">
                  <a:latin typeface="Arial" panose="020B0604020202020204" pitchFamily="34" charset="0"/>
                  <a:cs typeface="Arial" panose="020B0604020202020204" pitchFamily="34" charset="0"/>
                </a:endParaRPr>
              </a:p>
              <a:p>
                <a:pPr lvl="3"/>
                <a:r>
                  <a:rPr lang="zh-CN" altLang="en-US" dirty="0">
                    <a:latin typeface="Arial" panose="020B0604020202020204" pitchFamily="34" charset="0"/>
                    <a:cs typeface="Arial" panose="020B0604020202020204" pitchFamily="34" charset="0"/>
                  </a:rPr>
                  <a:t>规则</a:t>
                </a:r>
                <a:r>
                  <a:rPr lang="en-US" altLang="zh-CN" dirty="0">
                    <a:latin typeface="Arial" panose="020B0604020202020204" pitchFamily="34" charset="0"/>
                    <a:cs typeface="Arial" panose="020B0604020202020204" pitchFamily="34" charset="0"/>
                  </a:rPr>
                  <a:t>1</a:t>
                </a:r>
                <a:r>
                  <a:rPr lang="zh-CN" altLang="en-US" dirty="0">
                    <a:latin typeface="Arial" panose="020B0604020202020204" pitchFamily="34" charset="0"/>
                    <a:cs typeface="Arial" panose="020B0604020202020204" pitchFamily="34" charset="0"/>
                  </a:rPr>
                  <a:t>：                            ，取</a:t>
                </a:r>
                <a14:m>
                  <m:oMath xmlns:m="http://schemas.openxmlformats.org/officeDocument/2006/math">
                    <m:sSub>
                      <m:sSubPr>
                        <m:ctrlPr>
                          <a:rPr lang="en-US" altLang="zh-CN" i="1" smtClean="0">
                            <a:latin typeface="Cambria Math" panose="02040503050406030204" pitchFamily="18" charset="0"/>
                            <a:cs typeface="Arial" panose="020B0604020202020204" pitchFamily="34" charset="0"/>
                          </a:rPr>
                        </m:ctrlPr>
                      </m:sSubPr>
                      <m:e>
                        <m:r>
                          <a:rPr lang="en-US" altLang="zh-CN" b="1" i="1" smtClean="0">
                            <a:latin typeface="Cambria Math" panose="02040503050406030204" pitchFamily="18" charset="0"/>
                            <a:cs typeface="Arial" panose="020B0604020202020204" pitchFamily="34" charset="0"/>
                          </a:rPr>
                          <m:t>𝒙</m:t>
                        </m:r>
                      </m:e>
                      <m:sub>
                        <m:r>
                          <a:rPr lang="en-US" altLang="zh-CN" b="1" i="1" smtClean="0">
                            <a:latin typeface="Cambria Math" panose="02040503050406030204" pitchFamily="18" charset="0"/>
                            <a:cs typeface="Arial" panose="020B0604020202020204" pitchFamily="34" charset="0"/>
                          </a:rPr>
                          <m:t>𝒆</m:t>
                        </m:r>
                      </m:sub>
                    </m:sSub>
                  </m:oMath>
                </a14:m>
                <a:r>
                  <a:rPr lang="zh-CN" altLang="en-US" dirty="0">
                    <a:latin typeface="Arial" panose="020B0604020202020204" pitchFamily="34" charset="0"/>
                    <a:cs typeface="Arial" panose="020B0604020202020204" pitchFamily="34" charset="0"/>
                  </a:rPr>
                  <a:t>为入基变量</a:t>
                </a:r>
                <a:endParaRPr lang="en-US" altLang="zh-CN" dirty="0">
                  <a:latin typeface="Arial" panose="020B0604020202020204" pitchFamily="34" charset="0"/>
                  <a:cs typeface="Arial" panose="020B0604020202020204" pitchFamily="34" charset="0"/>
                </a:endParaRPr>
              </a:p>
              <a:p>
                <a:pPr lvl="3"/>
                <a:endParaRPr lang="en-US" altLang="zh-CN" dirty="0">
                  <a:latin typeface="Arial" panose="020B0604020202020204" pitchFamily="34" charset="0"/>
                  <a:cs typeface="Arial" panose="020B0604020202020204" pitchFamily="34" charset="0"/>
                </a:endParaRPr>
              </a:p>
              <a:p>
                <a:pPr lvl="3"/>
                <a:r>
                  <a:rPr lang="zh-CN" altLang="en-US" dirty="0">
                    <a:latin typeface="Arial" panose="020B0604020202020204" pitchFamily="34" charset="0"/>
                    <a:cs typeface="Arial" panose="020B0604020202020204" pitchFamily="34" charset="0"/>
                  </a:rPr>
                  <a:t>规则</a:t>
                </a:r>
                <a:r>
                  <a:rPr lang="en-US" altLang="zh-CN" dirty="0">
                    <a:latin typeface="Arial" panose="020B0604020202020204" pitchFamily="34" charset="0"/>
                    <a:cs typeface="Arial" panose="020B0604020202020204" pitchFamily="34" charset="0"/>
                  </a:rPr>
                  <a:t>2 </a:t>
                </a:r>
                <a:r>
                  <a:rPr lang="zh-CN" altLang="en-US" dirty="0">
                    <a:latin typeface="Arial" panose="020B0604020202020204" pitchFamily="34" charset="0"/>
                    <a:cs typeface="Arial" panose="020B0604020202020204" pitchFamily="34" charset="0"/>
                  </a:rPr>
                  <a:t>：                                         ，取</a:t>
                </a:r>
                <a14:m>
                  <m:oMath xmlns:m="http://schemas.openxmlformats.org/officeDocument/2006/math">
                    <m:sSub>
                      <m:sSubPr>
                        <m:ctrlPr>
                          <a:rPr lang="en-US" altLang="zh-CN" i="1">
                            <a:latin typeface="Cambria Math" panose="02040503050406030204" pitchFamily="18" charset="0"/>
                            <a:cs typeface="Arial" panose="020B0604020202020204" pitchFamily="34" charset="0"/>
                          </a:rPr>
                        </m:ctrlPr>
                      </m:sSubPr>
                      <m:e>
                        <m:r>
                          <a:rPr lang="en-US" altLang="zh-CN" i="1">
                            <a:latin typeface="Cambria Math" panose="02040503050406030204" pitchFamily="18" charset="0"/>
                            <a:cs typeface="Arial" panose="020B0604020202020204" pitchFamily="34" charset="0"/>
                          </a:rPr>
                          <m:t>𝒙</m:t>
                        </m:r>
                      </m:e>
                      <m:sub>
                        <m:r>
                          <a:rPr lang="en-US" altLang="zh-CN" b="1" i="1" smtClean="0">
                            <a:latin typeface="Cambria Math" panose="02040503050406030204" pitchFamily="18" charset="0"/>
                            <a:cs typeface="Arial" panose="020B0604020202020204" pitchFamily="34" charset="0"/>
                          </a:rPr>
                          <m:t>𝒌</m:t>
                        </m:r>
                      </m:sub>
                    </m:sSub>
                  </m:oMath>
                </a14:m>
                <a:r>
                  <a:rPr lang="zh-CN" altLang="en-US" dirty="0">
                    <a:latin typeface="Arial" panose="020B0604020202020204" pitchFamily="34" charset="0"/>
                    <a:cs typeface="Arial" panose="020B0604020202020204" pitchFamily="34" charset="0"/>
                  </a:rPr>
                  <a:t>为离基变量</a:t>
                </a:r>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a:blip r:embed="rId2"/>
                <a:stretch>
                  <a:fillRect l="-1135" t="-1823"/>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pPr algn="ctr"/>
            <a:r>
              <a:rPr lang="zh-CN" altLang="en-US" dirty="0"/>
              <a:t>单纯形算法</a:t>
            </a:r>
          </a:p>
        </p:txBody>
      </p:sp>
      <p:pic>
        <p:nvPicPr>
          <p:cNvPr id="11" name="图片 10"/>
          <p:cNvPicPr>
            <a:picLocks noChangeAspect="1"/>
          </p:cNvPicPr>
          <p:nvPr/>
        </p:nvPicPr>
        <p:blipFill>
          <a:blip r:embed="rId3"/>
          <a:stretch>
            <a:fillRect/>
          </a:stretch>
        </p:blipFill>
        <p:spPr>
          <a:xfrm>
            <a:off x="2719253" y="4109702"/>
            <a:ext cx="2314575" cy="647700"/>
          </a:xfrm>
          <a:prstGeom prst="rect">
            <a:avLst/>
          </a:prstGeom>
        </p:spPr>
      </p:pic>
      <p:pic>
        <p:nvPicPr>
          <p:cNvPr id="12" name="图片 11"/>
          <p:cNvPicPr>
            <a:picLocks noChangeAspect="1"/>
          </p:cNvPicPr>
          <p:nvPr/>
        </p:nvPicPr>
        <p:blipFill>
          <a:blip r:embed="rId4"/>
          <a:stretch>
            <a:fillRect/>
          </a:stretch>
        </p:blipFill>
        <p:spPr>
          <a:xfrm>
            <a:off x="2719253" y="4940926"/>
            <a:ext cx="3581400" cy="1162050"/>
          </a:xfrm>
          <a:prstGeom prst="rect">
            <a:avLst/>
          </a:prstGeom>
        </p:spPr>
      </p:pic>
    </p:spTree>
    <p:extLst>
      <p:ext uri="{BB962C8B-B14F-4D97-AF65-F5344CB8AC3E}">
        <p14:creationId xmlns:p14="http://schemas.microsoft.com/office/powerpoint/2010/main" val="26799951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pPr>
                  <a:lnSpc>
                    <a:spcPct val="150000"/>
                  </a:lnSpc>
                </a:pPr>
                <a:r>
                  <a:rPr lang="zh-CN" altLang="en-US" dirty="0"/>
                  <a:t>定理</a:t>
                </a:r>
                <a:r>
                  <a:rPr lang="en-US" altLang="zh-CN" dirty="0"/>
                  <a:t>1</a:t>
                </a:r>
                <a:r>
                  <a:rPr lang="zh-CN" altLang="en-US" dirty="0"/>
                  <a:t>：如果</a:t>
                </a:r>
                <a:r>
                  <a:rPr lang="en-US" altLang="zh-CN" dirty="0">
                    <a:latin typeface="Arial" panose="020B0604020202020204" pitchFamily="34" charset="0"/>
                    <a:cs typeface="Arial" panose="020B0604020202020204" pitchFamily="34" charset="0"/>
                  </a:rPr>
                  <a:t>SIMPLEX</a:t>
                </a:r>
                <a:r>
                  <a:rPr lang="zh-CN" altLang="en-US" dirty="0"/>
                  <a:t>在至多</a:t>
                </a:r>
                <a14:m>
                  <m:oMath xmlns:m="http://schemas.openxmlformats.org/officeDocument/2006/math">
                    <m:sSubSup>
                      <m:sSubSupPr>
                        <m:ctrlPr>
                          <a:rPr lang="en-US" altLang="zh-CN" i="1" smtClean="0">
                            <a:latin typeface="Cambria Math" panose="02040503050406030204" pitchFamily="18" charset="0"/>
                          </a:rPr>
                        </m:ctrlPr>
                      </m:sSubSupPr>
                      <m:e>
                        <m:r>
                          <m:rPr>
                            <m:sty m:val="p"/>
                          </m:rPr>
                          <a:rPr lang="en-US" altLang="zh-CN" i="1" smtClean="0">
                            <a:latin typeface="Cambria Math" panose="02040503050406030204" pitchFamily="18" charset="0"/>
                          </a:rPr>
                          <m:t>C</m:t>
                        </m:r>
                      </m:e>
                      <m:sub>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𝒎</m:t>
                        </m:r>
                        <m:r>
                          <a:rPr lang="en-US" altLang="zh-CN" b="1" i="1" smtClean="0">
                            <a:latin typeface="Cambria Math" panose="02040503050406030204" pitchFamily="18" charset="0"/>
                          </a:rPr>
                          <m:t>  </m:t>
                        </m:r>
                      </m:sub>
                      <m:sup>
                        <m:r>
                          <a:rPr lang="en-US" altLang="zh-CN" b="1" i="1" smtClean="0">
                            <a:latin typeface="Cambria Math" panose="02040503050406030204" pitchFamily="18" charset="0"/>
                          </a:rPr>
                          <m:t>𝒎</m:t>
                        </m:r>
                      </m:sup>
                    </m:sSubSup>
                    <m:r>
                      <a:rPr lang="zh-CN" altLang="en-US" i="1">
                        <a:latin typeface="Cambria Math" panose="02040503050406030204" pitchFamily="18" charset="0"/>
                      </a:rPr>
                      <m:t>次</m:t>
                    </m:r>
                  </m:oMath>
                </a14:m>
                <a:r>
                  <a:rPr lang="zh-CN" altLang="en-US" dirty="0"/>
                  <a:t>迭代内不终止，那么它是循环的。</a:t>
                </a:r>
                <a:endParaRPr lang="en-US" altLang="zh-CN" dirty="0"/>
              </a:p>
              <a:p>
                <a:pPr>
                  <a:lnSpc>
                    <a:spcPct val="150000"/>
                  </a:lnSpc>
                </a:pPr>
                <a:r>
                  <a:rPr lang="zh-CN" altLang="en-US" dirty="0"/>
                  <a:t>定理</a:t>
                </a:r>
                <a:r>
                  <a:rPr lang="en-US" altLang="zh-CN" dirty="0"/>
                  <a:t>2</a:t>
                </a:r>
                <a:r>
                  <a:rPr lang="zh-CN" altLang="en-US" dirty="0"/>
                  <a:t>：如果</a:t>
                </a:r>
                <a:r>
                  <a:rPr lang="en-US" altLang="zh-CN" dirty="0">
                    <a:latin typeface="Arial" panose="020B0604020202020204" pitchFamily="34" charset="0"/>
                    <a:cs typeface="Arial" panose="020B0604020202020204" pitchFamily="34" charset="0"/>
                  </a:rPr>
                  <a:t>INITIALIZE-SIMPLEX</a:t>
                </a:r>
                <a:r>
                  <a:rPr lang="zh-CN" altLang="en-US" dirty="0">
                    <a:latin typeface="Arial" panose="020B0604020202020204" pitchFamily="34" charset="0"/>
                    <a:cs typeface="Arial" panose="020B0604020202020204" pitchFamily="34" charset="0"/>
                  </a:rPr>
                  <a:t>过程</a:t>
                </a:r>
                <a:r>
                  <a:rPr lang="zh-CN" altLang="en-US" dirty="0"/>
                  <a:t>返回一个基本解可行的松弛型，则</a:t>
                </a:r>
                <a:r>
                  <a:rPr lang="en-US" altLang="zh-CN" dirty="0">
                    <a:latin typeface="Arial" panose="020B0604020202020204" pitchFamily="34" charset="0"/>
                    <a:cs typeface="Arial" panose="020B0604020202020204" pitchFamily="34" charset="0"/>
                  </a:rPr>
                  <a:t>SIMPLEX</a:t>
                </a:r>
                <a:r>
                  <a:rPr lang="zh-CN" altLang="en-US" dirty="0">
                    <a:latin typeface="Arial" panose="020B0604020202020204" pitchFamily="34" charset="0"/>
                    <a:cs typeface="Arial" panose="020B0604020202020204" pitchFamily="34" charset="0"/>
                  </a:rPr>
                  <a:t>要么报告一个线性规划是无界的，要么至多在</a:t>
                </a:r>
                <a14:m>
                  <m:oMath xmlns:m="http://schemas.openxmlformats.org/officeDocument/2006/math">
                    <m:sSubSup>
                      <m:sSubSupPr>
                        <m:ctrlPr>
                          <a:rPr lang="en-US" altLang="zh-CN" i="1">
                            <a:latin typeface="Cambria Math" panose="02040503050406030204" pitchFamily="18" charset="0"/>
                          </a:rPr>
                        </m:ctrlPr>
                      </m:sSubSupPr>
                      <m:e>
                        <m:r>
                          <m:rPr>
                            <m:sty m:val="p"/>
                          </m:rPr>
                          <a:rPr lang="en-US" altLang="zh-CN" i="1">
                            <a:latin typeface="Cambria Math" panose="02040503050406030204" pitchFamily="18" charset="0"/>
                          </a:rPr>
                          <m:t>C</m:t>
                        </m:r>
                      </m:e>
                      <m:sub>
                        <m:r>
                          <a:rPr lang="en-US" altLang="zh-CN" i="1">
                            <a:latin typeface="Cambria Math" panose="02040503050406030204" pitchFamily="18" charset="0"/>
                          </a:rPr>
                          <m:t>𝒏</m:t>
                        </m:r>
                        <m:r>
                          <a:rPr lang="en-US" altLang="zh-CN" i="1">
                            <a:latin typeface="Cambria Math" panose="02040503050406030204" pitchFamily="18" charset="0"/>
                          </a:rPr>
                          <m:t>+</m:t>
                        </m:r>
                        <m:r>
                          <a:rPr lang="en-US" altLang="zh-CN" i="1">
                            <a:latin typeface="Cambria Math" panose="02040503050406030204" pitchFamily="18" charset="0"/>
                          </a:rPr>
                          <m:t>𝒎</m:t>
                        </m:r>
                      </m:sub>
                      <m:sup>
                        <m:r>
                          <a:rPr lang="en-US" altLang="zh-CN" b="1" i="1" smtClean="0">
                            <a:latin typeface="Cambria Math" panose="02040503050406030204" pitchFamily="18" charset="0"/>
                          </a:rPr>
                          <m:t>𝒎</m:t>
                        </m:r>
                      </m:sup>
                    </m:sSubSup>
                  </m:oMath>
                </a14:m>
                <a:r>
                  <a:rPr lang="zh-CN" altLang="en-US" dirty="0">
                    <a:latin typeface="Arial" panose="020B0604020202020204" pitchFamily="34" charset="0"/>
                    <a:cs typeface="Arial" panose="020B0604020202020204" pitchFamily="34" charset="0"/>
                  </a:rPr>
                  <a:t>次循环内终止，并得到一个可行解（最优解）。</a:t>
                </a:r>
                <a:endParaRPr lang="en-US" altLang="zh-CN" dirty="0">
                  <a:latin typeface="Arial" panose="020B0604020202020204" pitchFamily="34" charset="0"/>
                  <a:cs typeface="Arial" panose="020B0604020202020204" pitchFamily="34" charset="0"/>
                </a:endParaRPr>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a:blip r:embed="rId2"/>
                <a:stretch>
                  <a:fillRect l="-1135" r="-1202"/>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pPr algn="ctr"/>
            <a:r>
              <a:rPr lang="zh-CN" altLang="en-US" dirty="0"/>
              <a:t>单纯形算法</a:t>
            </a:r>
          </a:p>
        </p:txBody>
      </p:sp>
    </p:spTree>
    <p:extLst>
      <p:ext uri="{BB962C8B-B14F-4D97-AF65-F5344CB8AC3E}">
        <p14:creationId xmlns:p14="http://schemas.microsoft.com/office/powerpoint/2010/main" val="35973117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latin typeface="Arial" panose="020B0604020202020204" pitchFamily="34" charset="0"/>
                <a:cs typeface="Arial" panose="020B0604020202020204" pitchFamily="34" charset="0"/>
              </a:rPr>
              <a:t>INITIALIZE-SIMPLEX</a:t>
            </a:r>
            <a:r>
              <a:rPr lang="zh-CN" altLang="en-US" dirty="0">
                <a:latin typeface="Arial" panose="020B0604020202020204" pitchFamily="34" charset="0"/>
                <a:cs typeface="Arial" panose="020B0604020202020204" pitchFamily="34" charset="0"/>
              </a:rPr>
              <a:t>过程</a:t>
            </a:r>
            <a:endParaRPr lang="en-US" altLang="zh-CN" dirty="0">
              <a:latin typeface="Arial" panose="020B0604020202020204" pitchFamily="34" charset="0"/>
              <a:cs typeface="Arial" panose="020B0604020202020204" pitchFamily="34" charset="0"/>
            </a:endParaRPr>
          </a:p>
          <a:p>
            <a:pPr lvl="1"/>
            <a:r>
              <a:rPr lang="zh-CN" altLang="en-US" dirty="0">
                <a:latin typeface="Arial" panose="020B0604020202020204" pitchFamily="34" charset="0"/>
                <a:cs typeface="Arial" panose="020B0604020202020204" pitchFamily="34" charset="0"/>
              </a:rPr>
              <a:t>测试线性规划是否可行，如果可行，则返回一个基本解可行的松弛型。</a:t>
            </a:r>
            <a:endParaRPr lang="en-US" altLang="zh-CN" dirty="0">
              <a:latin typeface="Arial" panose="020B0604020202020204" pitchFamily="34" charset="0"/>
              <a:cs typeface="Arial" panose="020B0604020202020204" pitchFamily="34" charset="0"/>
            </a:endParaRPr>
          </a:p>
          <a:p>
            <a:pPr lvl="1"/>
            <a:r>
              <a:rPr lang="zh-CN" altLang="en-US" dirty="0">
                <a:latin typeface="Arial" panose="020B0604020202020204" pitchFamily="34" charset="0"/>
                <a:cs typeface="Arial" panose="020B0604020202020204" pitchFamily="34" charset="0"/>
              </a:rPr>
              <a:t>例：线性规划是可行的，而初始基本解是不可行的。</a:t>
            </a:r>
          </a:p>
        </p:txBody>
      </p:sp>
      <p:sp>
        <p:nvSpPr>
          <p:cNvPr id="3" name="标题 2"/>
          <p:cNvSpPr>
            <a:spLocks noGrp="1"/>
          </p:cNvSpPr>
          <p:nvPr>
            <p:ph type="title"/>
          </p:nvPr>
        </p:nvSpPr>
        <p:spPr/>
        <p:txBody>
          <a:bodyPr/>
          <a:lstStyle/>
          <a:p>
            <a:pPr algn="ctr"/>
            <a:r>
              <a:rPr lang="zh-CN" altLang="en-US" dirty="0"/>
              <a:t>单纯形算法</a:t>
            </a:r>
          </a:p>
        </p:txBody>
      </p:sp>
      <mc:AlternateContent xmlns:mc="http://schemas.openxmlformats.org/markup-compatibility/2006" xmlns:a14="http://schemas.microsoft.com/office/drawing/2010/main">
        <mc:Choice Requires="a14">
          <p:sp>
            <p:nvSpPr>
              <p:cNvPr id="4" name="矩形 3"/>
              <p:cNvSpPr/>
              <p:nvPr/>
            </p:nvSpPr>
            <p:spPr>
              <a:xfrm>
                <a:off x="425003" y="3284113"/>
                <a:ext cx="2987898" cy="231164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500"/>
                  </a:lnSpc>
                </a:pPr>
                <a:r>
                  <a:rPr lang="zh-CN" altLang="en-US" sz="2400" b="1" dirty="0">
                    <a:solidFill>
                      <a:schemeClr val="tx1"/>
                    </a:solidFill>
                  </a:rPr>
                  <a:t>最大化：</a:t>
                </a:r>
                <a14:m>
                  <m:oMath xmlns:m="http://schemas.openxmlformats.org/officeDocument/2006/math">
                    <m:r>
                      <a:rPr lang="en-US" altLang="zh-CN" sz="2400" b="1">
                        <a:solidFill>
                          <a:schemeClr val="tx1"/>
                        </a:solidFill>
                        <a:latin typeface="Cambria Math" panose="02040503050406030204" pitchFamily="18" charset="0"/>
                      </a:rPr>
                      <m:t> </m:t>
                    </m:r>
                    <m:r>
                      <a:rPr lang="en-US" altLang="zh-CN" sz="2400" b="1" i="1">
                        <a:solidFill>
                          <a:schemeClr val="tx1"/>
                        </a:solidFill>
                        <a:latin typeface="Cambria Math" panose="02040503050406030204" pitchFamily="18" charset="0"/>
                      </a:rPr>
                      <m:t>2</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𝟏</m:t>
                        </m:r>
                      </m:sub>
                    </m:sSub>
                    <m:r>
                      <a:rPr lang="en-US" altLang="zh-CN" sz="2400" b="1" i="1">
                        <a:solidFill>
                          <a:schemeClr val="tx1"/>
                        </a:solidFill>
                        <a:latin typeface="Cambria Math" panose="02040503050406030204" pitchFamily="18" charset="0"/>
                        <a:ea typeface="Cambria Math" panose="02040503050406030204" pitchFamily="18" charset="0"/>
                      </a:rPr>
                      <m:t>−</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𝟐</m:t>
                        </m:r>
                      </m:sub>
                    </m:sSub>
                  </m:oMath>
                </a14:m>
                <a:endParaRPr lang="en-US" altLang="zh-CN" sz="2400" b="1" i="1" dirty="0">
                  <a:solidFill>
                    <a:schemeClr val="tx1"/>
                  </a:solidFill>
                  <a:latin typeface="Cambria Math" panose="02040503050406030204" pitchFamily="18" charset="0"/>
                </a:endParaRPr>
              </a:p>
              <a:p>
                <a:pPr>
                  <a:lnSpc>
                    <a:spcPts val="3500"/>
                  </a:lnSpc>
                </a:pPr>
                <a:r>
                  <a:rPr lang="zh-CN" altLang="en-US" sz="2400" b="1" dirty="0">
                    <a:solidFill>
                      <a:schemeClr val="tx1"/>
                    </a:solidFill>
                    <a:latin typeface="Cambria Math" panose="02040503050406030204" pitchFamily="18" charset="0"/>
                  </a:rPr>
                  <a:t>满足约束：</a:t>
                </a:r>
                <a:endParaRPr lang="en-US" altLang="zh-CN" sz="2400" b="1" dirty="0">
                  <a:solidFill>
                    <a:schemeClr val="tx1"/>
                  </a:solidFill>
                  <a:latin typeface="Cambria Math" panose="02040503050406030204" pitchFamily="18" charset="0"/>
                </a:endParaRPr>
              </a:p>
              <a:p>
                <a:pPr>
                  <a:lnSpc>
                    <a:spcPts val="3500"/>
                  </a:lnSpc>
                </a:pPr>
                <a:r>
                  <a:rPr lang="en-US" altLang="zh-CN" sz="2400" b="1" dirty="0">
                    <a:solidFill>
                      <a:schemeClr val="tx1"/>
                    </a:solidFill>
                  </a:rPr>
                  <a:t>        </a:t>
                </a:r>
                <a14:m>
                  <m:oMath xmlns:m="http://schemas.openxmlformats.org/officeDocument/2006/math">
                    <m:sSub>
                      <m:sSubPr>
                        <m:ctrlPr>
                          <a:rPr lang="en-US" altLang="zh-CN" sz="2400" b="1" i="1" smtClean="0">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2</m:t>
                        </m:r>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𝟏</m:t>
                        </m:r>
                      </m:sub>
                    </m:sSub>
                    <m:r>
                      <a:rPr lang="en-US" altLang="zh-CN" sz="2400" b="1" i="1">
                        <a:solidFill>
                          <a:schemeClr val="tx1"/>
                        </a:solidFill>
                        <a:latin typeface="Cambria Math" panose="02040503050406030204" pitchFamily="18" charset="0"/>
                        <a:ea typeface="Cambria Math" panose="02040503050406030204" pitchFamily="18" charset="0"/>
                      </a:rPr>
                      <m:t>−</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𝟐</m:t>
                        </m:r>
                      </m:sub>
                    </m:sSub>
                    <m:r>
                      <a:rPr lang="en-US" altLang="zh-CN" sz="2400" b="1" i="1">
                        <a:solidFill>
                          <a:schemeClr val="tx1"/>
                        </a:solidFill>
                        <a:latin typeface="Cambria Math" panose="02040503050406030204" pitchFamily="18" charset="0"/>
                        <a:ea typeface="Cambria Math" panose="02040503050406030204" pitchFamily="18" charset="0"/>
                      </a:rPr>
                      <m:t>≤2</m:t>
                    </m:r>
                  </m:oMath>
                </a14:m>
                <a:endParaRPr lang="en-US" altLang="zh-CN" sz="2400" b="1" dirty="0">
                  <a:solidFill>
                    <a:schemeClr val="tx1"/>
                  </a:solidFill>
                </a:endParaRPr>
              </a:p>
              <a:p>
                <a:pPr>
                  <a:lnSpc>
                    <a:spcPts val="3500"/>
                  </a:lnSpc>
                </a:pPr>
                <a:r>
                  <a:rPr lang="en-US" altLang="zh-CN" sz="2400" b="1" dirty="0">
                    <a:solidFill>
                      <a:schemeClr val="tx1"/>
                    </a:solidFill>
                  </a:rPr>
                  <a:t>       </a:t>
                </a:r>
                <a14:m>
                  <m:oMath xmlns:m="http://schemas.openxmlformats.org/officeDocument/2006/math">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𝟏</m:t>
                        </m:r>
                      </m:sub>
                    </m:sSub>
                    <m:r>
                      <a:rPr lang="en-US" altLang="zh-CN" sz="2400" b="1" i="1">
                        <a:solidFill>
                          <a:schemeClr val="tx1"/>
                        </a:solidFill>
                        <a:latin typeface="Cambria Math" panose="02040503050406030204" pitchFamily="18" charset="0"/>
                        <a:ea typeface="Cambria Math" panose="02040503050406030204" pitchFamily="18" charset="0"/>
                      </a:rPr>
                      <m:t>−5</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𝟐</m:t>
                        </m:r>
                      </m:sub>
                    </m:sSub>
                    <m:r>
                      <a:rPr lang="en-US" altLang="zh-CN" sz="2400" b="1" i="1">
                        <a:solidFill>
                          <a:schemeClr val="tx1"/>
                        </a:solidFill>
                        <a:latin typeface="Cambria Math" panose="02040503050406030204" pitchFamily="18" charset="0"/>
                        <a:ea typeface="Cambria Math" panose="02040503050406030204" pitchFamily="18" charset="0"/>
                      </a:rPr>
                      <m:t>≤−4</m:t>
                    </m:r>
                  </m:oMath>
                </a14:m>
                <a:endParaRPr lang="en-US" altLang="zh-CN" sz="2400" b="1" i="1" dirty="0">
                  <a:solidFill>
                    <a:schemeClr val="tx1"/>
                  </a:solidFill>
                  <a:latin typeface="Cambria Math" panose="02040503050406030204" pitchFamily="18" charset="0"/>
                  <a:ea typeface="Cambria Math" panose="02040503050406030204" pitchFamily="18" charset="0"/>
                </a:endParaRPr>
              </a:p>
              <a:p>
                <a:pPr>
                  <a:lnSpc>
                    <a:spcPts val="3500"/>
                  </a:lnSpc>
                </a:pPr>
                <a14:m>
                  <m:oMath xmlns:m="http://schemas.openxmlformats.org/officeDocument/2006/math">
                    <m:sSub>
                      <m:sSubPr>
                        <m:ctrlPr>
                          <a:rPr lang="en-US" altLang="zh-CN" sz="2400" i="1" smtClean="0">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𝒙</m:t>
                        </m:r>
                      </m:e>
                      <m:sub>
                        <m:r>
                          <a:rPr lang="en-US" altLang="zh-CN" sz="2400" i="1">
                            <a:solidFill>
                              <a:schemeClr val="tx1"/>
                            </a:solidFill>
                            <a:latin typeface="Cambria Math" panose="02040503050406030204" pitchFamily="18" charset="0"/>
                          </a:rPr>
                          <m:t>𝟏</m:t>
                        </m:r>
                      </m:sub>
                    </m:sSub>
                    <m:r>
                      <a:rPr lang="en-US" altLang="zh-CN" sz="2400" i="1">
                        <a:solidFill>
                          <a:schemeClr val="tx1"/>
                        </a:solidFill>
                        <a:latin typeface="Cambria Math" panose="02040503050406030204" pitchFamily="18" charset="0"/>
                      </a:rPr>
                      <m:t>,</m:t>
                    </m:r>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𝒙</m:t>
                        </m:r>
                      </m:e>
                      <m:sub>
                        <m:r>
                          <a:rPr lang="en-US" altLang="zh-CN" sz="2400" i="1">
                            <a:solidFill>
                              <a:schemeClr val="tx1"/>
                            </a:solidFill>
                            <a:latin typeface="Cambria Math" panose="02040503050406030204" pitchFamily="18" charset="0"/>
                          </a:rPr>
                          <m:t>𝟐</m:t>
                        </m:r>
                      </m:sub>
                    </m:sSub>
                    <m:r>
                      <a:rPr lang="en-US" altLang="zh-CN" sz="2400" i="1">
                        <a:solidFill>
                          <a:schemeClr val="tx1"/>
                        </a:solidFill>
                        <a:latin typeface="Cambria Math" panose="02040503050406030204" pitchFamily="18" charset="0"/>
                        <a:ea typeface="Cambria Math" panose="02040503050406030204" pitchFamily="18" charset="0"/>
                      </a:rPr>
                      <m:t>≥</m:t>
                    </m:r>
                    <m:r>
                      <a:rPr lang="en-US" altLang="zh-CN" sz="2400" i="1">
                        <a:solidFill>
                          <a:schemeClr val="tx1"/>
                        </a:solidFill>
                        <a:latin typeface="Cambria Math" panose="02040503050406030204" pitchFamily="18" charset="0"/>
                        <a:ea typeface="Cambria Math" panose="02040503050406030204" pitchFamily="18" charset="0"/>
                      </a:rPr>
                      <m:t>𝟎</m:t>
                    </m:r>
                  </m:oMath>
                </a14:m>
                <a:r>
                  <a:rPr lang="en-US" altLang="zh-CN" sz="2400" dirty="0">
                    <a:solidFill>
                      <a:schemeClr val="tx1"/>
                    </a:solidFill>
                    <a:ea typeface="Cambria Math" panose="02040503050406030204" pitchFamily="18" charset="0"/>
                  </a:rPr>
                  <a:t> </a:t>
                </a:r>
                <a:endParaRPr lang="en-US" altLang="zh-CN" sz="2400" b="1" dirty="0">
                  <a:solidFill>
                    <a:schemeClr val="tx1"/>
                  </a:solidFill>
                  <a:ea typeface="Cambria Math" panose="020405030504060302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425003" y="3284113"/>
                <a:ext cx="2987898" cy="2311644"/>
              </a:xfrm>
              <a:prstGeom prst="rect">
                <a:avLst/>
              </a:prstGeom>
              <a:blipFill rotWithShape="0">
                <a:blip r:embed="rId2"/>
                <a:stretch>
                  <a:fillRect l="-2834" t="-783"/>
                </a:stretch>
              </a:blipFill>
              <a:ln w="25400">
                <a:solidFill>
                  <a:srgbClr val="7030A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5036091" y="3271234"/>
                <a:ext cx="3734421" cy="231164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500"/>
                  </a:lnSpc>
                </a:pPr>
                <a:r>
                  <a:rPr lang="zh-CN" altLang="en-US" sz="2400" b="1" dirty="0">
                    <a:solidFill>
                      <a:schemeClr val="tx1"/>
                    </a:solidFill>
                  </a:rPr>
                  <a:t>最大化：</a:t>
                </a:r>
                <a14:m>
                  <m:oMath xmlns:m="http://schemas.openxmlformats.org/officeDocument/2006/math">
                    <m:r>
                      <a:rPr lang="en-US" altLang="zh-CN" sz="2400" b="1" i="1" smtClean="0">
                        <a:solidFill>
                          <a:schemeClr val="tx1"/>
                        </a:solidFill>
                        <a:latin typeface="Cambria Math" panose="02040503050406030204" pitchFamily="18" charset="0"/>
                      </a:rPr>
                      <m:t>𝒛</m:t>
                    </m:r>
                    <m:r>
                      <a:rPr lang="en-US" altLang="zh-CN" sz="2400" b="1" i="1" smtClean="0">
                        <a:solidFill>
                          <a:schemeClr val="tx1"/>
                        </a:solidFill>
                        <a:latin typeface="Cambria Math" panose="02040503050406030204" pitchFamily="18" charset="0"/>
                      </a:rPr>
                      <m:t>=2</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𝟏</m:t>
                        </m:r>
                      </m:sub>
                    </m:sSub>
                    <m:r>
                      <a:rPr lang="en-US" altLang="zh-CN" sz="2400" b="1" i="1">
                        <a:solidFill>
                          <a:schemeClr val="tx1"/>
                        </a:solidFill>
                        <a:latin typeface="Cambria Math" panose="02040503050406030204" pitchFamily="18" charset="0"/>
                        <a:ea typeface="Cambria Math" panose="02040503050406030204" pitchFamily="18" charset="0"/>
                      </a:rPr>
                      <m:t>−</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𝟐</m:t>
                        </m:r>
                      </m:sub>
                    </m:sSub>
                  </m:oMath>
                </a14:m>
                <a:endParaRPr lang="en-US" altLang="zh-CN" sz="2400" b="1" i="1" dirty="0">
                  <a:solidFill>
                    <a:schemeClr val="tx1"/>
                  </a:solidFill>
                  <a:latin typeface="Cambria Math" panose="02040503050406030204" pitchFamily="18" charset="0"/>
                </a:endParaRPr>
              </a:p>
              <a:p>
                <a:pPr>
                  <a:lnSpc>
                    <a:spcPts val="3500"/>
                  </a:lnSpc>
                </a:pPr>
                <a:r>
                  <a:rPr lang="zh-CN" altLang="en-US" sz="2400" b="1" dirty="0">
                    <a:solidFill>
                      <a:schemeClr val="tx1"/>
                    </a:solidFill>
                    <a:latin typeface="Cambria Math" panose="02040503050406030204" pitchFamily="18" charset="0"/>
                  </a:rPr>
                  <a:t>满足约束：</a:t>
                </a:r>
                <a:endParaRPr lang="en-US" altLang="zh-CN" sz="2400" b="1" dirty="0">
                  <a:solidFill>
                    <a:schemeClr val="tx1"/>
                  </a:solidFill>
                  <a:latin typeface="Cambria Math" panose="02040503050406030204" pitchFamily="18" charset="0"/>
                </a:endParaRPr>
              </a:p>
              <a:p>
                <a:pPr>
                  <a:lnSpc>
                    <a:spcPts val="3500"/>
                  </a:lnSpc>
                </a:pPr>
                <a:r>
                  <a:rPr lang="en-US" altLang="zh-CN" sz="2400" b="1" dirty="0">
                    <a:solidFill>
                      <a:schemeClr val="tx1"/>
                    </a:solidFill>
                  </a:rPr>
                  <a:t>        </a:t>
                </a:r>
                <a14:m>
                  <m:oMath xmlns:m="http://schemas.openxmlformats.org/officeDocument/2006/math">
                    <m:sSub>
                      <m:sSubPr>
                        <m:ctrlPr>
                          <a:rPr lang="en-US" altLang="zh-CN" sz="2400" b="1"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𝒙</m:t>
                        </m:r>
                      </m:e>
                      <m:sub>
                        <m:r>
                          <a:rPr lang="en-US" altLang="zh-CN" sz="2400" b="1" i="1" smtClean="0">
                            <a:solidFill>
                              <a:schemeClr val="tx1"/>
                            </a:solidFill>
                            <a:latin typeface="Cambria Math" panose="02040503050406030204" pitchFamily="18" charset="0"/>
                          </a:rPr>
                          <m:t>𝟑</m:t>
                        </m:r>
                      </m:sub>
                    </m:sSub>
                    <m:r>
                      <a:rPr lang="en-US" altLang="zh-CN" sz="2400" b="1" i="1" smtClean="0">
                        <a:solidFill>
                          <a:schemeClr val="tx1"/>
                        </a:solidFill>
                        <a:latin typeface="Cambria Math" panose="02040503050406030204" pitchFamily="18" charset="0"/>
                      </a:rPr>
                      <m:t>=</m:t>
                    </m:r>
                    <m:r>
                      <a:rPr lang="en-US" altLang="zh-CN" sz="2400" b="1" i="1" smtClean="0">
                        <a:solidFill>
                          <a:schemeClr val="tx1"/>
                        </a:solidFill>
                        <a:latin typeface="Cambria Math" panose="02040503050406030204" pitchFamily="18" charset="0"/>
                      </a:rPr>
                      <m:t>𝟐</m:t>
                    </m:r>
                    <m:r>
                      <a:rPr lang="en-US" altLang="zh-CN" sz="2400" b="1" i="1" smtClean="0">
                        <a:solidFill>
                          <a:schemeClr val="tx1"/>
                        </a:solidFill>
                        <a:latin typeface="Cambria Math" panose="02040503050406030204" pitchFamily="18" charset="0"/>
                      </a:rPr>
                      <m:t>−</m:t>
                    </m:r>
                    <m:sSub>
                      <m:sSubPr>
                        <m:ctrlPr>
                          <a:rPr lang="en-US" altLang="zh-CN" sz="2400" b="1" i="1" smtClean="0">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2</m:t>
                        </m:r>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𝟏</m:t>
                        </m:r>
                      </m:sub>
                    </m:sSub>
                    <m:r>
                      <a:rPr lang="en-US" altLang="zh-CN" sz="2400" b="1" i="1" smtClean="0">
                        <a:solidFill>
                          <a:schemeClr val="tx1"/>
                        </a:solidFill>
                        <a:latin typeface="Cambria Math" panose="02040503050406030204" pitchFamily="18" charset="0"/>
                        <a:ea typeface="Cambria Math" panose="02040503050406030204" pitchFamily="18" charset="0"/>
                      </a:rPr>
                      <m:t>+</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𝟐</m:t>
                        </m:r>
                      </m:sub>
                    </m:sSub>
                  </m:oMath>
                </a14:m>
                <a:endParaRPr lang="en-US" altLang="zh-CN" sz="2400" b="1" dirty="0">
                  <a:solidFill>
                    <a:schemeClr val="tx1"/>
                  </a:solidFill>
                </a:endParaRPr>
              </a:p>
              <a:p>
                <a:pPr>
                  <a:lnSpc>
                    <a:spcPts val="3500"/>
                  </a:lnSpc>
                </a:pPr>
                <a:r>
                  <a:rPr lang="en-US" altLang="zh-CN" sz="2400" b="1" dirty="0">
                    <a:solidFill>
                      <a:schemeClr val="tx1"/>
                    </a:solidFill>
                  </a:rPr>
                  <a:t>       </a:t>
                </a:r>
                <a14:m>
                  <m:oMath xmlns:m="http://schemas.openxmlformats.org/officeDocument/2006/math">
                    <m:sSub>
                      <m:sSubPr>
                        <m:ctrlPr>
                          <a:rPr lang="en-US" altLang="zh-CN" sz="2400" b="1" i="1">
                            <a:solidFill>
                              <a:schemeClr val="tx1"/>
                            </a:solidFill>
                            <a:latin typeface="Cambria Math" panose="02040503050406030204" pitchFamily="18" charset="0"/>
                          </a:rPr>
                        </m:ctrlPr>
                      </m:sSubPr>
                      <m:e>
                        <m:sSub>
                          <m:sSubPr>
                            <m:ctrlPr>
                              <a:rPr lang="en-US" altLang="zh-CN" sz="2400" b="1"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𝒙</m:t>
                            </m:r>
                          </m:e>
                          <m:sub>
                            <m:r>
                              <a:rPr lang="en-US" altLang="zh-CN" sz="2400" b="1" i="1" smtClean="0">
                                <a:solidFill>
                                  <a:schemeClr val="tx1"/>
                                </a:solidFill>
                                <a:latin typeface="Cambria Math" panose="02040503050406030204" pitchFamily="18" charset="0"/>
                              </a:rPr>
                              <m:t>𝟒</m:t>
                            </m:r>
                          </m:sub>
                        </m:sSub>
                        <m:r>
                          <a:rPr lang="en-US" altLang="zh-CN" sz="2400" b="1" i="1" smtClean="0">
                            <a:solidFill>
                              <a:schemeClr val="tx1"/>
                            </a:solidFill>
                            <a:latin typeface="Cambria Math" panose="02040503050406030204" pitchFamily="18" charset="0"/>
                          </a:rPr>
                          <m:t>=−</m:t>
                        </m:r>
                        <m:r>
                          <a:rPr lang="en-US" altLang="zh-CN" sz="2400" b="1" i="1" smtClean="0">
                            <a:solidFill>
                              <a:schemeClr val="tx1"/>
                            </a:solidFill>
                            <a:latin typeface="Cambria Math" panose="02040503050406030204" pitchFamily="18" charset="0"/>
                          </a:rPr>
                          <m:t>𝟒</m:t>
                        </m:r>
                        <m:r>
                          <a:rPr lang="en-US" altLang="zh-CN" sz="2400" b="1" i="1" smtClean="0">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𝟏</m:t>
                        </m:r>
                      </m:sub>
                    </m:sSub>
                    <m:r>
                      <a:rPr lang="en-US" altLang="zh-CN" sz="2400" b="1" i="1" smtClean="0">
                        <a:solidFill>
                          <a:schemeClr val="tx1"/>
                        </a:solidFill>
                        <a:latin typeface="Cambria Math" panose="02040503050406030204" pitchFamily="18" charset="0"/>
                        <a:ea typeface="Cambria Math" panose="02040503050406030204" pitchFamily="18" charset="0"/>
                      </a:rPr>
                      <m:t>+</m:t>
                    </m:r>
                    <m:r>
                      <a:rPr lang="en-US" altLang="zh-CN" sz="2400" b="1" i="1">
                        <a:solidFill>
                          <a:schemeClr val="tx1"/>
                        </a:solidFill>
                        <a:latin typeface="Cambria Math" panose="02040503050406030204" pitchFamily="18" charset="0"/>
                        <a:ea typeface="Cambria Math" panose="02040503050406030204" pitchFamily="18" charset="0"/>
                      </a:rPr>
                      <m:t>5</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𝟐</m:t>
                        </m:r>
                      </m:sub>
                    </m:sSub>
                  </m:oMath>
                </a14:m>
                <a:endParaRPr lang="en-US" altLang="zh-CN" sz="2400" b="1" i="1" dirty="0">
                  <a:solidFill>
                    <a:schemeClr val="tx1"/>
                  </a:solidFill>
                  <a:latin typeface="Cambria Math" panose="02040503050406030204" pitchFamily="18" charset="0"/>
                  <a:ea typeface="Cambria Math" panose="02040503050406030204" pitchFamily="18" charset="0"/>
                </a:endParaRPr>
              </a:p>
              <a:p>
                <a:pPr>
                  <a:lnSpc>
                    <a:spcPts val="3500"/>
                  </a:lnSpc>
                </a:pPr>
                <a14:m>
                  <m:oMath xmlns:m="http://schemas.openxmlformats.org/officeDocument/2006/math">
                    <m:sSub>
                      <m:sSubPr>
                        <m:ctrlPr>
                          <a:rPr lang="en-US" altLang="zh-CN" sz="2400" i="1" smtClean="0">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𝒙</m:t>
                        </m:r>
                      </m:e>
                      <m:sub>
                        <m:r>
                          <a:rPr lang="en-US" altLang="zh-CN" sz="2400" i="1">
                            <a:solidFill>
                              <a:schemeClr val="tx1"/>
                            </a:solidFill>
                            <a:latin typeface="Cambria Math" panose="02040503050406030204" pitchFamily="18" charset="0"/>
                          </a:rPr>
                          <m:t>𝟏</m:t>
                        </m:r>
                      </m:sub>
                    </m:sSub>
                    <m:r>
                      <a:rPr lang="en-US" altLang="zh-CN" sz="2400" i="1">
                        <a:solidFill>
                          <a:schemeClr val="tx1"/>
                        </a:solidFill>
                        <a:latin typeface="Cambria Math" panose="02040503050406030204" pitchFamily="18" charset="0"/>
                      </a:rPr>
                      <m:t>,</m:t>
                    </m:r>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𝒙</m:t>
                        </m:r>
                      </m:e>
                      <m:sub>
                        <m:r>
                          <a:rPr lang="en-US" altLang="zh-CN" sz="2400" i="1">
                            <a:solidFill>
                              <a:schemeClr val="tx1"/>
                            </a:solidFill>
                            <a:latin typeface="Cambria Math" panose="02040503050406030204" pitchFamily="18" charset="0"/>
                          </a:rPr>
                          <m:t>𝟐</m:t>
                        </m:r>
                      </m:sub>
                    </m:sSub>
                    <m:r>
                      <a:rPr lang="en-US" altLang="zh-CN" sz="2400" b="0" i="1" smtClean="0">
                        <a:solidFill>
                          <a:schemeClr val="tx1"/>
                        </a:solidFill>
                        <a:latin typeface="Cambria Math" panose="02040503050406030204" pitchFamily="18" charset="0"/>
                      </a:rPr>
                      <m:t>,</m:t>
                    </m:r>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𝒙</m:t>
                        </m:r>
                      </m:e>
                      <m:sub>
                        <m:r>
                          <a:rPr lang="en-US" altLang="zh-CN" sz="2400" b="0" i="1" smtClean="0">
                            <a:solidFill>
                              <a:schemeClr val="tx1"/>
                            </a:solidFill>
                            <a:latin typeface="Cambria Math" panose="02040503050406030204" pitchFamily="18" charset="0"/>
                          </a:rPr>
                          <m:t>3</m:t>
                        </m:r>
                      </m:sub>
                    </m:sSub>
                    <m:r>
                      <a:rPr lang="en-US" altLang="zh-CN" sz="2400" i="1">
                        <a:solidFill>
                          <a:schemeClr val="tx1"/>
                        </a:solidFill>
                        <a:latin typeface="Cambria Math" panose="02040503050406030204" pitchFamily="18" charset="0"/>
                      </a:rPr>
                      <m:t>,</m:t>
                    </m:r>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𝒙</m:t>
                        </m:r>
                      </m:e>
                      <m:sub>
                        <m:r>
                          <a:rPr lang="en-US" altLang="zh-CN" sz="2400" b="0" i="1" smtClean="0">
                            <a:solidFill>
                              <a:schemeClr val="tx1"/>
                            </a:solidFill>
                            <a:latin typeface="Cambria Math" panose="02040503050406030204" pitchFamily="18" charset="0"/>
                          </a:rPr>
                          <m:t>4</m:t>
                        </m:r>
                      </m:sub>
                    </m:sSub>
                    <m:r>
                      <a:rPr lang="en-US" altLang="zh-CN" sz="2400" i="1">
                        <a:solidFill>
                          <a:schemeClr val="tx1"/>
                        </a:solidFill>
                        <a:latin typeface="Cambria Math" panose="02040503050406030204" pitchFamily="18" charset="0"/>
                        <a:ea typeface="Cambria Math" panose="02040503050406030204" pitchFamily="18" charset="0"/>
                      </a:rPr>
                      <m:t>≥</m:t>
                    </m:r>
                    <m:r>
                      <a:rPr lang="en-US" altLang="zh-CN" sz="2400" i="1">
                        <a:solidFill>
                          <a:schemeClr val="tx1"/>
                        </a:solidFill>
                        <a:latin typeface="Cambria Math" panose="02040503050406030204" pitchFamily="18" charset="0"/>
                        <a:ea typeface="Cambria Math" panose="02040503050406030204" pitchFamily="18" charset="0"/>
                      </a:rPr>
                      <m:t>𝟎</m:t>
                    </m:r>
                  </m:oMath>
                </a14:m>
                <a:r>
                  <a:rPr lang="en-US" altLang="zh-CN" sz="2400" dirty="0">
                    <a:solidFill>
                      <a:schemeClr val="tx1"/>
                    </a:solidFill>
                    <a:ea typeface="Cambria Math" panose="02040503050406030204" pitchFamily="18" charset="0"/>
                  </a:rPr>
                  <a:t> </a:t>
                </a:r>
                <a:endParaRPr lang="en-US" altLang="zh-CN" sz="2400" b="1" dirty="0">
                  <a:solidFill>
                    <a:schemeClr val="tx1"/>
                  </a:solidFill>
                  <a:ea typeface="Cambria Math" panose="020405030504060302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5036091" y="3271234"/>
                <a:ext cx="3734421" cy="2311644"/>
              </a:xfrm>
              <a:prstGeom prst="rect">
                <a:avLst/>
              </a:prstGeom>
              <a:blipFill rotWithShape="0">
                <a:blip r:embed="rId3"/>
                <a:stretch>
                  <a:fillRect l="-2107" t="-1044"/>
                </a:stretch>
              </a:blipFill>
              <a:ln w="25400">
                <a:solidFill>
                  <a:srgbClr val="7030A0"/>
                </a:solidFill>
              </a:ln>
            </p:spPr>
            <p:txBody>
              <a:bodyPr/>
              <a:lstStyle/>
              <a:p>
                <a:r>
                  <a:rPr lang="zh-CN" altLang="en-US">
                    <a:noFill/>
                  </a:rPr>
                  <a:t> </a:t>
                </a:r>
              </a:p>
            </p:txBody>
          </p:sp>
        </mc:Fallback>
      </mc:AlternateContent>
      <p:sp>
        <p:nvSpPr>
          <p:cNvPr id="6" name="燕尾形箭头 5"/>
          <p:cNvSpPr/>
          <p:nvPr/>
        </p:nvSpPr>
        <p:spPr>
          <a:xfrm>
            <a:off x="3412901" y="3541690"/>
            <a:ext cx="1635617" cy="1197735"/>
          </a:xfrm>
          <a:prstGeom prst="notchedRightArrow">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rgbClr val="FFC000"/>
                </a:solidFill>
              </a:rPr>
              <a:t>转换为松弛型</a:t>
            </a:r>
          </a:p>
        </p:txBody>
      </p:sp>
      <p:sp>
        <p:nvSpPr>
          <p:cNvPr id="7" name="文本框 6"/>
          <p:cNvSpPr txBox="1"/>
          <p:nvPr/>
        </p:nvSpPr>
        <p:spPr>
          <a:xfrm>
            <a:off x="4662152" y="5773772"/>
            <a:ext cx="4108360" cy="461665"/>
          </a:xfrm>
          <a:prstGeom prst="rect">
            <a:avLst/>
          </a:prstGeom>
          <a:noFill/>
        </p:spPr>
        <p:txBody>
          <a:bodyPr wrap="square" rtlCol="0">
            <a:spAutoFit/>
          </a:bodyPr>
          <a:lstStyle/>
          <a:p>
            <a:r>
              <a:rPr lang="zh-CN" altLang="en-US" sz="2400" b="1" dirty="0">
                <a:solidFill>
                  <a:srgbClr val="FF0000"/>
                </a:solidFill>
              </a:rPr>
              <a:t>基本解： </a:t>
            </a:r>
            <a:r>
              <a:rPr lang="en-US" altLang="zh-CN" sz="2400" b="1" dirty="0">
                <a:solidFill>
                  <a:srgbClr val="FF0000"/>
                </a:solidFill>
              </a:rPr>
              <a:t>(0,0,2,-4),  </a:t>
            </a:r>
            <a:r>
              <a:rPr lang="zh-CN" altLang="en-US" sz="2400" b="1" dirty="0">
                <a:solidFill>
                  <a:srgbClr val="FF0000"/>
                </a:solidFill>
              </a:rPr>
              <a:t>非可行解</a:t>
            </a:r>
          </a:p>
        </p:txBody>
      </p:sp>
      <p:sp>
        <p:nvSpPr>
          <p:cNvPr id="8" name="文本框 7"/>
          <p:cNvSpPr txBox="1"/>
          <p:nvPr/>
        </p:nvSpPr>
        <p:spPr>
          <a:xfrm>
            <a:off x="553791" y="5714333"/>
            <a:ext cx="2859110" cy="461665"/>
          </a:xfrm>
          <a:prstGeom prst="rect">
            <a:avLst/>
          </a:prstGeom>
          <a:noFill/>
        </p:spPr>
        <p:txBody>
          <a:bodyPr wrap="square" rtlCol="0">
            <a:spAutoFit/>
          </a:bodyPr>
          <a:lstStyle/>
          <a:p>
            <a:r>
              <a:rPr lang="zh-CN" altLang="en-US" sz="2400" b="1" dirty="0">
                <a:solidFill>
                  <a:srgbClr val="FF0000"/>
                </a:solidFill>
              </a:rPr>
              <a:t>解 </a:t>
            </a:r>
            <a:r>
              <a:rPr lang="en-US" altLang="zh-CN" sz="2400" b="1" dirty="0">
                <a:solidFill>
                  <a:srgbClr val="FF0000"/>
                </a:solidFill>
              </a:rPr>
              <a:t>(0,0),  </a:t>
            </a:r>
            <a:r>
              <a:rPr lang="zh-CN" altLang="en-US" sz="2400" b="1" dirty="0">
                <a:solidFill>
                  <a:srgbClr val="FF0000"/>
                </a:solidFill>
              </a:rPr>
              <a:t>非可行解</a:t>
            </a:r>
          </a:p>
        </p:txBody>
      </p:sp>
    </p:spTree>
    <p:extLst>
      <p:ext uri="{BB962C8B-B14F-4D97-AF65-F5344CB8AC3E}">
        <p14:creationId xmlns:p14="http://schemas.microsoft.com/office/powerpoint/2010/main" val="296263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0" y="141667"/>
                <a:ext cx="9132026" cy="6716333"/>
              </a:xfrm>
              <a:solidFill>
                <a:schemeClr val="bg1"/>
              </a:solidFill>
            </p:spPr>
            <p:txBody>
              <a:bodyPr/>
              <a:lstStyle/>
              <a:p>
                <a:pPr>
                  <a:spcBef>
                    <a:spcPts val="1800"/>
                  </a:spcBef>
                </a:pPr>
                <a:r>
                  <a:rPr lang="zh-CN" altLang="en-US" dirty="0"/>
                  <a:t>定理：设</a:t>
                </a:r>
                <a:r>
                  <a:rPr lang="en-US" altLang="zh-CN" dirty="0"/>
                  <a:t>L</a:t>
                </a:r>
                <a:r>
                  <a:rPr lang="zh-CN" altLang="en-US" dirty="0"/>
                  <a:t>是一个标准型的线性规划</a:t>
                </a:r>
                <a:endParaRPr lang="en-US" altLang="zh-CN" dirty="0"/>
              </a:p>
              <a:p>
                <a:endParaRPr lang="en-US" altLang="zh-CN" dirty="0"/>
              </a:p>
              <a:p>
                <a:endParaRPr lang="en-US" altLang="zh-CN" dirty="0"/>
              </a:p>
              <a:p>
                <a:endParaRPr lang="en-US" altLang="zh-CN" dirty="0"/>
              </a:p>
              <a:p>
                <a:pPr marL="0" indent="0">
                  <a:buNone/>
                </a:pPr>
                <a:r>
                  <a:rPr lang="en-US" altLang="zh-CN" dirty="0"/>
                  <a:t>    </a:t>
                </a:r>
              </a:p>
              <a:p>
                <a:pPr marL="0" indent="0">
                  <a:buNone/>
                </a:pPr>
                <a:r>
                  <a:rPr lang="zh-CN" altLang="en-US" dirty="0"/>
                  <a:t>设</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𝟎</m:t>
                        </m:r>
                      </m:sub>
                    </m:sSub>
                    <m:r>
                      <a:rPr lang="en-US" altLang="zh-CN" b="1" i="1" smtClean="0">
                        <a:latin typeface="Cambria Math" panose="02040503050406030204" pitchFamily="18" charset="0"/>
                      </a:rPr>
                      <m:t> </m:t>
                    </m:r>
                    <m:r>
                      <a:rPr lang="zh-CN" altLang="en-US" i="1">
                        <a:latin typeface="Cambria Math" panose="02040503050406030204" pitchFamily="18" charset="0"/>
                      </a:rPr>
                      <m:t>是</m:t>
                    </m:r>
                  </m:oMath>
                </a14:m>
                <a:r>
                  <a:rPr lang="zh-CN" altLang="en-US" dirty="0"/>
                  <a:t>一个新变量，</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𝑳</m:t>
                        </m:r>
                      </m:e>
                      <m:sub>
                        <m:r>
                          <a:rPr lang="en-US" altLang="zh-CN" b="1" i="1" smtClean="0">
                            <a:latin typeface="Cambria Math" panose="02040503050406030204" pitchFamily="18" charset="0"/>
                          </a:rPr>
                          <m:t>𝒂𝒖𝒙</m:t>
                        </m:r>
                      </m:sub>
                    </m:sSub>
                    <m:r>
                      <a:rPr lang="en-US" altLang="zh-CN" b="1" i="1" smtClean="0">
                        <a:latin typeface="Cambria Math" panose="02040503050406030204" pitchFamily="18" charset="0"/>
                      </a:rPr>
                      <m:t> </m:t>
                    </m:r>
                    <m:r>
                      <a:rPr lang="zh-CN" altLang="en-US" i="1">
                        <a:latin typeface="Cambria Math" panose="02040503050406030204" pitchFamily="18" charset="0"/>
                      </a:rPr>
                      <m:t>是</m:t>
                    </m:r>
                  </m:oMath>
                </a14:m>
                <a:r>
                  <a:rPr lang="zh-CN" altLang="en-US" dirty="0"/>
                  <a:t>下面具有</a:t>
                </a:r>
                <a14:m>
                  <m:oMath xmlns:m="http://schemas.openxmlformats.org/officeDocument/2006/math">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oMath>
                </a14:m>
                <a:r>
                  <a:rPr lang="zh-CN" altLang="en-US" dirty="0"/>
                  <a:t>个变量的线性规划：</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那么</a:t>
                </a:r>
                <a:r>
                  <a:rPr lang="en-US" altLang="zh-CN" dirty="0"/>
                  <a:t>L</a:t>
                </a:r>
                <a:r>
                  <a:rPr lang="zh-CN" altLang="en-US" dirty="0"/>
                  <a:t>是可行的当且仅当</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𝑳</m:t>
                        </m:r>
                      </m:e>
                      <m:sub>
                        <m:r>
                          <a:rPr lang="en-US" altLang="zh-CN" b="1" i="1" smtClean="0">
                            <a:latin typeface="Cambria Math" panose="02040503050406030204" pitchFamily="18" charset="0"/>
                          </a:rPr>
                          <m:t>𝒂𝒖</m:t>
                        </m:r>
                        <m:r>
                          <a:rPr lang="en-US" altLang="zh-CN" i="1">
                            <a:latin typeface="Cambria Math" panose="02040503050406030204" pitchFamily="18" charset="0"/>
                          </a:rPr>
                          <m:t>𝒙</m:t>
                        </m:r>
                      </m:sub>
                    </m:sSub>
                    <m:r>
                      <a:rPr lang="zh-CN" altLang="en-US" i="1" smtClean="0">
                        <a:latin typeface="Cambria Math" panose="02040503050406030204" pitchFamily="18" charset="0"/>
                      </a:rPr>
                      <m:t>最优</m:t>
                    </m:r>
                  </m:oMath>
                </a14:m>
                <a:r>
                  <a:rPr lang="zh-CN" altLang="en-US" dirty="0"/>
                  <a:t>目标值为</a:t>
                </a:r>
                <a:r>
                  <a:rPr lang="en-US" altLang="zh-CN" dirty="0"/>
                  <a:t>0.</a:t>
                </a:r>
              </a:p>
              <a:p>
                <a:pPr marL="0" indent="0">
                  <a:buNone/>
                </a:pPr>
                <a:endParaRPr lang="en-US" altLang="zh-CN" dirty="0"/>
              </a:p>
              <a:p>
                <a:pPr marL="0" indent="0">
                  <a:buNone/>
                </a:pPr>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0" y="141667"/>
                <a:ext cx="9132026" cy="6716333"/>
              </a:xfrm>
              <a:blipFill rotWithShape="0">
                <a:blip r:embed="rId2"/>
                <a:stretch>
                  <a:fillRect l="-1335" t="-1270" r="-7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2405509" y="642794"/>
                <a:ext cx="4933233" cy="8894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r>
                        <a:rPr lang="en-US" altLang="zh-CN" sz="2400" b="1" i="1" smtClean="0">
                          <a:solidFill>
                            <a:srgbClr val="FF0000"/>
                          </a:solidFill>
                          <a:latin typeface="Cambria Math" panose="02040503050406030204" pitchFamily="18" charset="0"/>
                        </a:rPr>
                        <m:t> </m:t>
                      </m:r>
                      <m:r>
                        <a:rPr lang="zh-CN" altLang="en-US" sz="2400" b="1" i="1">
                          <a:solidFill>
                            <a:srgbClr val="FF0000"/>
                          </a:solidFill>
                          <a:latin typeface="Cambria Math" panose="02040503050406030204" pitchFamily="18" charset="0"/>
                        </a:rPr>
                        <m:t>最大</m:t>
                      </m:r>
                      <m:r>
                        <a:rPr lang="zh-CN" altLang="en-US" sz="2400" b="1" i="1" smtClean="0">
                          <a:solidFill>
                            <a:srgbClr val="FF0000"/>
                          </a:solidFill>
                          <a:latin typeface="Cambria Math" panose="02040503050406030204" pitchFamily="18" charset="0"/>
                        </a:rPr>
                        <m:t>化</m:t>
                      </m:r>
                      <m:r>
                        <a:rPr lang="zh-CN" altLang="en-US" sz="2400" b="1" i="1">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   </m:t>
                      </m:r>
                      <m:nary>
                        <m:naryPr>
                          <m:chr m:val="∑"/>
                          <m:ctrlPr>
                            <a:rPr lang="en-US" altLang="zh-CN" sz="2400" b="1" i="1" smtClean="0">
                              <a:solidFill>
                                <a:srgbClr val="FF0000"/>
                              </a:solidFill>
                              <a:latin typeface="Cambria Math" panose="02040503050406030204" pitchFamily="18" charset="0"/>
                            </a:rPr>
                          </m:ctrlPr>
                        </m:naryPr>
                        <m:sub>
                          <m:r>
                            <m:rPr>
                              <m:brk m:alnAt="23"/>
                            </m:rPr>
                            <a:rPr lang="en-US" altLang="zh-CN" sz="2400" b="1" i="1" smtClean="0">
                              <a:solidFill>
                                <a:srgbClr val="FF0000"/>
                              </a:solidFill>
                              <a:latin typeface="Cambria Math" panose="02040503050406030204" pitchFamily="18" charset="0"/>
                            </a:rPr>
                            <m:t>𝒋</m:t>
                          </m:r>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𝟏</m:t>
                          </m:r>
                        </m:sub>
                        <m:sup>
                          <m:r>
                            <a:rPr lang="en-US" altLang="zh-CN" sz="2400" b="1" i="1" smtClean="0">
                              <a:solidFill>
                                <a:srgbClr val="FF0000"/>
                              </a:solidFill>
                              <a:latin typeface="Cambria Math" panose="02040503050406030204" pitchFamily="18" charset="0"/>
                            </a:rPr>
                            <m:t>𝒏</m:t>
                          </m:r>
                        </m:sup>
                        <m:e>
                          <m:sSub>
                            <m:sSubPr>
                              <m:ctrlPr>
                                <a:rPr lang="en-US" altLang="zh-CN" sz="2400" b="1" i="1">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𝒄</m:t>
                              </m:r>
                            </m:e>
                            <m:sub>
                              <m:r>
                                <a:rPr lang="en-US" altLang="zh-CN" sz="2400" b="1" i="1" smtClean="0">
                                  <a:solidFill>
                                    <a:srgbClr val="FF0000"/>
                                  </a:solidFill>
                                  <a:latin typeface="Cambria Math" panose="02040503050406030204" pitchFamily="18" charset="0"/>
                                </a:rPr>
                                <m:t>𝒋</m:t>
                              </m:r>
                            </m:sub>
                          </m:sSub>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𝒙</m:t>
                              </m:r>
                            </m:e>
                            <m:sub>
                              <m:r>
                                <a:rPr lang="en-US" altLang="zh-CN" sz="2400" b="1" i="1" smtClean="0">
                                  <a:solidFill>
                                    <a:srgbClr val="FF0000"/>
                                  </a:solidFill>
                                  <a:latin typeface="Cambria Math" panose="02040503050406030204" pitchFamily="18" charset="0"/>
                                </a:rPr>
                                <m:t>𝒋</m:t>
                              </m:r>
                            </m:sub>
                          </m:sSub>
                          <m:r>
                            <a:rPr lang="en-US" altLang="zh-CN" sz="2400" b="1" i="1" smtClean="0">
                              <a:solidFill>
                                <a:srgbClr val="FF0000"/>
                              </a:solidFill>
                              <a:latin typeface="Cambria Math" panose="02040503050406030204" pitchFamily="18" charset="0"/>
                            </a:rPr>
                            <m:t>   (</m:t>
                          </m:r>
                          <m:r>
                            <a:rPr lang="en-US" altLang="zh-CN" sz="2400" b="1" i="1" smtClean="0">
                              <a:solidFill>
                                <a:srgbClr val="FF0000"/>
                              </a:solidFill>
                              <a:latin typeface="Cambria Math" panose="02040503050406030204" pitchFamily="18" charset="0"/>
                            </a:rPr>
                            <m:t>𝒋</m:t>
                          </m:r>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𝟏</m:t>
                          </m:r>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𝟐</m:t>
                          </m:r>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𝒏</m:t>
                          </m:r>
                          <m:r>
                            <a:rPr lang="en-US" altLang="zh-CN" sz="2400" b="1" i="1" smtClean="0">
                              <a:solidFill>
                                <a:srgbClr val="FF0000"/>
                              </a:solidFill>
                              <a:latin typeface="Cambria Math" panose="02040503050406030204" pitchFamily="18" charset="0"/>
                            </a:rPr>
                            <m:t>)</m:t>
                          </m:r>
                        </m:e>
                      </m:nary>
                    </m:oMath>
                  </m:oMathPara>
                </a14:m>
                <a:endParaRPr lang="zh-CN" altLang="en-US" sz="2400" b="1" dirty="0">
                  <a:solidFill>
                    <a:srgbClr val="FF0000"/>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2405509" y="642794"/>
                <a:ext cx="4933233" cy="889404"/>
              </a:xfrm>
              <a:prstGeom prst="rect">
                <a:avLst/>
              </a:prstGeom>
              <a:blipFill rotWithShape="0">
                <a:blip r:embed="rId3"/>
                <a:stretch>
                  <a:fillRect t="-4110" b="-8904"/>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632137" y="1619560"/>
                <a:ext cx="6143847" cy="869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r>
                        <a:rPr lang="zh-CN" altLang="en-US" sz="2400" b="1" i="1" smtClean="0">
                          <a:solidFill>
                            <a:srgbClr val="0000CC"/>
                          </a:solidFill>
                          <a:latin typeface="Cambria Math" panose="02040503050406030204" pitchFamily="18" charset="0"/>
                        </a:rPr>
                        <m:t>约束</m:t>
                      </m:r>
                      <m:r>
                        <a:rPr lang="zh-CN" altLang="en-US" sz="2400" b="1" i="1">
                          <a:solidFill>
                            <a:srgbClr val="0000CC"/>
                          </a:solidFill>
                          <a:latin typeface="Cambria Math" panose="02040503050406030204" pitchFamily="18" charset="0"/>
                        </a:rPr>
                        <m:t>条件</m:t>
                      </m:r>
                      <m:r>
                        <a:rPr lang="zh-CN" altLang="en-US" sz="2400" b="1" i="1" smtClean="0">
                          <a:solidFill>
                            <a:srgbClr val="0000CC"/>
                          </a:solidFill>
                          <a:latin typeface="Cambria Math" panose="02040503050406030204" pitchFamily="18" charset="0"/>
                        </a:rPr>
                        <m:t>：</m:t>
                      </m:r>
                      <m:nary>
                        <m:naryPr>
                          <m:chr m:val="∑"/>
                          <m:ctrlPr>
                            <a:rPr lang="en-US" altLang="zh-CN" sz="2400" b="1" i="1" smtClean="0">
                              <a:solidFill>
                                <a:srgbClr val="0000CC"/>
                              </a:solidFill>
                              <a:latin typeface="Cambria Math" panose="02040503050406030204" pitchFamily="18" charset="0"/>
                            </a:rPr>
                          </m:ctrlPr>
                        </m:naryPr>
                        <m:sub>
                          <m:r>
                            <a:rPr lang="en-US" altLang="zh-CN" sz="2400" b="1" i="1" smtClean="0">
                              <a:solidFill>
                                <a:srgbClr val="0000CC"/>
                              </a:solidFill>
                              <a:latin typeface="Cambria Math" panose="02040503050406030204" pitchFamily="18" charset="0"/>
                            </a:rPr>
                            <m:t>𝒋</m:t>
                          </m:r>
                          <m:r>
                            <a:rPr lang="en-US" altLang="zh-CN" sz="2400" b="1" i="1" smtClean="0">
                              <a:solidFill>
                                <a:srgbClr val="0000CC"/>
                              </a:solidFill>
                              <a:latin typeface="Cambria Math" panose="02040503050406030204" pitchFamily="18" charset="0"/>
                            </a:rPr>
                            <m:t>=</m:t>
                          </m:r>
                          <m:r>
                            <a:rPr lang="en-US" altLang="zh-CN" sz="2400" b="1" i="1" smtClean="0">
                              <a:solidFill>
                                <a:srgbClr val="0000CC"/>
                              </a:solidFill>
                              <a:latin typeface="Cambria Math" panose="02040503050406030204" pitchFamily="18" charset="0"/>
                            </a:rPr>
                            <m:t>𝟏</m:t>
                          </m:r>
                        </m:sub>
                        <m:sup>
                          <m:r>
                            <a:rPr lang="en-US" altLang="zh-CN" sz="2400" b="1" i="1" smtClean="0">
                              <a:solidFill>
                                <a:srgbClr val="0000CC"/>
                              </a:solidFill>
                              <a:latin typeface="Cambria Math" panose="02040503050406030204" pitchFamily="18" charset="0"/>
                            </a:rPr>
                            <m:t>𝒏</m:t>
                          </m:r>
                        </m:sup>
                        <m:e>
                          <m:sSub>
                            <m:sSubPr>
                              <m:ctrlPr>
                                <a:rPr lang="en-US" altLang="zh-CN" sz="2400" b="1" i="1">
                                  <a:solidFill>
                                    <a:srgbClr val="0000CC"/>
                                  </a:solidFill>
                                  <a:latin typeface="Cambria Math" panose="02040503050406030204" pitchFamily="18" charset="0"/>
                                </a:rPr>
                              </m:ctrlPr>
                            </m:sSubPr>
                            <m:e>
                              <m:r>
                                <a:rPr lang="en-US" altLang="zh-CN" sz="2400" b="1" i="1">
                                  <a:solidFill>
                                    <a:srgbClr val="0000CC"/>
                                  </a:solidFill>
                                  <a:latin typeface="Cambria Math" panose="02040503050406030204" pitchFamily="18" charset="0"/>
                                </a:rPr>
                                <m:t>𝒂</m:t>
                              </m:r>
                            </m:e>
                            <m:sub>
                              <m:r>
                                <a:rPr lang="en-US" altLang="zh-CN" sz="2400" b="1" i="1" smtClean="0">
                                  <a:solidFill>
                                    <a:srgbClr val="0000CC"/>
                                  </a:solidFill>
                                  <a:latin typeface="Cambria Math" panose="02040503050406030204" pitchFamily="18" charset="0"/>
                                </a:rPr>
                                <m:t>𝒊𝒋</m:t>
                              </m:r>
                            </m:sub>
                          </m:sSub>
                          <m:sSub>
                            <m:sSubPr>
                              <m:ctrlPr>
                                <a:rPr lang="en-US" altLang="zh-CN" sz="2400" b="1" i="1" smtClean="0">
                                  <a:solidFill>
                                    <a:srgbClr val="0000CC"/>
                                  </a:solidFill>
                                  <a:latin typeface="Cambria Math" panose="02040503050406030204" pitchFamily="18" charset="0"/>
                                </a:rPr>
                              </m:ctrlPr>
                            </m:sSubPr>
                            <m:e>
                              <m:r>
                                <a:rPr lang="en-US" altLang="zh-CN" sz="2400" b="1" i="1" smtClean="0">
                                  <a:solidFill>
                                    <a:srgbClr val="0000CC"/>
                                  </a:solidFill>
                                  <a:latin typeface="Cambria Math" panose="02040503050406030204" pitchFamily="18" charset="0"/>
                                </a:rPr>
                                <m:t>𝒙</m:t>
                              </m:r>
                            </m:e>
                            <m:sub>
                              <m:r>
                                <a:rPr lang="en-US" altLang="zh-CN" sz="2400" b="1" i="1" smtClean="0">
                                  <a:solidFill>
                                    <a:srgbClr val="0000CC"/>
                                  </a:solidFill>
                                  <a:latin typeface="Cambria Math" panose="02040503050406030204" pitchFamily="18" charset="0"/>
                                </a:rPr>
                                <m:t>𝒋</m:t>
                              </m:r>
                            </m:sub>
                          </m:sSub>
                          <m:r>
                            <a:rPr lang="en-US" altLang="zh-CN" sz="2400" b="1" i="1" smtClean="0">
                              <a:solidFill>
                                <a:srgbClr val="0000CC"/>
                              </a:solidFill>
                              <a:latin typeface="Cambria Math" panose="02040503050406030204" pitchFamily="18" charset="0"/>
                              <a:ea typeface="Cambria Math" panose="02040503050406030204" pitchFamily="18" charset="0"/>
                            </a:rPr>
                            <m:t>≤</m:t>
                          </m:r>
                          <m:sSub>
                            <m:sSubPr>
                              <m:ctrlPr>
                                <a:rPr lang="en-US" altLang="zh-CN" sz="2400" b="1" i="1" smtClean="0">
                                  <a:solidFill>
                                    <a:srgbClr val="0000CC"/>
                                  </a:solidFill>
                                  <a:latin typeface="Cambria Math" panose="02040503050406030204" pitchFamily="18" charset="0"/>
                                  <a:ea typeface="Cambria Math" panose="02040503050406030204" pitchFamily="18" charset="0"/>
                                </a:rPr>
                              </m:ctrlPr>
                            </m:sSubPr>
                            <m:e>
                              <m:r>
                                <a:rPr lang="en-US" altLang="zh-CN" sz="2400" b="1" i="1" smtClean="0">
                                  <a:solidFill>
                                    <a:srgbClr val="0000CC"/>
                                  </a:solidFill>
                                  <a:latin typeface="Cambria Math" panose="02040503050406030204" pitchFamily="18" charset="0"/>
                                  <a:ea typeface="Cambria Math" panose="02040503050406030204" pitchFamily="18" charset="0"/>
                                </a:rPr>
                                <m:t>𝒃</m:t>
                              </m:r>
                            </m:e>
                            <m:sub>
                              <m:r>
                                <a:rPr lang="en-US" altLang="zh-CN" sz="2400" b="1" i="1" smtClean="0">
                                  <a:solidFill>
                                    <a:srgbClr val="0000CC"/>
                                  </a:solidFill>
                                  <a:latin typeface="Cambria Math" panose="02040503050406030204" pitchFamily="18" charset="0"/>
                                  <a:ea typeface="Cambria Math" panose="02040503050406030204" pitchFamily="18" charset="0"/>
                                </a:rPr>
                                <m:t>𝒊</m:t>
                              </m:r>
                            </m:sub>
                          </m:sSub>
                          <m:r>
                            <a:rPr lang="en-US" altLang="zh-CN" sz="2400" b="1" i="1" smtClean="0">
                              <a:solidFill>
                                <a:srgbClr val="0000CC"/>
                              </a:solidFill>
                              <a:latin typeface="Cambria Math" panose="02040503050406030204" pitchFamily="18" charset="0"/>
                              <a:ea typeface="Cambria Math" panose="02040503050406030204" pitchFamily="18" charset="0"/>
                            </a:rPr>
                            <m:t>      (</m:t>
                          </m:r>
                          <m:r>
                            <a:rPr lang="en-US" altLang="zh-CN" sz="2400" b="1" i="1" smtClean="0">
                              <a:solidFill>
                                <a:srgbClr val="0000CC"/>
                              </a:solidFill>
                              <a:latin typeface="Cambria Math" panose="02040503050406030204" pitchFamily="18" charset="0"/>
                              <a:ea typeface="Cambria Math" panose="02040503050406030204" pitchFamily="18" charset="0"/>
                            </a:rPr>
                            <m:t>𝒊</m:t>
                          </m:r>
                          <m:r>
                            <a:rPr lang="en-US" altLang="zh-CN" sz="2400" b="1" i="1" smtClean="0">
                              <a:solidFill>
                                <a:srgbClr val="0000CC"/>
                              </a:solidFill>
                              <a:latin typeface="Cambria Math" panose="02040503050406030204" pitchFamily="18" charset="0"/>
                              <a:ea typeface="Cambria Math" panose="02040503050406030204" pitchFamily="18" charset="0"/>
                            </a:rPr>
                            <m:t>=</m:t>
                          </m:r>
                          <m:r>
                            <a:rPr lang="en-US" altLang="zh-CN" sz="2400" b="1" i="1" smtClean="0">
                              <a:solidFill>
                                <a:srgbClr val="0000CC"/>
                              </a:solidFill>
                              <a:latin typeface="Cambria Math" panose="02040503050406030204" pitchFamily="18" charset="0"/>
                              <a:ea typeface="Cambria Math" panose="02040503050406030204" pitchFamily="18" charset="0"/>
                            </a:rPr>
                            <m:t>𝟏</m:t>
                          </m:r>
                          <m:r>
                            <a:rPr lang="en-US" altLang="zh-CN" sz="2400" b="1" i="1" smtClean="0">
                              <a:solidFill>
                                <a:srgbClr val="0000CC"/>
                              </a:solidFill>
                              <a:latin typeface="Cambria Math" panose="02040503050406030204" pitchFamily="18" charset="0"/>
                              <a:ea typeface="Cambria Math" panose="02040503050406030204" pitchFamily="18" charset="0"/>
                            </a:rPr>
                            <m:t>,</m:t>
                          </m:r>
                          <m:r>
                            <a:rPr lang="en-US" altLang="zh-CN" sz="2400" b="1" i="1" smtClean="0">
                              <a:solidFill>
                                <a:srgbClr val="0000CC"/>
                              </a:solidFill>
                              <a:latin typeface="Cambria Math" panose="02040503050406030204" pitchFamily="18" charset="0"/>
                              <a:ea typeface="Cambria Math" panose="02040503050406030204" pitchFamily="18" charset="0"/>
                            </a:rPr>
                            <m:t>𝟐</m:t>
                          </m:r>
                          <m:r>
                            <a:rPr lang="en-US" altLang="zh-CN" sz="2400" b="1" i="1" smtClean="0">
                              <a:solidFill>
                                <a:srgbClr val="0000CC"/>
                              </a:solidFill>
                              <a:latin typeface="Cambria Math" panose="02040503050406030204" pitchFamily="18" charset="0"/>
                              <a:ea typeface="Cambria Math" panose="02040503050406030204" pitchFamily="18" charset="0"/>
                            </a:rPr>
                            <m:t>,…,</m:t>
                          </m:r>
                          <m:r>
                            <a:rPr lang="en-US" altLang="zh-CN" sz="2400" b="1" i="1" smtClean="0">
                              <a:solidFill>
                                <a:srgbClr val="0000CC"/>
                              </a:solidFill>
                              <a:latin typeface="Cambria Math" panose="02040503050406030204" pitchFamily="18" charset="0"/>
                              <a:ea typeface="Cambria Math" panose="02040503050406030204" pitchFamily="18" charset="0"/>
                            </a:rPr>
                            <m:t>𝒎</m:t>
                          </m:r>
                          <m:r>
                            <a:rPr lang="en-US" altLang="zh-CN" sz="2400" b="1" i="1" smtClean="0">
                              <a:solidFill>
                                <a:srgbClr val="0000CC"/>
                              </a:solidFill>
                              <a:latin typeface="Cambria Math" panose="02040503050406030204" pitchFamily="18" charset="0"/>
                              <a:ea typeface="Cambria Math" panose="02040503050406030204" pitchFamily="18" charset="0"/>
                            </a:rPr>
                            <m:t>) </m:t>
                          </m:r>
                        </m:e>
                      </m:nary>
                    </m:oMath>
                  </m:oMathPara>
                </a14:m>
                <a:endParaRPr lang="zh-CN" altLang="en-US" sz="2400" b="1" dirty="0">
                  <a:solidFill>
                    <a:srgbClr val="0000CC"/>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632137" y="1619560"/>
                <a:ext cx="6143847" cy="869249"/>
              </a:xfrm>
              <a:prstGeom prst="rect">
                <a:avLst/>
              </a:prstGeom>
              <a:blipFill rotWithShape="0">
                <a:blip r:embed="rId4"/>
                <a:stretch>
                  <a:fillRect t="-5634" b="-10563"/>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3438033" y="2517686"/>
                <a:ext cx="3778563" cy="57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sSub>
                        <m:sSubPr>
                          <m:ctrlPr>
                            <a:rPr lang="en-US" altLang="zh-CN" sz="2400" b="1" i="1" smtClean="0">
                              <a:solidFill>
                                <a:srgbClr val="0000CC"/>
                              </a:solidFill>
                              <a:latin typeface="Cambria Math" panose="02040503050406030204" pitchFamily="18" charset="0"/>
                            </a:rPr>
                          </m:ctrlPr>
                        </m:sSubPr>
                        <m:e>
                          <m:r>
                            <a:rPr lang="en-US" altLang="zh-CN" sz="2400" b="1" i="1" smtClean="0">
                              <a:solidFill>
                                <a:srgbClr val="0000CC"/>
                              </a:solidFill>
                              <a:latin typeface="Cambria Math" panose="02040503050406030204" pitchFamily="18" charset="0"/>
                            </a:rPr>
                            <m:t>𝒙</m:t>
                          </m:r>
                        </m:e>
                        <m:sub>
                          <m:r>
                            <a:rPr lang="en-US" altLang="zh-CN" sz="2400" b="1" i="1" smtClean="0">
                              <a:solidFill>
                                <a:srgbClr val="0000CC"/>
                              </a:solidFill>
                              <a:latin typeface="Cambria Math" panose="02040503050406030204" pitchFamily="18" charset="0"/>
                            </a:rPr>
                            <m:t>𝒋</m:t>
                          </m:r>
                        </m:sub>
                      </m:sSub>
                      <m:r>
                        <a:rPr lang="en-US" altLang="zh-CN" sz="2400" b="1" i="1" smtClean="0">
                          <a:solidFill>
                            <a:srgbClr val="0000CC"/>
                          </a:solidFill>
                          <a:latin typeface="Cambria Math" panose="02040503050406030204" pitchFamily="18" charset="0"/>
                          <a:ea typeface="Cambria Math" panose="02040503050406030204" pitchFamily="18" charset="0"/>
                        </a:rPr>
                        <m:t>≥</m:t>
                      </m:r>
                      <m:r>
                        <a:rPr lang="en-US" altLang="zh-CN" sz="2400" b="1" i="1" smtClean="0">
                          <a:solidFill>
                            <a:srgbClr val="0000CC"/>
                          </a:solidFill>
                          <a:latin typeface="Cambria Math" panose="02040503050406030204" pitchFamily="18" charset="0"/>
                          <a:ea typeface="Cambria Math" panose="02040503050406030204" pitchFamily="18" charset="0"/>
                        </a:rPr>
                        <m:t>𝟎</m:t>
                      </m:r>
                      <m:r>
                        <a:rPr lang="en-US" altLang="zh-CN" sz="2400" b="1" i="1" smtClean="0">
                          <a:solidFill>
                            <a:srgbClr val="0000CC"/>
                          </a:solidFill>
                          <a:latin typeface="Cambria Math" panose="02040503050406030204" pitchFamily="18" charset="0"/>
                          <a:ea typeface="Cambria Math" panose="02040503050406030204" pitchFamily="18" charset="0"/>
                        </a:rPr>
                        <m:t>,  </m:t>
                      </m:r>
                      <m:r>
                        <a:rPr lang="en-US" altLang="zh-CN" sz="2400" b="1" i="1" smtClean="0">
                          <a:solidFill>
                            <a:srgbClr val="0000CC"/>
                          </a:solidFill>
                          <a:latin typeface="Cambria Math" panose="02040503050406030204" pitchFamily="18" charset="0"/>
                          <a:ea typeface="Cambria Math" panose="02040503050406030204" pitchFamily="18" charset="0"/>
                        </a:rPr>
                        <m:t>𝒋</m:t>
                      </m:r>
                      <m:r>
                        <a:rPr lang="en-US" altLang="zh-CN" sz="2400" b="1" i="1" smtClean="0">
                          <a:solidFill>
                            <a:srgbClr val="0000CC"/>
                          </a:solidFill>
                          <a:latin typeface="Cambria Math" panose="02040503050406030204" pitchFamily="18" charset="0"/>
                          <a:ea typeface="Cambria Math" panose="02040503050406030204" pitchFamily="18" charset="0"/>
                        </a:rPr>
                        <m:t>=</m:t>
                      </m:r>
                      <m:r>
                        <a:rPr lang="en-US" altLang="zh-CN" sz="2400" b="1" i="1" smtClean="0">
                          <a:solidFill>
                            <a:srgbClr val="0000CC"/>
                          </a:solidFill>
                          <a:latin typeface="Cambria Math" panose="02040503050406030204" pitchFamily="18" charset="0"/>
                          <a:ea typeface="Cambria Math" panose="02040503050406030204" pitchFamily="18" charset="0"/>
                        </a:rPr>
                        <m:t>𝟏</m:t>
                      </m:r>
                      <m:r>
                        <a:rPr lang="en-US" altLang="zh-CN" sz="2400" b="1" i="1" smtClean="0">
                          <a:solidFill>
                            <a:srgbClr val="0000CC"/>
                          </a:solidFill>
                          <a:latin typeface="Cambria Math" panose="02040503050406030204" pitchFamily="18" charset="0"/>
                          <a:ea typeface="Cambria Math" panose="02040503050406030204" pitchFamily="18" charset="0"/>
                        </a:rPr>
                        <m:t>,</m:t>
                      </m:r>
                      <m:r>
                        <a:rPr lang="en-US" altLang="zh-CN" sz="2400" b="1" i="1" smtClean="0">
                          <a:solidFill>
                            <a:srgbClr val="0000CC"/>
                          </a:solidFill>
                          <a:latin typeface="Cambria Math" panose="02040503050406030204" pitchFamily="18" charset="0"/>
                          <a:ea typeface="Cambria Math" panose="02040503050406030204" pitchFamily="18" charset="0"/>
                        </a:rPr>
                        <m:t>𝟐</m:t>
                      </m:r>
                      <m:r>
                        <a:rPr lang="en-US" altLang="zh-CN" sz="2400" b="1" i="1" smtClean="0">
                          <a:solidFill>
                            <a:srgbClr val="0000CC"/>
                          </a:solidFill>
                          <a:latin typeface="Cambria Math" panose="02040503050406030204" pitchFamily="18" charset="0"/>
                          <a:ea typeface="Cambria Math" panose="02040503050406030204" pitchFamily="18" charset="0"/>
                        </a:rPr>
                        <m:t>,</m:t>
                      </m:r>
                      <m:r>
                        <a:rPr lang="en-US" altLang="zh-CN" sz="2400" b="1" i="1" smtClean="0">
                          <a:solidFill>
                            <a:srgbClr val="0000CC"/>
                          </a:solidFill>
                          <a:latin typeface="Cambria Math" panose="02040503050406030204" pitchFamily="18" charset="0"/>
                          <a:ea typeface="Cambria Math" panose="02040503050406030204" pitchFamily="18" charset="0"/>
                        </a:rPr>
                        <m:t>𝟑</m:t>
                      </m:r>
                      <m:r>
                        <a:rPr lang="en-US" altLang="zh-CN" sz="2400" b="1" i="1" smtClean="0">
                          <a:solidFill>
                            <a:srgbClr val="0000CC"/>
                          </a:solidFill>
                          <a:latin typeface="Cambria Math" panose="02040503050406030204" pitchFamily="18" charset="0"/>
                          <a:ea typeface="Cambria Math" panose="02040503050406030204" pitchFamily="18" charset="0"/>
                        </a:rPr>
                        <m:t>,…,</m:t>
                      </m:r>
                      <m:r>
                        <a:rPr lang="en-US" altLang="zh-CN" sz="2400" b="1" i="1" smtClean="0">
                          <a:solidFill>
                            <a:srgbClr val="0000CC"/>
                          </a:solidFill>
                          <a:latin typeface="Cambria Math" panose="02040503050406030204" pitchFamily="18" charset="0"/>
                          <a:ea typeface="Cambria Math" panose="02040503050406030204" pitchFamily="18" charset="0"/>
                        </a:rPr>
                        <m:t>𝒏</m:t>
                      </m:r>
                    </m:oMath>
                  </m:oMathPara>
                </a14:m>
                <a:endParaRPr lang="zh-CN" altLang="en-US" sz="2400" b="1" dirty="0">
                  <a:solidFill>
                    <a:srgbClr val="0000CC"/>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3438033" y="2517686"/>
                <a:ext cx="3778563" cy="571960"/>
              </a:xfrm>
              <a:prstGeom prst="rect">
                <a:avLst/>
              </a:prstGeom>
              <a:blipFill rotWithShape="0">
                <a:blip r:embed="rId5"/>
                <a:stretch>
                  <a:fillRect b="-3191"/>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531445" y="3784000"/>
                <a:ext cx="2336129" cy="8894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r>
                        <a:rPr lang="en-US" altLang="zh-CN" sz="2400" b="1" i="1" smtClean="0">
                          <a:solidFill>
                            <a:srgbClr val="FF0000"/>
                          </a:solidFill>
                          <a:latin typeface="Cambria Math" panose="02040503050406030204" pitchFamily="18" charset="0"/>
                        </a:rPr>
                        <m:t> </m:t>
                      </m:r>
                      <m:r>
                        <a:rPr lang="zh-CN" altLang="en-US" sz="2400" b="1" i="1">
                          <a:solidFill>
                            <a:srgbClr val="FF0000"/>
                          </a:solidFill>
                          <a:latin typeface="Cambria Math" panose="02040503050406030204" pitchFamily="18" charset="0"/>
                        </a:rPr>
                        <m:t>最大</m:t>
                      </m:r>
                      <m:r>
                        <a:rPr lang="zh-CN" altLang="en-US" sz="2400" b="1" i="1" smtClean="0">
                          <a:solidFill>
                            <a:srgbClr val="FF0000"/>
                          </a:solidFill>
                          <a:latin typeface="Cambria Math" panose="02040503050406030204" pitchFamily="18" charset="0"/>
                        </a:rPr>
                        <m:t>化</m:t>
                      </m:r>
                      <m:r>
                        <a:rPr lang="zh-CN" altLang="en-US" sz="2400" b="1" i="1">
                          <a:solidFill>
                            <a:srgbClr val="FF0000"/>
                          </a:solidFill>
                          <a:latin typeface="Cambria Math" panose="02040503050406030204" pitchFamily="18" charset="0"/>
                        </a:rPr>
                        <m:t>：</m:t>
                      </m:r>
                      <m:r>
                        <a:rPr lang="en-US" altLang="zh-CN" sz="2400" b="1" dirty="0">
                          <a:solidFill>
                            <a:srgbClr val="FF0000"/>
                          </a:solidFill>
                          <a:latin typeface="Cambria Math" panose="02040503050406030204" pitchFamily="18" charset="0"/>
                          <a:ea typeface="Cambria Math" panose="02040503050406030204" pitchFamily="18" charset="0"/>
                        </a:rPr>
                        <m:t>−</m:t>
                      </m:r>
                      <m:sSub>
                        <m:sSubPr>
                          <m:ctrlPr>
                            <a:rPr lang="en-US" altLang="zh-CN" sz="2400" b="1" i="1" dirty="0" smtClean="0">
                              <a:solidFill>
                                <a:srgbClr val="FF0000"/>
                              </a:solidFill>
                              <a:latin typeface="Cambria Math" panose="02040503050406030204" pitchFamily="18" charset="0"/>
                              <a:ea typeface="Cambria Math" panose="02040503050406030204" pitchFamily="18" charset="0"/>
                            </a:rPr>
                          </m:ctrlPr>
                        </m:sSubPr>
                        <m:e>
                          <m:r>
                            <a:rPr lang="en-US" altLang="zh-CN" sz="2400" b="1" i="1" dirty="0" smtClean="0">
                              <a:solidFill>
                                <a:srgbClr val="FF0000"/>
                              </a:solidFill>
                              <a:latin typeface="Cambria Math" panose="02040503050406030204" pitchFamily="18" charset="0"/>
                              <a:ea typeface="Cambria Math" panose="02040503050406030204" pitchFamily="18" charset="0"/>
                            </a:rPr>
                            <m:t>𝒙</m:t>
                          </m:r>
                        </m:e>
                        <m:sub>
                          <m:r>
                            <a:rPr lang="en-US" altLang="zh-CN" sz="2400" b="1" i="1" dirty="0" smtClean="0">
                              <a:solidFill>
                                <a:srgbClr val="FF0000"/>
                              </a:solidFill>
                              <a:latin typeface="Cambria Math" panose="02040503050406030204" pitchFamily="18" charset="0"/>
                              <a:ea typeface="Cambria Math" panose="02040503050406030204" pitchFamily="18" charset="0"/>
                            </a:rPr>
                            <m:t>𝟎</m:t>
                          </m:r>
                        </m:sub>
                      </m:sSub>
                    </m:oMath>
                  </m:oMathPara>
                </a14:m>
                <a:endParaRPr lang="zh-CN" altLang="en-US" sz="2400" b="1" dirty="0">
                  <a:solidFill>
                    <a:srgbClr val="FF0000"/>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1531445" y="3784000"/>
                <a:ext cx="2336129" cy="889404"/>
              </a:xfrm>
              <a:prstGeom prst="rect">
                <a:avLst/>
              </a:prstGeom>
              <a:blipFill rotWithShape="0">
                <a:blip r:embed="rId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823623" y="4545986"/>
                <a:ext cx="7230101" cy="869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r>
                        <a:rPr lang="zh-CN" altLang="en-US" sz="2400" b="1" i="1" smtClean="0">
                          <a:solidFill>
                            <a:srgbClr val="0000CC"/>
                          </a:solidFill>
                          <a:latin typeface="Cambria Math" panose="02040503050406030204" pitchFamily="18" charset="0"/>
                        </a:rPr>
                        <m:t>约束</m:t>
                      </m:r>
                      <m:r>
                        <a:rPr lang="zh-CN" altLang="en-US" sz="2400" b="1" i="1">
                          <a:solidFill>
                            <a:srgbClr val="0000CC"/>
                          </a:solidFill>
                          <a:latin typeface="Cambria Math" panose="02040503050406030204" pitchFamily="18" charset="0"/>
                        </a:rPr>
                        <m:t>条件</m:t>
                      </m:r>
                      <m:r>
                        <a:rPr lang="zh-CN" altLang="en-US" sz="2400" b="1" i="1" smtClean="0">
                          <a:solidFill>
                            <a:srgbClr val="0000CC"/>
                          </a:solidFill>
                          <a:latin typeface="Cambria Math" panose="02040503050406030204" pitchFamily="18" charset="0"/>
                        </a:rPr>
                        <m:t>：</m:t>
                      </m:r>
                      <m:nary>
                        <m:naryPr>
                          <m:chr m:val="∑"/>
                          <m:ctrlPr>
                            <a:rPr lang="en-US" altLang="zh-CN" sz="2400" b="1" i="1" smtClean="0">
                              <a:solidFill>
                                <a:srgbClr val="0000CC"/>
                              </a:solidFill>
                              <a:latin typeface="Cambria Math" panose="02040503050406030204" pitchFamily="18" charset="0"/>
                            </a:rPr>
                          </m:ctrlPr>
                        </m:naryPr>
                        <m:sub>
                          <m:r>
                            <a:rPr lang="en-US" altLang="zh-CN" sz="2400" b="1" i="1" smtClean="0">
                              <a:solidFill>
                                <a:srgbClr val="0000CC"/>
                              </a:solidFill>
                              <a:latin typeface="Cambria Math" panose="02040503050406030204" pitchFamily="18" charset="0"/>
                            </a:rPr>
                            <m:t>𝒋</m:t>
                          </m:r>
                          <m:r>
                            <a:rPr lang="en-US" altLang="zh-CN" sz="2400" b="1" i="1" smtClean="0">
                              <a:solidFill>
                                <a:srgbClr val="0000CC"/>
                              </a:solidFill>
                              <a:latin typeface="Cambria Math" panose="02040503050406030204" pitchFamily="18" charset="0"/>
                            </a:rPr>
                            <m:t>=</m:t>
                          </m:r>
                          <m:r>
                            <a:rPr lang="en-US" altLang="zh-CN" sz="2400" b="1" i="1" smtClean="0">
                              <a:solidFill>
                                <a:srgbClr val="0000CC"/>
                              </a:solidFill>
                              <a:latin typeface="Cambria Math" panose="02040503050406030204" pitchFamily="18" charset="0"/>
                            </a:rPr>
                            <m:t>𝟏</m:t>
                          </m:r>
                        </m:sub>
                        <m:sup>
                          <m:r>
                            <a:rPr lang="en-US" altLang="zh-CN" sz="2400" b="1" i="1" smtClean="0">
                              <a:solidFill>
                                <a:srgbClr val="0000CC"/>
                              </a:solidFill>
                              <a:latin typeface="Cambria Math" panose="02040503050406030204" pitchFamily="18" charset="0"/>
                            </a:rPr>
                            <m:t>𝒏</m:t>
                          </m:r>
                        </m:sup>
                        <m:e>
                          <m:sSub>
                            <m:sSubPr>
                              <m:ctrlPr>
                                <a:rPr lang="en-US" altLang="zh-CN" sz="2400" b="1" i="1">
                                  <a:solidFill>
                                    <a:srgbClr val="0000CC"/>
                                  </a:solidFill>
                                  <a:latin typeface="Cambria Math" panose="02040503050406030204" pitchFamily="18" charset="0"/>
                                </a:rPr>
                              </m:ctrlPr>
                            </m:sSubPr>
                            <m:e>
                              <m:r>
                                <a:rPr lang="en-US" altLang="zh-CN" sz="2400" b="1" i="1">
                                  <a:solidFill>
                                    <a:srgbClr val="0000CC"/>
                                  </a:solidFill>
                                  <a:latin typeface="Cambria Math" panose="02040503050406030204" pitchFamily="18" charset="0"/>
                                </a:rPr>
                                <m:t>𝒂</m:t>
                              </m:r>
                            </m:e>
                            <m:sub>
                              <m:r>
                                <a:rPr lang="en-US" altLang="zh-CN" sz="2400" b="1" i="1" smtClean="0">
                                  <a:solidFill>
                                    <a:srgbClr val="0000CC"/>
                                  </a:solidFill>
                                  <a:latin typeface="Cambria Math" panose="02040503050406030204" pitchFamily="18" charset="0"/>
                                </a:rPr>
                                <m:t>𝒊𝒋</m:t>
                              </m:r>
                            </m:sub>
                          </m:sSub>
                          <m:sSub>
                            <m:sSubPr>
                              <m:ctrlPr>
                                <a:rPr lang="en-US" altLang="zh-CN" sz="2400" b="1" i="1" smtClean="0">
                                  <a:solidFill>
                                    <a:srgbClr val="0000CC"/>
                                  </a:solidFill>
                                  <a:latin typeface="Cambria Math" panose="02040503050406030204" pitchFamily="18" charset="0"/>
                                </a:rPr>
                              </m:ctrlPr>
                            </m:sSubPr>
                            <m:e>
                              <m:r>
                                <a:rPr lang="en-US" altLang="zh-CN" sz="2400" b="1" i="1" smtClean="0">
                                  <a:solidFill>
                                    <a:srgbClr val="0000CC"/>
                                  </a:solidFill>
                                  <a:latin typeface="Cambria Math" panose="02040503050406030204" pitchFamily="18" charset="0"/>
                                </a:rPr>
                                <m:t>𝒙</m:t>
                              </m:r>
                            </m:e>
                            <m:sub>
                              <m:r>
                                <a:rPr lang="en-US" altLang="zh-CN" sz="2400" b="1" i="1" smtClean="0">
                                  <a:solidFill>
                                    <a:srgbClr val="0000CC"/>
                                  </a:solidFill>
                                  <a:latin typeface="Cambria Math" panose="02040503050406030204" pitchFamily="18" charset="0"/>
                                </a:rPr>
                                <m:t>𝒋</m:t>
                              </m:r>
                            </m:sub>
                          </m:sSub>
                          <m:r>
                            <a:rPr lang="en-US" altLang="zh-CN" sz="2400" b="1" i="1" smtClean="0">
                              <a:solidFill>
                                <a:srgbClr val="0000CC"/>
                              </a:solidFill>
                              <a:latin typeface="Cambria Math" panose="02040503050406030204" pitchFamily="18" charset="0"/>
                            </a:rPr>
                            <m:t>−</m:t>
                          </m:r>
                          <m:sSub>
                            <m:sSubPr>
                              <m:ctrlPr>
                                <a:rPr lang="en-US" altLang="zh-CN" sz="2400" b="1" i="1" smtClean="0">
                                  <a:solidFill>
                                    <a:srgbClr val="0000CC"/>
                                  </a:solidFill>
                                  <a:latin typeface="Cambria Math" panose="02040503050406030204" pitchFamily="18" charset="0"/>
                                </a:rPr>
                              </m:ctrlPr>
                            </m:sSubPr>
                            <m:e>
                              <m:r>
                                <a:rPr lang="en-US" altLang="zh-CN" sz="2400" b="1" i="1" smtClean="0">
                                  <a:solidFill>
                                    <a:srgbClr val="0000CC"/>
                                  </a:solidFill>
                                  <a:latin typeface="Cambria Math" panose="02040503050406030204" pitchFamily="18" charset="0"/>
                                </a:rPr>
                                <m:t>𝒙</m:t>
                              </m:r>
                            </m:e>
                            <m:sub>
                              <m:r>
                                <a:rPr lang="en-US" altLang="zh-CN" sz="2400" b="1" i="1" smtClean="0">
                                  <a:solidFill>
                                    <a:srgbClr val="0000CC"/>
                                  </a:solidFill>
                                  <a:latin typeface="Cambria Math" panose="02040503050406030204" pitchFamily="18" charset="0"/>
                                </a:rPr>
                                <m:t>𝟎</m:t>
                              </m:r>
                            </m:sub>
                          </m:sSub>
                          <m:r>
                            <a:rPr lang="en-US" altLang="zh-CN" sz="2400" b="1" i="1" smtClean="0">
                              <a:solidFill>
                                <a:srgbClr val="0000CC"/>
                              </a:solidFill>
                              <a:latin typeface="Cambria Math" panose="02040503050406030204" pitchFamily="18" charset="0"/>
                              <a:ea typeface="Cambria Math" panose="02040503050406030204" pitchFamily="18" charset="0"/>
                            </a:rPr>
                            <m:t>≤</m:t>
                          </m:r>
                          <m:sSub>
                            <m:sSubPr>
                              <m:ctrlPr>
                                <a:rPr lang="en-US" altLang="zh-CN" sz="2400" b="1" i="1" smtClean="0">
                                  <a:solidFill>
                                    <a:srgbClr val="0000CC"/>
                                  </a:solidFill>
                                  <a:latin typeface="Cambria Math" panose="02040503050406030204" pitchFamily="18" charset="0"/>
                                  <a:ea typeface="Cambria Math" panose="02040503050406030204" pitchFamily="18" charset="0"/>
                                </a:rPr>
                              </m:ctrlPr>
                            </m:sSubPr>
                            <m:e>
                              <m:r>
                                <a:rPr lang="en-US" altLang="zh-CN" sz="2400" b="1" i="1" smtClean="0">
                                  <a:solidFill>
                                    <a:srgbClr val="0000CC"/>
                                  </a:solidFill>
                                  <a:latin typeface="Cambria Math" panose="02040503050406030204" pitchFamily="18" charset="0"/>
                                  <a:ea typeface="Cambria Math" panose="02040503050406030204" pitchFamily="18" charset="0"/>
                                </a:rPr>
                                <m:t>𝒃</m:t>
                              </m:r>
                            </m:e>
                            <m:sub>
                              <m:r>
                                <a:rPr lang="en-US" altLang="zh-CN" sz="2400" b="1" i="1" smtClean="0">
                                  <a:solidFill>
                                    <a:srgbClr val="0000CC"/>
                                  </a:solidFill>
                                  <a:latin typeface="Cambria Math" panose="02040503050406030204" pitchFamily="18" charset="0"/>
                                  <a:ea typeface="Cambria Math" panose="02040503050406030204" pitchFamily="18" charset="0"/>
                                </a:rPr>
                                <m:t>𝒊</m:t>
                              </m:r>
                            </m:sub>
                          </m:sSub>
                          <m:r>
                            <a:rPr lang="en-US" altLang="zh-CN" sz="2400" b="1" i="1" smtClean="0">
                              <a:solidFill>
                                <a:srgbClr val="0000CC"/>
                              </a:solidFill>
                              <a:latin typeface="Cambria Math" panose="02040503050406030204" pitchFamily="18" charset="0"/>
                              <a:ea typeface="Cambria Math" panose="02040503050406030204" pitchFamily="18" charset="0"/>
                            </a:rPr>
                            <m:t>      (</m:t>
                          </m:r>
                          <m:r>
                            <a:rPr lang="en-US" altLang="zh-CN" sz="2400" b="1" i="1" smtClean="0">
                              <a:solidFill>
                                <a:srgbClr val="0000CC"/>
                              </a:solidFill>
                              <a:latin typeface="Cambria Math" panose="02040503050406030204" pitchFamily="18" charset="0"/>
                              <a:ea typeface="Cambria Math" panose="02040503050406030204" pitchFamily="18" charset="0"/>
                            </a:rPr>
                            <m:t>𝒊</m:t>
                          </m:r>
                          <m:r>
                            <a:rPr lang="en-US" altLang="zh-CN" sz="2400" b="1" i="1" smtClean="0">
                              <a:solidFill>
                                <a:srgbClr val="0000CC"/>
                              </a:solidFill>
                              <a:latin typeface="Cambria Math" panose="02040503050406030204" pitchFamily="18" charset="0"/>
                              <a:ea typeface="Cambria Math" panose="02040503050406030204" pitchFamily="18" charset="0"/>
                            </a:rPr>
                            <m:t>=</m:t>
                          </m:r>
                          <m:r>
                            <a:rPr lang="en-US" altLang="zh-CN" sz="2400" b="1" i="1" smtClean="0">
                              <a:solidFill>
                                <a:srgbClr val="0000CC"/>
                              </a:solidFill>
                              <a:latin typeface="Cambria Math" panose="02040503050406030204" pitchFamily="18" charset="0"/>
                              <a:ea typeface="Cambria Math" panose="02040503050406030204" pitchFamily="18" charset="0"/>
                            </a:rPr>
                            <m:t>𝟏</m:t>
                          </m:r>
                          <m:r>
                            <a:rPr lang="en-US" altLang="zh-CN" sz="2400" b="1" i="1" smtClean="0">
                              <a:solidFill>
                                <a:srgbClr val="0000CC"/>
                              </a:solidFill>
                              <a:latin typeface="Cambria Math" panose="02040503050406030204" pitchFamily="18" charset="0"/>
                              <a:ea typeface="Cambria Math" panose="02040503050406030204" pitchFamily="18" charset="0"/>
                            </a:rPr>
                            <m:t>,</m:t>
                          </m:r>
                          <m:r>
                            <a:rPr lang="en-US" altLang="zh-CN" sz="2400" b="1" i="1" smtClean="0">
                              <a:solidFill>
                                <a:srgbClr val="0000CC"/>
                              </a:solidFill>
                              <a:latin typeface="Cambria Math" panose="02040503050406030204" pitchFamily="18" charset="0"/>
                              <a:ea typeface="Cambria Math" panose="02040503050406030204" pitchFamily="18" charset="0"/>
                            </a:rPr>
                            <m:t>𝟐</m:t>
                          </m:r>
                          <m:r>
                            <a:rPr lang="en-US" altLang="zh-CN" sz="2400" b="1" i="1" smtClean="0">
                              <a:solidFill>
                                <a:srgbClr val="0000CC"/>
                              </a:solidFill>
                              <a:latin typeface="Cambria Math" panose="02040503050406030204" pitchFamily="18" charset="0"/>
                              <a:ea typeface="Cambria Math" panose="02040503050406030204" pitchFamily="18" charset="0"/>
                            </a:rPr>
                            <m:t>,…,</m:t>
                          </m:r>
                          <m:r>
                            <a:rPr lang="en-US" altLang="zh-CN" sz="2400" b="1" i="1" smtClean="0">
                              <a:solidFill>
                                <a:srgbClr val="0000CC"/>
                              </a:solidFill>
                              <a:latin typeface="Cambria Math" panose="02040503050406030204" pitchFamily="18" charset="0"/>
                              <a:ea typeface="Cambria Math" panose="02040503050406030204" pitchFamily="18" charset="0"/>
                            </a:rPr>
                            <m:t>𝒎</m:t>
                          </m:r>
                          <m:r>
                            <a:rPr lang="en-US" altLang="zh-CN" sz="2400" b="1" i="1" smtClean="0">
                              <a:solidFill>
                                <a:srgbClr val="0000CC"/>
                              </a:solidFill>
                              <a:latin typeface="Cambria Math" panose="02040503050406030204" pitchFamily="18" charset="0"/>
                              <a:ea typeface="Cambria Math" panose="02040503050406030204" pitchFamily="18" charset="0"/>
                            </a:rPr>
                            <m:t>) </m:t>
                          </m:r>
                        </m:e>
                      </m:nary>
                    </m:oMath>
                  </m:oMathPara>
                </a14:m>
                <a:endParaRPr lang="zh-CN" altLang="en-US" sz="2400" b="1" dirty="0">
                  <a:solidFill>
                    <a:srgbClr val="0000CC"/>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823623" y="4545986"/>
                <a:ext cx="7230101" cy="869249"/>
              </a:xfrm>
              <a:prstGeom prst="rect">
                <a:avLst/>
              </a:prstGeom>
              <a:blipFill rotWithShape="0">
                <a:blip r:embed="rId7"/>
                <a:stretch>
                  <a:fillRect t="-5634" b="-10563"/>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3438033" y="5435390"/>
                <a:ext cx="5143723" cy="57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sSub>
                        <m:sSubPr>
                          <m:ctrlPr>
                            <a:rPr lang="en-US" altLang="zh-CN" sz="2400" b="1" i="1" smtClean="0">
                              <a:solidFill>
                                <a:srgbClr val="0000CC"/>
                              </a:solidFill>
                              <a:latin typeface="Cambria Math" panose="02040503050406030204" pitchFamily="18" charset="0"/>
                            </a:rPr>
                          </m:ctrlPr>
                        </m:sSubPr>
                        <m:e>
                          <m:r>
                            <a:rPr lang="en-US" altLang="zh-CN" sz="2400" b="1" i="1" smtClean="0">
                              <a:solidFill>
                                <a:srgbClr val="0000CC"/>
                              </a:solidFill>
                              <a:latin typeface="Cambria Math" panose="02040503050406030204" pitchFamily="18" charset="0"/>
                            </a:rPr>
                            <m:t>𝒙</m:t>
                          </m:r>
                        </m:e>
                        <m:sub>
                          <m:r>
                            <a:rPr lang="en-US" altLang="zh-CN" sz="2400" b="1" i="1" smtClean="0">
                              <a:solidFill>
                                <a:srgbClr val="0000CC"/>
                              </a:solidFill>
                              <a:latin typeface="Cambria Math" panose="02040503050406030204" pitchFamily="18" charset="0"/>
                            </a:rPr>
                            <m:t>𝒋</m:t>
                          </m:r>
                        </m:sub>
                      </m:sSub>
                      <m:r>
                        <a:rPr lang="en-US" altLang="zh-CN" sz="2400" b="1" i="1" smtClean="0">
                          <a:solidFill>
                            <a:srgbClr val="0000CC"/>
                          </a:solidFill>
                          <a:latin typeface="Cambria Math" panose="02040503050406030204" pitchFamily="18" charset="0"/>
                          <a:ea typeface="Cambria Math" panose="02040503050406030204" pitchFamily="18" charset="0"/>
                        </a:rPr>
                        <m:t>≥</m:t>
                      </m:r>
                      <m:r>
                        <a:rPr lang="en-US" altLang="zh-CN" sz="2400" b="1" i="1" smtClean="0">
                          <a:solidFill>
                            <a:srgbClr val="0000CC"/>
                          </a:solidFill>
                          <a:latin typeface="Cambria Math" panose="02040503050406030204" pitchFamily="18" charset="0"/>
                          <a:ea typeface="Cambria Math" panose="02040503050406030204" pitchFamily="18" charset="0"/>
                        </a:rPr>
                        <m:t>𝟎</m:t>
                      </m:r>
                      <m:r>
                        <a:rPr lang="en-US" altLang="zh-CN" sz="2400" b="1" i="1" smtClean="0">
                          <a:solidFill>
                            <a:srgbClr val="0000CC"/>
                          </a:solidFill>
                          <a:latin typeface="Cambria Math" panose="02040503050406030204" pitchFamily="18" charset="0"/>
                          <a:ea typeface="Cambria Math" panose="02040503050406030204" pitchFamily="18" charset="0"/>
                        </a:rPr>
                        <m:t>,  </m:t>
                      </m:r>
                      <m:r>
                        <a:rPr lang="en-US" altLang="zh-CN" sz="2400" b="1" i="1" smtClean="0">
                          <a:solidFill>
                            <a:srgbClr val="0000CC"/>
                          </a:solidFill>
                          <a:latin typeface="Cambria Math" panose="02040503050406030204" pitchFamily="18" charset="0"/>
                          <a:ea typeface="Cambria Math" panose="02040503050406030204" pitchFamily="18" charset="0"/>
                        </a:rPr>
                        <m:t>𝒋</m:t>
                      </m:r>
                      <m:r>
                        <a:rPr lang="en-US" altLang="zh-CN" sz="2400" b="1" i="1" smtClean="0">
                          <a:solidFill>
                            <a:srgbClr val="0000CC"/>
                          </a:solidFill>
                          <a:latin typeface="Cambria Math" panose="02040503050406030204" pitchFamily="18" charset="0"/>
                          <a:ea typeface="Cambria Math" panose="02040503050406030204" pitchFamily="18" charset="0"/>
                        </a:rPr>
                        <m:t>=</m:t>
                      </m:r>
                      <m:r>
                        <a:rPr lang="en-US" altLang="zh-CN" sz="2400" b="1" i="1" smtClean="0">
                          <a:solidFill>
                            <a:srgbClr val="FF0000"/>
                          </a:solidFill>
                          <a:latin typeface="Cambria Math" panose="02040503050406030204" pitchFamily="18" charset="0"/>
                          <a:ea typeface="Cambria Math" panose="02040503050406030204" pitchFamily="18" charset="0"/>
                        </a:rPr>
                        <m:t>𝟎</m:t>
                      </m:r>
                      <m:r>
                        <a:rPr lang="en-US" altLang="zh-CN" sz="2400" b="1" i="1" smtClean="0">
                          <a:solidFill>
                            <a:srgbClr val="0000CC"/>
                          </a:solidFill>
                          <a:latin typeface="Cambria Math" panose="02040503050406030204" pitchFamily="18" charset="0"/>
                          <a:ea typeface="Cambria Math" panose="02040503050406030204" pitchFamily="18" charset="0"/>
                        </a:rPr>
                        <m:t>,</m:t>
                      </m:r>
                      <m:r>
                        <a:rPr lang="en-US" altLang="zh-CN" sz="2400" b="1" i="1" smtClean="0">
                          <a:solidFill>
                            <a:srgbClr val="0000CC"/>
                          </a:solidFill>
                          <a:latin typeface="Cambria Math" panose="02040503050406030204" pitchFamily="18" charset="0"/>
                          <a:ea typeface="Cambria Math" panose="02040503050406030204" pitchFamily="18" charset="0"/>
                        </a:rPr>
                        <m:t>𝟏</m:t>
                      </m:r>
                      <m:r>
                        <a:rPr lang="en-US" altLang="zh-CN" sz="2400" b="1" i="1" smtClean="0">
                          <a:solidFill>
                            <a:srgbClr val="0000CC"/>
                          </a:solidFill>
                          <a:latin typeface="Cambria Math" panose="02040503050406030204" pitchFamily="18" charset="0"/>
                          <a:ea typeface="Cambria Math" panose="02040503050406030204" pitchFamily="18" charset="0"/>
                        </a:rPr>
                        <m:t>,</m:t>
                      </m:r>
                      <m:r>
                        <a:rPr lang="en-US" altLang="zh-CN" sz="2400" b="1" i="1" smtClean="0">
                          <a:solidFill>
                            <a:srgbClr val="0000CC"/>
                          </a:solidFill>
                          <a:latin typeface="Cambria Math" panose="02040503050406030204" pitchFamily="18" charset="0"/>
                          <a:ea typeface="Cambria Math" panose="02040503050406030204" pitchFamily="18" charset="0"/>
                        </a:rPr>
                        <m:t>𝟐</m:t>
                      </m:r>
                      <m:r>
                        <a:rPr lang="en-US" altLang="zh-CN" sz="2400" b="1" i="1" smtClean="0">
                          <a:solidFill>
                            <a:srgbClr val="0000CC"/>
                          </a:solidFill>
                          <a:latin typeface="Cambria Math" panose="02040503050406030204" pitchFamily="18" charset="0"/>
                          <a:ea typeface="Cambria Math" panose="02040503050406030204" pitchFamily="18" charset="0"/>
                        </a:rPr>
                        <m:t>,</m:t>
                      </m:r>
                      <m:r>
                        <a:rPr lang="en-US" altLang="zh-CN" sz="2400" b="1" i="1" smtClean="0">
                          <a:solidFill>
                            <a:srgbClr val="0000CC"/>
                          </a:solidFill>
                          <a:latin typeface="Cambria Math" panose="02040503050406030204" pitchFamily="18" charset="0"/>
                          <a:ea typeface="Cambria Math" panose="02040503050406030204" pitchFamily="18" charset="0"/>
                        </a:rPr>
                        <m:t>𝟑</m:t>
                      </m:r>
                      <m:r>
                        <a:rPr lang="en-US" altLang="zh-CN" sz="2400" b="1" i="1" smtClean="0">
                          <a:solidFill>
                            <a:srgbClr val="0000CC"/>
                          </a:solidFill>
                          <a:latin typeface="Cambria Math" panose="02040503050406030204" pitchFamily="18" charset="0"/>
                          <a:ea typeface="Cambria Math" panose="02040503050406030204" pitchFamily="18" charset="0"/>
                        </a:rPr>
                        <m:t>,…,</m:t>
                      </m:r>
                      <m:r>
                        <a:rPr lang="en-US" altLang="zh-CN" sz="2400" b="1" i="1" smtClean="0">
                          <a:solidFill>
                            <a:srgbClr val="0000CC"/>
                          </a:solidFill>
                          <a:latin typeface="Cambria Math" panose="02040503050406030204" pitchFamily="18" charset="0"/>
                          <a:ea typeface="Cambria Math" panose="02040503050406030204" pitchFamily="18" charset="0"/>
                        </a:rPr>
                        <m:t>𝒏</m:t>
                      </m:r>
                    </m:oMath>
                  </m:oMathPara>
                </a14:m>
                <a:endParaRPr lang="zh-CN" altLang="en-US" sz="2400" b="1" dirty="0">
                  <a:solidFill>
                    <a:srgbClr val="0000CC"/>
                  </a:solidFill>
                </a:endParaRPr>
              </a:p>
            </p:txBody>
          </p:sp>
        </mc:Choice>
        <mc:Fallback xmlns="">
          <p:sp>
            <p:nvSpPr>
              <p:cNvPr id="9" name="矩形 8"/>
              <p:cNvSpPr>
                <a:spLocks noRot="1" noChangeAspect="1" noMove="1" noResize="1" noEditPoints="1" noAdjustHandles="1" noChangeArrowheads="1" noChangeShapeType="1" noTextEdit="1"/>
              </p:cNvSpPr>
              <p:nvPr/>
            </p:nvSpPr>
            <p:spPr>
              <a:xfrm>
                <a:off x="3438033" y="5435390"/>
                <a:ext cx="5143723" cy="571960"/>
              </a:xfrm>
              <a:prstGeom prst="rect">
                <a:avLst/>
              </a:prstGeom>
              <a:blipFill rotWithShape="0">
                <a:blip r:embed="rId8"/>
                <a:stretch>
                  <a:fillRect b="-4301"/>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25642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线性规划是应用最广的数学模型</a:t>
            </a:r>
            <a:endParaRPr lang="en-US" altLang="zh-CN" dirty="0"/>
          </a:p>
          <a:p>
            <a:pPr lvl="1"/>
            <a:r>
              <a:rPr lang="en-US" altLang="zh-CN" b="0" dirty="0" err="1">
                <a:latin typeface="Times New Roman" panose="02020603050405020304" pitchFamily="18" charset="0"/>
                <a:cs typeface="Times New Roman" panose="02020603050405020304" pitchFamily="18" charset="0"/>
              </a:rPr>
              <a:t>L.V.Kantorovich</a:t>
            </a:r>
            <a:r>
              <a:rPr lang="zh-CN" altLang="en-US" b="0" dirty="0">
                <a:latin typeface="Times New Roman" panose="02020603050405020304" pitchFamily="18" charset="0"/>
                <a:cs typeface="Times New Roman" panose="02020603050405020304" pitchFamily="18" charset="0"/>
              </a:rPr>
              <a:t>，苏联数学家、经济学家、</a:t>
            </a:r>
            <a:r>
              <a:rPr lang="en-US" altLang="zh-CN" b="0" dirty="0">
                <a:latin typeface="Times New Roman" panose="02020603050405020304" pitchFamily="18" charset="0"/>
                <a:cs typeface="Times New Roman" panose="02020603050405020304" pitchFamily="18" charset="0"/>
              </a:rPr>
              <a:t>1975</a:t>
            </a:r>
            <a:r>
              <a:rPr lang="zh-CN" altLang="en-US" b="0" dirty="0">
                <a:latin typeface="Times New Roman" panose="02020603050405020304" pitchFamily="18" charset="0"/>
                <a:cs typeface="Times New Roman" panose="02020603050405020304" pitchFamily="18" charset="0"/>
              </a:rPr>
              <a:t>年诺贝尔经济学奖获得者</a:t>
            </a:r>
            <a:r>
              <a:rPr lang="en-US" altLang="zh-CN" b="0" dirty="0">
                <a:latin typeface="Times New Roman" panose="02020603050405020304" pitchFamily="18" charset="0"/>
                <a:cs typeface="Times New Roman" panose="02020603050405020304" pitchFamily="18" charset="0"/>
              </a:rPr>
              <a:t>, 1939</a:t>
            </a:r>
            <a:r>
              <a:rPr lang="zh-CN" altLang="en-US" b="0" dirty="0">
                <a:latin typeface="Times New Roman" panose="02020603050405020304" pitchFamily="18" charset="0"/>
                <a:cs typeface="Times New Roman" panose="02020603050405020304" pitchFamily="18" charset="0"/>
              </a:rPr>
              <a:t>年在</a:t>
            </a:r>
            <a:r>
              <a:rPr lang="en-US" altLang="zh-CN" b="0" dirty="0">
                <a:latin typeface="Times New Roman" panose="02020603050405020304" pitchFamily="18" charset="0"/>
                <a:cs typeface="Times New Roman" panose="02020603050405020304" pitchFamily="18" charset="0"/>
              </a:rPr>
              <a:t>《</a:t>
            </a:r>
            <a:r>
              <a:rPr lang="zh-CN" altLang="en-US" b="0" dirty="0">
                <a:latin typeface="Times New Roman" panose="02020603050405020304" pitchFamily="18" charset="0"/>
                <a:cs typeface="Times New Roman" panose="02020603050405020304" pitchFamily="18" charset="0"/>
              </a:rPr>
              <a:t>组织和计划生产的数学方法</a:t>
            </a:r>
            <a:r>
              <a:rPr lang="en-US" altLang="zh-CN" b="0" dirty="0">
                <a:latin typeface="Times New Roman" panose="02020603050405020304" pitchFamily="18" charset="0"/>
                <a:cs typeface="Times New Roman" panose="02020603050405020304" pitchFamily="18" charset="0"/>
              </a:rPr>
              <a:t>》</a:t>
            </a:r>
            <a:r>
              <a:rPr lang="zh-CN" altLang="en-US" b="0" dirty="0">
                <a:latin typeface="Times New Roman" panose="02020603050405020304" pitchFamily="18" charset="0"/>
                <a:cs typeface="Times New Roman" panose="02020603050405020304" pitchFamily="18" charset="0"/>
              </a:rPr>
              <a:t>一文中最早提出线性规划。</a:t>
            </a:r>
            <a:endParaRPr lang="en-US" altLang="zh-CN" b="0" dirty="0">
              <a:latin typeface="Times New Roman" panose="02020603050405020304" pitchFamily="18" charset="0"/>
              <a:cs typeface="Times New Roman" panose="02020603050405020304" pitchFamily="18" charset="0"/>
            </a:endParaRPr>
          </a:p>
          <a:p>
            <a:pPr lvl="1"/>
            <a:r>
              <a:rPr lang="en-US" altLang="zh-CN" b="0" dirty="0">
                <a:latin typeface="Times New Roman" panose="02020603050405020304" pitchFamily="18" charset="0"/>
                <a:cs typeface="Times New Roman" panose="02020603050405020304" pitchFamily="18" charset="0"/>
              </a:rPr>
              <a:t>1947</a:t>
            </a:r>
            <a:r>
              <a:rPr lang="zh-CN" altLang="en-US" b="0" dirty="0">
                <a:latin typeface="Times New Roman" panose="02020603050405020304" pitchFamily="18" charset="0"/>
                <a:cs typeface="Times New Roman" panose="02020603050405020304" pitchFamily="18" charset="0"/>
              </a:rPr>
              <a:t>年，</a:t>
            </a:r>
            <a:r>
              <a:rPr lang="en-US" altLang="zh-CN" b="0" dirty="0" err="1">
                <a:latin typeface="Times New Roman" panose="02020603050405020304" pitchFamily="18" charset="0"/>
                <a:cs typeface="Times New Roman" panose="02020603050405020304" pitchFamily="18" charset="0"/>
              </a:rPr>
              <a:t>G.B.Dantzig</a:t>
            </a:r>
            <a:r>
              <a:rPr lang="zh-CN" altLang="en-US" b="0" dirty="0">
                <a:latin typeface="Times New Roman" panose="02020603050405020304" pitchFamily="18" charset="0"/>
                <a:cs typeface="Times New Roman" panose="02020603050405020304" pitchFamily="18" charset="0"/>
              </a:rPr>
              <a:t>给出一般的线性规划模型和单纯形法</a:t>
            </a:r>
          </a:p>
          <a:p>
            <a:pPr lvl="1"/>
            <a:r>
              <a:rPr lang="en-US" altLang="zh-CN" b="0" dirty="0">
                <a:latin typeface="Times New Roman" panose="02020603050405020304" pitchFamily="18" charset="0"/>
                <a:cs typeface="Times New Roman" panose="02020603050405020304" pitchFamily="18" charset="0"/>
              </a:rPr>
              <a:t>1979</a:t>
            </a:r>
            <a:r>
              <a:rPr lang="zh-CN" altLang="en-US" b="0" dirty="0">
                <a:latin typeface="Times New Roman" panose="02020603050405020304" pitchFamily="18" charset="0"/>
                <a:cs typeface="Times New Roman" panose="02020603050405020304" pitchFamily="18" charset="0"/>
              </a:rPr>
              <a:t>年，苏联数学家</a:t>
            </a:r>
            <a:r>
              <a:rPr lang="en-US" altLang="zh-CN" b="0" dirty="0">
                <a:latin typeface="Times New Roman" panose="02020603050405020304" pitchFamily="18" charset="0"/>
                <a:cs typeface="Times New Roman" panose="02020603050405020304" pitchFamily="18" charset="0"/>
              </a:rPr>
              <a:t>L.G. </a:t>
            </a:r>
            <a:r>
              <a:rPr lang="en-US" altLang="zh-CN" b="0" dirty="0" err="1">
                <a:latin typeface="Times New Roman" panose="02020603050405020304" pitchFamily="18" charset="0"/>
                <a:cs typeface="Times New Roman" panose="02020603050405020304" pitchFamily="18" charset="0"/>
              </a:rPr>
              <a:t>Khachian</a:t>
            </a:r>
            <a:r>
              <a:rPr lang="zh-CN" altLang="en-US" b="0" dirty="0">
                <a:latin typeface="Times New Roman" panose="02020603050405020304" pitchFamily="18" charset="0"/>
                <a:cs typeface="Times New Roman" panose="02020603050405020304" pitchFamily="18" charset="0"/>
              </a:rPr>
              <a:t>给出了椭球算法，这是多项式时间算法</a:t>
            </a:r>
          </a:p>
          <a:p>
            <a:pPr lvl="1"/>
            <a:r>
              <a:rPr lang="en-US" altLang="zh-CN" b="0" dirty="0">
                <a:latin typeface="Times New Roman" panose="02020603050405020304" pitchFamily="18" charset="0"/>
                <a:cs typeface="Times New Roman" panose="02020603050405020304" pitchFamily="18" charset="0"/>
              </a:rPr>
              <a:t>1984</a:t>
            </a:r>
            <a:r>
              <a:rPr lang="zh-CN" altLang="en-US" b="0" dirty="0">
                <a:latin typeface="Times New Roman" panose="02020603050405020304" pitchFamily="18" charset="0"/>
                <a:cs typeface="Times New Roman" panose="02020603050405020304" pitchFamily="18" charset="0"/>
              </a:rPr>
              <a:t>年，印度数学家</a:t>
            </a:r>
            <a:r>
              <a:rPr lang="en-US" altLang="zh-CN" b="0" dirty="0">
                <a:latin typeface="Times New Roman" panose="02020603050405020304" pitchFamily="18" charset="0"/>
                <a:cs typeface="Times New Roman" panose="02020603050405020304" pitchFamily="18" charset="0"/>
              </a:rPr>
              <a:t>N. </a:t>
            </a:r>
            <a:r>
              <a:rPr lang="en-US" altLang="zh-CN" b="0" dirty="0" err="1">
                <a:latin typeface="Times New Roman" panose="02020603050405020304" pitchFamily="18" charset="0"/>
                <a:cs typeface="Times New Roman" panose="02020603050405020304" pitchFamily="18" charset="0"/>
              </a:rPr>
              <a:t>Karmarkar</a:t>
            </a:r>
            <a:r>
              <a:rPr lang="en-US" altLang="zh-CN" b="0" dirty="0">
                <a:latin typeface="Times New Roman" panose="02020603050405020304" pitchFamily="18" charset="0"/>
                <a:cs typeface="Times New Roman" panose="02020603050405020304" pitchFamily="18" charset="0"/>
              </a:rPr>
              <a:t> </a:t>
            </a:r>
            <a:r>
              <a:rPr lang="zh-CN" altLang="en-US" b="0" dirty="0">
                <a:latin typeface="Times New Roman" panose="02020603050405020304" pitchFamily="18" charset="0"/>
                <a:cs typeface="Times New Roman" panose="02020603050405020304" pitchFamily="18" charset="0"/>
              </a:rPr>
              <a:t>给出了投影算法</a:t>
            </a:r>
          </a:p>
        </p:txBody>
      </p:sp>
      <p:sp>
        <p:nvSpPr>
          <p:cNvPr id="3" name="标题 2"/>
          <p:cNvSpPr>
            <a:spLocks noGrp="1"/>
          </p:cNvSpPr>
          <p:nvPr>
            <p:ph type="title"/>
          </p:nvPr>
        </p:nvSpPr>
        <p:spPr/>
        <p:txBody>
          <a:bodyPr/>
          <a:lstStyle/>
          <a:p>
            <a:pPr algn="ctr"/>
            <a:r>
              <a:rPr lang="zh-CN" altLang="en-US" dirty="0"/>
              <a:t> 线性规划</a:t>
            </a:r>
          </a:p>
        </p:txBody>
      </p:sp>
    </p:spTree>
    <p:extLst>
      <p:ext uri="{BB962C8B-B14F-4D97-AF65-F5344CB8AC3E}">
        <p14:creationId xmlns:p14="http://schemas.microsoft.com/office/powerpoint/2010/main" val="11740859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矩形 3"/>
              <p:cNvSpPr/>
              <p:nvPr/>
            </p:nvSpPr>
            <p:spPr>
              <a:xfrm>
                <a:off x="0" y="225499"/>
                <a:ext cx="3245475" cy="2321244"/>
              </a:xfrm>
              <a:prstGeom prst="rect">
                <a:avLst/>
              </a:prstGeom>
              <a:solidFill>
                <a:schemeClr val="bg1"/>
              </a:solid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500"/>
                  </a:lnSpc>
                </a:pPr>
                <a:r>
                  <a:rPr lang="zh-CN" altLang="en-US" sz="2400" b="1" dirty="0">
                    <a:solidFill>
                      <a:schemeClr val="tx1"/>
                    </a:solidFill>
                  </a:rPr>
                  <a:t>最大化：</a:t>
                </a:r>
                <a14:m>
                  <m:oMath xmlns:m="http://schemas.openxmlformats.org/officeDocument/2006/math">
                    <m:r>
                      <a:rPr lang="en-US" altLang="zh-CN" sz="2400" b="1">
                        <a:solidFill>
                          <a:schemeClr val="tx1"/>
                        </a:solidFill>
                        <a:latin typeface="Cambria Math" panose="02040503050406030204" pitchFamily="18" charset="0"/>
                      </a:rPr>
                      <m:t> </m:t>
                    </m:r>
                    <m:r>
                      <a:rPr lang="en-US" altLang="zh-CN" sz="2400" b="1" i="1">
                        <a:solidFill>
                          <a:schemeClr val="tx1"/>
                        </a:solidFill>
                        <a:latin typeface="Cambria Math" panose="02040503050406030204" pitchFamily="18" charset="0"/>
                      </a:rPr>
                      <m:t>2</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𝟏</m:t>
                        </m:r>
                      </m:sub>
                    </m:sSub>
                    <m:r>
                      <a:rPr lang="en-US" altLang="zh-CN" sz="2400" b="1" i="1">
                        <a:solidFill>
                          <a:schemeClr val="tx1"/>
                        </a:solidFill>
                        <a:latin typeface="Cambria Math" panose="02040503050406030204" pitchFamily="18" charset="0"/>
                        <a:ea typeface="Cambria Math" panose="02040503050406030204" pitchFamily="18" charset="0"/>
                      </a:rPr>
                      <m:t>−</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𝟐</m:t>
                        </m:r>
                      </m:sub>
                    </m:sSub>
                  </m:oMath>
                </a14:m>
                <a:endParaRPr lang="en-US" altLang="zh-CN" sz="2400" b="1" i="1" dirty="0">
                  <a:solidFill>
                    <a:schemeClr val="tx1"/>
                  </a:solidFill>
                  <a:latin typeface="Cambria Math" panose="02040503050406030204" pitchFamily="18" charset="0"/>
                </a:endParaRPr>
              </a:p>
              <a:p>
                <a:pPr>
                  <a:lnSpc>
                    <a:spcPts val="3500"/>
                  </a:lnSpc>
                </a:pPr>
                <a:r>
                  <a:rPr lang="zh-CN" altLang="en-US" sz="2400" b="1" dirty="0">
                    <a:solidFill>
                      <a:schemeClr val="tx1"/>
                    </a:solidFill>
                    <a:latin typeface="Cambria Math" panose="02040503050406030204" pitchFamily="18" charset="0"/>
                  </a:rPr>
                  <a:t>满足约束：</a:t>
                </a:r>
                <a:endParaRPr lang="en-US" altLang="zh-CN" sz="2400" b="1" dirty="0">
                  <a:solidFill>
                    <a:schemeClr val="tx1"/>
                  </a:solidFill>
                  <a:latin typeface="Cambria Math" panose="02040503050406030204" pitchFamily="18" charset="0"/>
                </a:endParaRPr>
              </a:p>
              <a:p>
                <a:pPr>
                  <a:lnSpc>
                    <a:spcPts val="3500"/>
                  </a:lnSpc>
                </a:pPr>
                <a:r>
                  <a:rPr lang="en-US" altLang="zh-CN" sz="2400" b="1" dirty="0">
                    <a:solidFill>
                      <a:schemeClr val="tx1"/>
                    </a:solidFill>
                  </a:rPr>
                  <a:t>        </a:t>
                </a:r>
                <a14:m>
                  <m:oMath xmlns:m="http://schemas.openxmlformats.org/officeDocument/2006/math">
                    <m:sSub>
                      <m:sSubPr>
                        <m:ctrlPr>
                          <a:rPr lang="en-US" altLang="zh-CN" sz="2400" b="1" i="1" smtClean="0">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2</m:t>
                        </m:r>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𝟏</m:t>
                        </m:r>
                      </m:sub>
                    </m:sSub>
                    <m:r>
                      <a:rPr lang="en-US" altLang="zh-CN" sz="2400" b="1" i="1">
                        <a:solidFill>
                          <a:schemeClr val="tx1"/>
                        </a:solidFill>
                        <a:latin typeface="Cambria Math" panose="02040503050406030204" pitchFamily="18" charset="0"/>
                        <a:ea typeface="Cambria Math" panose="02040503050406030204" pitchFamily="18" charset="0"/>
                      </a:rPr>
                      <m:t>−</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𝟐</m:t>
                        </m:r>
                      </m:sub>
                    </m:sSub>
                    <m:r>
                      <a:rPr lang="en-US" altLang="zh-CN" sz="2400" b="1" i="1">
                        <a:solidFill>
                          <a:schemeClr val="tx1"/>
                        </a:solidFill>
                        <a:latin typeface="Cambria Math" panose="02040503050406030204" pitchFamily="18" charset="0"/>
                        <a:ea typeface="Cambria Math" panose="02040503050406030204" pitchFamily="18" charset="0"/>
                      </a:rPr>
                      <m:t>≤2</m:t>
                    </m:r>
                  </m:oMath>
                </a14:m>
                <a:endParaRPr lang="en-US" altLang="zh-CN" sz="2400" b="1" dirty="0">
                  <a:solidFill>
                    <a:schemeClr val="tx1"/>
                  </a:solidFill>
                </a:endParaRPr>
              </a:p>
              <a:p>
                <a:pPr>
                  <a:lnSpc>
                    <a:spcPts val="3500"/>
                  </a:lnSpc>
                </a:pPr>
                <a:r>
                  <a:rPr lang="en-US" altLang="zh-CN" sz="2400" b="1" dirty="0">
                    <a:solidFill>
                      <a:schemeClr val="tx1"/>
                    </a:solidFill>
                  </a:rPr>
                  <a:t>       </a:t>
                </a:r>
                <a14:m>
                  <m:oMath xmlns:m="http://schemas.openxmlformats.org/officeDocument/2006/math">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𝟏</m:t>
                        </m:r>
                      </m:sub>
                    </m:sSub>
                    <m:r>
                      <a:rPr lang="en-US" altLang="zh-CN" sz="2400" b="1" i="1">
                        <a:solidFill>
                          <a:schemeClr val="tx1"/>
                        </a:solidFill>
                        <a:latin typeface="Cambria Math" panose="02040503050406030204" pitchFamily="18" charset="0"/>
                        <a:ea typeface="Cambria Math" panose="02040503050406030204" pitchFamily="18" charset="0"/>
                      </a:rPr>
                      <m:t>−5</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𝟐</m:t>
                        </m:r>
                      </m:sub>
                    </m:sSub>
                    <m:r>
                      <a:rPr lang="en-US" altLang="zh-CN" sz="2400" b="1" i="1">
                        <a:solidFill>
                          <a:schemeClr val="tx1"/>
                        </a:solidFill>
                        <a:latin typeface="Cambria Math" panose="02040503050406030204" pitchFamily="18" charset="0"/>
                        <a:ea typeface="Cambria Math" panose="02040503050406030204" pitchFamily="18" charset="0"/>
                      </a:rPr>
                      <m:t>≤−4</m:t>
                    </m:r>
                  </m:oMath>
                </a14:m>
                <a:endParaRPr lang="en-US" altLang="zh-CN" sz="2400" b="1" i="1" dirty="0">
                  <a:solidFill>
                    <a:schemeClr val="tx1"/>
                  </a:solidFill>
                  <a:latin typeface="Cambria Math" panose="02040503050406030204" pitchFamily="18" charset="0"/>
                  <a:ea typeface="Cambria Math" panose="02040503050406030204" pitchFamily="18" charset="0"/>
                </a:endParaRPr>
              </a:p>
              <a:p>
                <a:pPr>
                  <a:lnSpc>
                    <a:spcPts val="3500"/>
                  </a:lnSpc>
                </a:pPr>
                <a14:m>
                  <m:oMath xmlns:m="http://schemas.openxmlformats.org/officeDocument/2006/math">
                    <m:sSub>
                      <m:sSubPr>
                        <m:ctrlPr>
                          <a:rPr lang="en-US" altLang="zh-CN" sz="2400" i="1" smtClean="0">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𝒙</m:t>
                        </m:r>
                      </m:e>
                      <m:sub>
                        <m:r>
                          <a:rPr lang="en-US" altLang="zh-CN" sz="2400" i="1">
                            <a:solidFill>
                              <a:schemeClr val="tx1"/>
                            </a:solidFill>
                            <a:latin typeface="Cambria Math" panose="02040503050406030204" pitchFamily="18" charset="0"/>
                          </a:rPr>
                          <m:t>𝟏</m:t>
                        </m:r>
                      </m:sub>
                    </m:sSub>
                    <m:r>
                      <a:rPr lang="en-US" altLang="zh-CN" sz="2400" i="1">
                        <a:solidFill>
                          <a:schemeClr val="tx1"/>
                        </a:solidFill>
                        <a:latin typeface="Cambria Math" panose="02040503050406030204" pitchFamily="18" charset="0"/>
                      </a:rPr>
                      <m:t>,</m:t>
                    </m:r>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𝒙</m:t>
                        </m:r>
                      </m:e>
                      <m:sub>
                        <m:r>
                          <a:rPr lang="en-US" altLang="zh-CN" sz="2400" i="1">
                            <a:solidFill>
                              <a:schemeClr val="tx1"/>
                            </a:solidFill>
                            <a:latin typeface="Cambria Math" panose="02040503050406030204" pitchFamily="18" charset="0"/>
                          </a:rPr>
                          <m:t>𝟐</m:t>
                        </m:r>
                      </m:sub>
                    </m:sSub>
                    <m:r>
                      <a:rPr lang="en-US" altLang="zh-CN" sz="2400" i="1">
                        <a:solidFill>
                          <a:schemeClr val="tx1"/>
                        </a:solidFill>
                        <a:latin typeface="Cambria Math" panose="02040503050406030204" pitchFamily="18" charset="0"/>
                        <a:ea typeface="Cambria Math" panose="02040503050406030204" pitchFamily="18" charset="0"/>
                      </a:rPr>
                      <m:t>≥</m:t>
                    </m:r>
                    <m:r>
                      <a:rPr lang="en-US" altLang="zh-CN" sz="2400" i="1">
                        <a:solidFill>
                          <a:schemeClr val="tx1"/>
                        </a:solidFill>
                        <a:latin typeface="Cambria Math" panose="02040503050406030204" pitchFamily="18" charset="0"/>
                        <a:ea typeface="Cambria Math" panose="02040503050406030204" pitchFamily="18" charset="0"/>
                      </a:rPr>
                      <m:t>𝟎</m:t>
                    </m:r>
                  </m:oMath>
                </a14:m>
                <a:r>
                  <a:rPr lang="en-US" altLang="zh-CN" sz="2400" dirty="0">
                    <a:solidFill>
                      <a:schemeClr val="tx1"/>
                    </a:solidFill>
                    <a:ea typeface="Cambria Math" panose="02040503050406030204" pitchFamily="18" charset="0"/>
                  </a:rPr>
                  <a:t> </a:t>
                </a:r>
                <a:endParaRPr lang="en-US" altLang="zh-CN" sz="2400" b="1" dirty="0">
                  <a:solidFill>
                    <a:schemeClr val="tx1"/>
                  </a:solidFill>
                  <a:ea typeface="Cambria Math" panose="020405030504060302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0" y="225499"/>
                <a:ext cx="3245475" cy="2321244"/>
              </a:xfrm>
              <a:prstGeom prst="rect">
                <a:avLst/>
              </a:prstGeom>
              <a:blipFill rotWithShape="0">
                <a:blip r:embed="rId2"/>
                <a:stretch>
                  <a:fillRect l="-2425" t="-519"/>
                </a:stretch>
              </a:blipFill>
              <a:ln w="25400">
                <a:solidFill>
                  <a:srgbClr val="7030A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5165330" y="199741"/>
                <a:ext cx="3978670" cy="2347001"/>
              </a:xfrm>
              <a:prstGeom prst="rect">
                <a:avLst/>
              </a:prstGeom>
              <a:solidFill>
                <a:schemeClr val="bg1"/>
              </a:solid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500"/>
                  </a:lnSpc>
                </a:pPr>
                <a:r>
                  <a:rPr lang="zh-CN" altLang="en-US" sz="2400" b="1" dirty="0">
                    <a:solidFill>
                      <a:schemeClr val="tx1"/>
                    </a:solidFill>
                  </a:rPr>
                  <a:t>最大化：</a:t>
                </a:r>
                <a14:m>
                  <m:oMath xmlns:m="http://schemas.openxmlformats.org/officeDocument/2006/math">
                    <m:r>
                      <a:rPr lang="en-US" altLang="zh-CN" sz="2400" b="1" i="1" smtClean="0">
                        <a:solidFill>
                          <a:srgbClr val="FF0000"/>
                        </a:solidFill>
                        <a:latin typeface="Cambria Math" panose="02040503050406030204" pitchFamily="18" charset="0"/>
                        <a:ea typeface="Cambria Math" panose="02040503050406030204" pitchFamily="18" charset="0"/>
                      </a:rPr>
                      <m:t>−</m:t>
                    </m:r>
                    <m:sSub>
                      <m:sSubPr>
                        <m:ctrlPr>
                          <a:rPr lang="en-US" altLang="zh-CN" sz="2400" b="1" i="1">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𝒙</m:t>
                        </m:r>
                      </m:e>
                      <m:sub>
                        <m:r>
                          <a:rPr lang="en-US" altLang="zh-CN" sz="2400" b="1" i="1">
                            <a:solidFill>
                              <a:srgbClr val="FF0000"/>
                            </a:solidFill>
                            <a:latin typeface="Cambria Math" panose="02040503050406030204" pitchFamily="18" charset="0"/>
                          </a:rPr>
                          <m:t>0</m:t>
                        </m:r>
                      </m:sub>
                    </m:sSub>
                  </m:oMath>
                </a14:m>
                <a:endParaRPr lang="en-US" altLang="zh-CN" sz="2400" b="1" i="1" dirty="0">
                  <a:solidFill>
                    <a:schemeClr val="tx1"/>
                  </a:solidFill>
                  <a:latin typeface="Cambria Math" panose="02040503050406030204" pitchFamily="18" charset="0"/>
                </a:endParaRPr>
              </a:p>
              <a:p>
                <a:pPr>
                  <a:lnSpc>
                    <a:spcPts val="3500"/>
                  </a:lnSpc>
                </a:pPr>
                <a:r>
                  <a:rPr lang="zh-CN" altLang="en-US" sz="2400" b="1" dirty="0">
                    <a:solidFill>
                      <a:schemeClr val="tx1"/>
                    </a:solidFill>
                    <a:latin typeface="Cambria Math" panose="02040503050406030204" pitchFamily="18" charset="0"/>
                  </a:rPr>
                  <a:t>满足约束：</a:t>
                </a:r>
                <a:endParaRPr lang="en-US" altLang="zh-CN" sz="2400" b="1" dirty="0">
                  <a:solidFill>
                    <a:schemeClr val="tx1"/>
                  </a:solidFill>
                  <a:latin typeface="Cambria Math" panose="02040503050406030204" pitchFamily="18" charset="0"/>
                </a:endParaRPr>
              </a:p>
              <a:p>
                <a:pPr>
                  <a:lnSpc>
                    <a:spcPts val="3500"/>
                  </a:lnSpc>
                </a:pPr>
                <a:r>
                  <a:rPr lang="en-US" altLang="zh-CN" sz="2400" b="1" dirty="0">
                    <a:solidFill>
                      <a:schemeClr val="tx1"/>
                    </a:solidFill>
                  </a:rPr>
                  <a:t>       </a:t>
                </a:r>
                <a14:m>
                  <m:oMath xmlns:m="http://schemas.openxmlformats.org/officeDocument/2006/math">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2</m:t>
                        </m:r>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𝟏</m:t>
                        </m:r>
                      </m:sub>
                    </m:sSub>
                    <m:r>
                      <a:rPr lang="en-US" altLang="zh-CN" sz="2400" b="1" i="1">
                        <a:solidFill>
                          <a:schemeClr val="tx1"/>
                        </a:solidFill>
                        <a:latin typeface="Cambria Math" panose="02040503050406030204" pitchFamily="18" charset="0"/>
                        <a:ea typeface="Cambria Math" panose="02040503050406030204" pitchFamily="18" charset="0"/>
                      </a:rPr>
                      <m:t>−</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𝟐</m:t>
                        </m:r>
                      </m:sub>
                    </m:sSub>
                    <m:r>
                      <a:rPr lang="en-US" altLang="zh-CN" sz="2400" b="1" i="1">
                        <a:solidFill>
                          <a:schemeClr val="tx1"/>
                        </a:solidFill>
                        <a:latin typeface="Cambria Math" panose="02040503050406030204" pitchFamily="18" charset="0"/>
                        <a:ea typeface="Cambria Math" panose="02040503050406030204" pitchFamily="18" charset="0"/>
                      </a:rPr>
                      <m:t>−</m:t>
                    </m:r>
                    <m:sSub>
                      <m:sSubPr>
                        <m:ctrlPr>
                          <a:rPr lang="en-US" altLang="zh-CN" sz="2400" b="1" i="1" smtClean="0">
                            <a:solidFill>
                              <a:schemeClr val="tx1"/>
                            </a:solidFill>
                            <a:latin typeface="Cambria Math" panose="02040503050406030204" pitchFamily="18" charset="0"/>
                            <a:ea typeface="Cambria Math" panose="02040503050406030204" pitchFamily="18" charset="0"/>
                          </a:rPr>
                        </m:ctrlPr>
                      </m:sSubPr>
                      <m:e>
                        <m:r>
                          <a:rPr lang="en-US" altLang="zh-CN" sz="2400" b="1" i="1" smtClean="0">
                            <a:solidFill>
                              <a:schemeClr val="tx1"/>
                            </a:solidFill>
                            <a:latin typeface="Cambria Math" panose="02040503050406030204" pitchFamily="18" charset="0"/>
                            <a:ea typeface="Cambria Math" panose="02040503050406030204" pitchFamily="18" charset="0"/>
                          </a:rPr>
                          <m:t>𝒙</m:t>
                        </m:r>
                      </m:e>
                      <m:sub>
                        <m:r>
                          <a:rPr lang="en-US" altLang="zh-CN" sz="2400" b="1" i="1" smtClean="0">
                            <a:solidFill>
                              <a:schemeClr val="tx1"/>
                            </a:solidFill>
                            <a:latin typeface="Cambria Math" panose="02040503050406030204" pitchFamily="18" charset="0"/>
                            <a:ea typeface="Cambria Math" panose="02040503050406030204" pitchFamily="18" charset="0"/>
                          </a:rPr>
                          <m:t>𝟎</m:t>
                        </m:r>
                      </m:sub>
                    </m:sSub>
                    <m:r>
                      <a:rPr lang="en-US" altLang="zh-CN" sz="2400" b="1" i="1">
                        <a:solidFill>
                          <a:schemeClr val="tx1"/>
                        </a:solidFill>
                        <a:latin typeface="Cambria Math" panose="02040503050406030204" pitchFamily="18" charset="0"/>
                        <a:ea typeface="Cambria Math" panose="02040503050406030204" pitchFamily="18" charset="0"/>
                      </a:rPr>
                      <m:t>≤2</m:t>
                    </m:r>
                  </m:oMath>
                </a14:m>
                <a:endParaRPr lang="en-US" altLang="zh-CN" sz="2400" b="1" dirty="0">
                  <a:solidFill>
                    <a:schemeClr val="tx1"/>
                  </a:solidFill>
                </a:endParaRPr>
              </a:p>
              <a:p>
                <a:pPr>
                  <a:lnSpc>
                    <a:spcPts val="3500"/>
                  </a:lnSpc>
                </a:pPr>
                <a:r>
                  <a:rPr lang="en-US" altLang="zh-CN" sz="2400" b="1" dirty="0">
                    <a:solidFill>
                      <a:schemeClr val="tx1"/>
                    </a:solidFill>
                  </a:rPr>
                  <a:t>       </a:t>
                </a:r>
                <a14:m>
                  <m:oMath xmlns:m="http://schemas.openxmlformats.org/officeDocument/2006/math">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𝟏</m:t>
                        </m:r>
                      </m:sub>
                    </m:sSub>
                    <m:r>
                      <a:rPr lang="en-US" altLang="zh-CN" sz="2400" b="1" i="1">
                        <a:solidFill>
                          <a:schemeClr val="tx1"/>
                        </a:solidFill>
                        <a:latin typeface="Cambria Math" panose="02040503050406030204" pitchFamily="18" charset="0"/>
                        <a:ea typeface="Cambria Math" panose="02040503050406030204" pitchFamily="18" charset="0"/>
                      </a:rPr>
                      <m:t>−5</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𝟐</m:t>
                        </m:r>
                      </m:sub>
                    </m:sSub>
                    <m:r>
                      <a:rPr lang="en-US" altLang="zh-CN" sz="2400" b="1" i="1" smtClean="0">
                        <a:solidFill>
                          <a:schemeClr val="tx1"/>
                        </a:solidFill>
                        <a:latin typeface="Cambria Math" panose="02040503050406030204" pitchFamily="18" charset="0"/>
                        <a:ea typeface="Cambria Math" panose="02040503050406030204" pitchFamily="18" charset="0"/>
                      </a:rPr>
                      <m:t>−</m:t>
                    </m:r>
                    <m:sSub>
                      <m:sSubPr>
                        <m:ctrlPr>
                          <a:rPr lang="en-US" altLang="zh-CN" sz="2400" b="1" i="1" smtClean="0">
                            <a:solidFill>
                              <a:schemeClr val="tx1"/>
                            </a:solidFill>
                            <a:latin typeface="Cambria Math" panose="02040503050406030204" pitchFamily="18" charset="0"/>
                            <a:ea typeface="Cambria Math" panose="02040503050406030204" pitchFamily="18" charset="0"/>
                          </a:rPr>
                        </m:ctrlPr>
                      </m:sSubPr>
                      <m:e>
                        <m:r>
                          <a:rPr lang="en-US" altLang="zh-CN" sz="2400" b="1" i="1" smtClean="0">
                            <a:solidFill>
                              <a:schemeClr val="tx1"/>
                            </a:solidFill>
                            <a:latin typeface="Cambria Math" panose="02040503050406030204" pitchFamily="18" charset="0"/>
                            <a:ea typeface="Cambria Math" panose="02040503050406030204" pitchFamily="18" charset="0"/>
                          </a:rPr>
                          <m:t>𝒙</m:t>
                        </m:r>
                      </m:e>
                      <m:sub>
                        <m:r>
                          <a:rPr lang="en-US" altLang="zh-CN" sz="2400" b="1" i="1" smtClean="0">
                            <a:solidFill>
                              <a:schemeClr val="tx1"/>
                            </a:solidFill>
                            <a:latin typeface="Cambria Math" panose="02040503050406030204" pitchFamily="18" charset="0"/>
                            <a:ea typeface="Cambria Math" panose="02040503050406030204" pitchFamily="18" charset="0"/>
                          </a:rPr>
                          <m:t>𝟎</m:t>
                        </m:r>
                      </m:sub>
                    </m:sSub>
                    <m:r>
                      <a:rPr lang="en-US" altLang="zh-CN" sz="2400" b="1" i="1">
                        <a:solidFill>
                          <a:schemeClr val="tx1"/>
                        </a:solidFill>
                        <a:latin typeface="Cambria Math" panose="02040503050406030204" pitchFamily="18" charset="0"/>
                        <a:ea typeface="Cambria Math" panose="02040503050406030204" pitchFamily="18" charset="0"/>
                      </a:rPr>
                      <m:t>≤−4</m:t>
                    </m:r>
                  </m:oMath>
                </a14:m>
                <a:endParaRPr lang="en-US" altLang="zh-CN" sz="2400" b="1" i="1" dirty="0">
                  <a:solidFill>
                    <a:schemeClr val="tx1"/>
                  </a:solidFill>
                  <a:latin typeface="Cambria Math" panose="02040503050406030204" pitchFamily="18" charset="0"/>
                  <a:ea typeface="Cambria Math" panose="02040503050406030204" pitchFamily="18" charset="0"/>
                </a:endParaRPr>
              </a:p>
              <a:p>
                <a:pPr>
                  <a:lnSpc>
                    <a:spcPts val="3500"/>
                  </a:lnSpc>
                </a:pPr>
                <a14:m>
                  <m:oMath xmlns:m="http://schemas.openxmlformats.org/officeDocument/2006/math">
                    <m:sSub>
                      <m:sSubPr>
                        <m:ctrlPr>
                          <a:rPr lang="en-US" altLang="zh-CN" sz="2400" i="1">
                            <a:solidFill>
                              <a:schemeClr val="tx1"/>
                            </a:solidFill>
                            <a:latin typeface="Cambria Math" panose="02040503050406030204" pitchFamily="18" charset="0"/>
                          </a:rPr>
                        </m:ctrlPr>
                      </m:sSubPr>
                      <m:e>
                        <m:sSub>
                          <m:sSubPr>
                            <m:ctrlPr>
                              <a:rPr lang="en-US" altLang="zh-CN" sz="2400" i="1">
                                <a:solidFill>
                                  <a:srgbClr val="FF0000"/>
                                </a:solidFill>
                                <a:latin typeface="Cambria Math" panose="02040503050406030204" pitchFamily="18" charset="0"/>
                              </a:rPr>
                            </m:ctrlPr>
                          </m:sSubPr>
                          <m:e>
                            <m:r>
                              <a:rPr lang="en-US" altLang="zh-CN" sz="2400" b="0" i="1" smtClean="0">
                                <a:solidFill>
                                  <a:srgbClr val="FF0000"/>
                                </a:solidFill>
                                <a:latin typeface="Cambria Math" panose="02040503050406030204" pitchFamily="18" charset="0"/>
                              </a:rPr>
                              <m:t>        </m:t>
                            </m:r>
                            <m:r>
                              <a:rPr lang="en-US" altLang="zh-CN" sz="2400" i="1">
                                <a:solidFill>
                                  <a:srgbClr val="FF0000"/>
                                </a:solidFill>
                                <a:latin typeface="Cambria Math" panose="02040503050406030204" pitchFamily="18" charset="0"/>
                              </a:rPr>
                              <m:t>𝑥</m:t>
                            </m:r>
                          </m:e>
                          <m:sub>
                            <m:r>
                              <a:rPr lang="en-US" altLang="zh-CN" sz="2400" i="1">
                                <a:solidFill>
                                  <a:srgbClr val="FF0000"/>
                                </a:solidFill>
                                <a:latin typeface="Cambria Math" panose="02040503050406030204" pitchFamily="18" charset="0"/>
                              </a:rPr>
                              <m:t>0</m:t>
                            </m:r>
                          </m:sub>
                        </m:sSub>
                        <m:r>
                          <a:rPr lang="en-US" altLang="zh-CN" sz="2400" b="0" i="1" smtClean="0">
                            <a:solidFill>
                              <a:srgbClr val="FF0000"/>
                            </a:solidFill>
                            <a:latin typeface="Cambria Math" panose="02040503050406030204" pitchFamily="18" charset="0"/>
                          </a:rPr>
                          <m:t>,</m:t>
                        </m:r>
                        <m:r>
                          <a:rPr lang="en-US" altLang="zh-CN" sz="2400" i="1">
                            <a:solidFill>
                              <a:schemeClr val="tx1"/>
                            </a:solidFill>
                            <a:latin typeface="Cambria Math" panose="02040503050406030204" pitchFamily="18" charset="0"/>
                          </a:rPr>
                          <m:t>𝒙</m:t>
                        </m:r>
                      </m:e>
                      <m:sub>
                        <m:r>
                          <a:rPr lang="en-US" altLang="zh-CN" sz="2400" i="1">
                            <a:solidFill>
                              <a:schemeClr val="tx1"/>
                            </a:solidFill>
                            <a:latin typeface="Cambria Math" panose="02040503050406030204" pitchFamily="18" charset="0"/>
                          </a:rPr>
                          <m:t>𝟏</m:t>
                        </m:r>
                      </m:sub>
                    </m:sSub>
                    <m:r>
                      <a:rPr lang="en-US" altLang="zh-CN" sz="2400" i="1">
                        <a:solidFill>
                          <a:schemeClr val="tx1"/>
                        </a:solidFill>
                        <a:latin typeface="Cambria Math" panose="02040503050406030204" pitchFamily="18" charset="0"/>
                      </a:rPr>
                      <m:t>,</m:t>
                    </m:r>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𝒙</m:t>
                        </m:r>
                      </m:e>
                      <m:sub>
                        <m:r>
                          <a:rPr lang="en-US" altLang="zh-CN" sz="2400" i="1">
                            <a:solidFill>
                              <a:schemeClr val="tx1"/>
                            </a:solidFill>
                            <a:latin typeface="Cambria Math" panose="02040503050406030204" pitchFamily="18" charset="0"/>
                          </a:rPr>
                          <m:t>𝟐</m:t>
                        </m:r>
                      </m:sub>
                    </m:sSub>
                    <m:r>
                      <a:rPr lang="en-US" altLang="zh-CN" sz="2400" i="1">
                        <a:solidFill>
                          <a:schemeClr val="tx1"/>
                        </a:solidFill>
                        <a:latin typeface="Cambria Math" panose="02040503050406030204" pitchFamily="18" charset="0"/>
                        <a:ea typeface="Cambria Math" panose="02040503050406030204" pitchFamily="18" charset="0"/>
                      </a:rPr>
                      <m:t>≥</m:t>
                    </m:r>
                    <m:r>
                      <a:rPr lang="en-US" altLang="zh-CN" sz="2400" i="1">
                        <a:solidFill>
                          <a:schemeClr val="tx1"/>
                        </a:solidFill>
                        <a:latin typeface="Cambria Math" panose="02040503050406030204" pitchFamily="18" charset="0"/>
                        <a:ea typeface="Cambria Math" panose="02040503050406030204" pitchFamily="18" charset="0"/>
                      </a:rPr>
                      <m:t>𝟎</m:t>
                    </m:r>
                  </m:oMath>
                </a14:m>
                <a:r>
                  <a:rPr lang="en-US" altLang="zh-CN" sz="2400" dirty="0">
                    <a:solidFill>
                      <a:schemeClr val="tx1"/>
                    </a:solidFill>
                    <a:ea typeface="Cambria Math" panose="02040503050406030204" pitchFamily="18" charset="0"/>
                  </a:rPr>
                  <a:t> </a:t>
                </a:r>
                <a:endParaRPr lang="en-US" altLang="zh-CN" sz="2400" b="1" dirty="0">
                  <a:solidFill>
                    <a:schemeClr val="tx1"/>
                  </a:solidFill>
                  <a:ea typeface="Cambria Math" panose="020405030504060302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5165330" y="199741"/>
                <a:ext cx="3978670" cy="2347001"/>
              </a:xfrm>
              <a:prstGeom prst="rect">
                <a:avLst/>
              </a:prstGeom>
              <a:blipFill rotWithShape="0">
                <a:blip r:embed="rId3"/>
                <a:stretch>
                  <a:fillRect l="-1979" t="-257"/>
                </a:stretch>
              </a:blipFill>
              <a:ln w="25400">
                <a:solidFill>
                  <a:srgbClr val="7030A0"/>
                </a:solidFill>
              </a:ln>
            </p:spPr>
            <p:txBody>
              <a:bodyPr/>
              <a:lstStyle/>
              <a:p>
                <a:r>
                  <a:rPr lang="zh-CN" altLang="en-US">
                    <a:noFill/>
                  </a:rPr>
                  <a:t> </a:t>
                </a:r>
              </a:p>
            </p:txBody>
          </p:sp>
        </mc:Fallback>
      </mc:AlternateContent>
      <p:sp>
        <p:nvSpPr>
          <p:cNvPr id="6" name="燕尾形箭头 5"/>
          <p:cNvSpPr/>
          <p:nvPr/>
        </p:nvSpPr>
        <p:spPr>
          <a:xfrm>
            <a:off x="3245475" y="235099"/>
            <a:ext cx="1919855" cy="2311644"/>
          </a:xfrm>
          <a:prstGeom prst="notchedRightArrow">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rgbClr val="FFC000"/>
                </a:solidFill>
              </a:rPr>
              <a:t>构造辅助线性规划</a:t>
            </a:r>
          </a:p>
        </p:txBody>
      </p:sp>
      <mc:AlternateContent xmlns:mc="http://schemas.openxmlformats.org/markup-compatibility/2006" xmlns:a14="http://schemas.microsoft.com/office/drawing/2010/main">
        <mc:Choice Requires="a14">
          <p:sp>
            <p:nvSpPr>
              <p:cNvPr id="7" name="矩形 6"/>
              <p:cNvSpPr/>
              <p:nvPr/>
            </p:nvSpPr>
            <p:spPr>
              <a:xfrm>
                <a:off x="5371394" y="3906713"/>
                <a:ext cx="3734421" cy="2311644"/>
              </a:xfrm>
              <a:prstGeom prst="rect">
                <a:avLst/>
              </a:prstGeom>
              <a:solidFill>
                <a:schemeClr val="bg1"/>
              </a:solid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500"/>
                  </a:lnSpc>
                </a:pPr>
                <a:r>
                  <a:rPr lang="zh-CN" altLang="en-US" sz="2400" b="1" dirty="0">
                    <a:solidFill>
                      <a:schemeClr val="tx1"/>
                    </a:solidFill>
                  </a:rPr>
                  <a:t>最大化：</a:t>
                </a:r>
                <a14:m>
                  <m:oMath xmlns:m="http://schemas.openxmlformats.org/officeDocument/2006/math">
                    <m:r>
                      <a:rPr lang="en-US" altLang="zh-CN" sz="2400" b="1" i="0" smtClean="0">
                        <a:solidFill>
                          <a:schemeClr val="tx1"/>
                        </a:solidFill>
                        <a:latin typeface="Cambria Math" panose="02040503050406030204" pitchFamily="18" charset="0"/>
                        <a:ea typeface="Cambria Math" panose="02040503050406030204" pitchFamily="18" charset="0"/>
                      </a:rPr>
                      <m:t>𝐳</m:t>
                    </m:r>
                    <m:r>
                      <a:rPr lang="en-US" altLang="zh-CN" sz="2400" b="1" i="0" smtClean="0">
                        <a:solidFill>
                          <a:schemeClr val="tx1"/>
                        </a:solidFill>
                        <a:latin typeface="Cambria Math" panose="02040503050406030204" pitchFamily="18" charset="0"/>
                        <a:ea typeface="Cambria Math" panose="02040503050406030204" pitchFamily="18" charset="0"/>
                      </a:rPr>
                      <m:t>=</m:t>
                    </m:r>
                    <m:r>
                      <a:rPr lang="en-US" altLang="zh-CN" sz="2400" b="1" i="1">
                        <a:solidFill>
                          <a:schemeClr val="tx1"/>
                        </a:solidFill>
                        <a:latin typeface="Cambria Math" panose="02040503050406030204" pitchFamily="18" charset="0"/>
                        <a:ea typeface="Cambria Math" panose="02040503050406030204" pitchFamily="18" charset="0"/>
                      </a:rPr>
                      <m:t>−</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0</m:t>
                        </m:r>
                      </m:sub>
                    </m:sSub>
                  </m:oMath>
                </a14:m>
                <a:endParaRPr lang="en-US" altLang="zh-CN" sz="2400" b="1" i="1" dirty="0">
                  <a:solidFill>
                    <a:schemeClr val="tx1"/>
                  </a:solidFill>
                  <a:latin typeface="Cambria Math" panose="02040503050406030204" pitchFamily="18" charset="0"/>
                </a:endParaRPr>
              </a:p>
              <a:p>
                <a:pPr>
                  <a:lnSpc>
                    <a:spcPts val="3500"/>
                  </a:lnSpc>
                </a:pPr>
                <a:r>
                  <a:rPr lang="zh-CN" altLang="en-US" sz="2400" b="1" dirty="0">
                    <a:solidFill>
                      <a:schemeClr val="tx1"/>
                    </a:solidFill>
                    <a:latin typeface="Cambria Math" panose="02040503050406030204" pitchFamily="18" charset="0"/>
                  </a:rPr>
                  <a:t>满足约束：</a:t>
                </a:r>
                <a:endParaRPr lang="en-US" altLang="zh-CN" sz="2400" b="1" dirty="0">
                  <a:solidFill>
                    <a:schemeClr val="tx1"/>
                  </a:solidFill>
                  <a:latin typeface="Cambria Math" panose="02040503050406030204" pitchFamily="18" charset="0"/>
                </a:endParaRPr>
              </a:p>
              <a:p>
                <a:pPr>
                  <a:lnSpc>
                    <a:spcPts val="3500"/>
                  </a:lnSpc>
                </a:pPr>
                <a:r>
                  <a:rPr lang="en-US" altLang="zh-CN" sz="2400" b="1" dirty="0">
                    <a:solidFill>
                      <a:schemeClr val="tx1"/>
                    </a:solidFill>
                  </a:rPr>
                  <a:t>  </a:t>
                </a:r>
                <a14:m>
                  <m:oMath xmlns:m="http://schemas.openxmlformats.org/officeDocument/2006/math">
                    <m:sSub>
                      <m:sSubPr>
                        <m:ctrlPr>
                          <a:rPr lang="en-US" altLang="zh-CN" sz="2400" b="1" i="1">
                            <a:solidFill>
                              <a:schemeClr val="tx1"/>
                            </a:solidFill>
                            <a:latin typeface="Cambria Math" panose="02040503050406030204" pitchFamily="18" charset="0"/>
                          </a:rPr>
                        </m:ctrlPr>
                      </m:sSubPr>
                      <m:e>
                        <m:sSub>
                          <m:sSubPr>
                            <m:ctrlPr>
                              <a:rPr lang="en-US" altLang="zh-CN" sz="2400" b="1"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𝒙</m:t>
                            </m:r>
                          </m:e>
                          <m:sub>
                            <m:r>
                              <a:rPr lang="en-US" altLang="zh-CN" sz="2400" b="1" i="1" smtClean="0">
                                <a:solidFill>
                                  <a:schemeClr val="tx1"/>
                                </a:solidFill>
                                <a:latin typeface="Cambria Math" panose="02040503050406030204" pitchFamily="18" charset="0"/>
                              </a:rPr>
                              <m:t>𝟑</m:t>
                            </m:r>
                          </m:sub>
                        </m:sSub>
                        <m:r>
                          <a:rPr lang="en-US" altLang="zh-CN" sz="2400" b="1" i="1" smtClean="0">
                            <a:solidFill>
                              <a:schemeClr val="tx1"/>
                            </a:solidFill>
                            <a:latin typeface="Cambria Math" panose="02040503050406030204" pitchFamily="18" charset="0"/>
                          </a:rPr>
                          <m:t>=</m:t>
                        </m:r>
                        <m:r>
                          <a:rPr lang="en-US" altLang="zh-CN" sz="2400" b="1" i="1" smtClean="0">
                            <a:solidFill>
                              <a:schemeClr val="tx1"/>
                            </a:solidFill>
                            <a:latin typeface="Cambria Math" panose="02040503050406030204" pitchFamily="18" charset="0"/>
                          </a:rPr>
                          <m:t>𝟐</m:t>
                        </m:r>
                        <m:r>
                          <a:rPr lang="en-US" altLang="zh-CN" sz="2400" b="1" i="1" smtClean="0">
                            <a:solidFill>
                              <a:schemeClr val="tx1"/>
                            </a:solidFill>
                            <a:latin typeface="Cambria Math" panose="02040503050406030204" pitchFamily="18" charset="0"/>
                          </a:rPr>
                          <m:t>−2</m:t>
                        </m:r>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𝟏</m:t>
                        </m:r>
                      </m:sub>
                    </m:sSub>
                    <m:r>
                      <a:rPr lang="en-US" altLang="zh-CN" sz="2400" b="1" i="1" smtClean="0">
                        <a:solidFill>
                          <a:schemeClr val="tx1"/>
                        </a:solidFill>
                        <a:latin typeface="Cambria Math" panose="02040503050406030204" pitchFamily="18" charset="0"/>
                      </a:rPr>
                      <m:t>+</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𝟐</m:t>
                        </m:r>
                      </m:sub>
                    </m:sSub>
                    <m:r>
                      <a:rPr lang="en-US" altLang="zh-CN" sz="2400" b="1" i="1" smtClean="0">
                        <a:solidFill>
                          <a:schemeClr val="tx1"/>
                        </a:solidFill>
                        <a:latin typeface="Cambria Math" panose="02040503050406030204" pitchFamily="18" charset="0"/>
                      </a:rPr>
                      <m:t>+</m:t>
                    </m:r>
                    <m:sSub>
                      <m:sSubPr>
                        <m:ctrlPr>
                          <a:rPr lang="en-US" altLang="zh-CN" sz="2400" b="1" i="1" smtClean="0">
                            <a:solidFill>
                              <a:schemeClr val="tx1"/>
                            </a:solidFill>
                            <a:latin typeface="Cambria Math" panose="02040503050406030204" pitchFamily="18" charset="0"/>
                            <a:ea typeface="Cambria Math" panose="02040503050406030204" pitchFamily="18" charset="0"/>
                          </a:rPr>
                        </m:ctrlPr>
                      </m:sSubPr>
                      <m:e>
                        <m:r>
                          <a:rPr lang="en-US" altLang="zh-CN" sz="2400" b="1" i="1" smtClean="0">
                            <a:solidFill>
                              <a:schemeClr val="tx1"/>
                            </a:solidFill>
                            <a:latin typeface="Cambria Math" panose="02040503050406030204" pitchFamily="18" charset="0"/>
                            <a:ea typeface="Cambria Math" panose="02040503050406030204" pitchFamily="18" charset="0"/>
                          </a:rPr>
                          <m:t>𝒙</m:t>
                        </m:r>
                      </m:e>
                      <m:sub>
                        <m:r>
                          <a:rPr lang="en-US" altLang="zh-CN" sz="2400" b="1" i="1" smtClean="0">
                            <a:solidFill>
                              <a:schemeClr val="tx1"/>
                            </a:solidFill>
                            <a:latin typeface="Cambria Math" panose="02040503050406030204" pitchFamily="18" charset="0"/>
                            <a:ea typeface="Cambria Math" panose="02040503050406030204" pitchFamily="18" charset="0"/>
                          </a:rPr>
                          <m:t>𝟎</m:t>
                        </m:r>
                      </m:sub>
                    </m:sSub>
                  </m:oMath>
                </a14:m>
                <a:endParaRPr lang="en-US" altLang="zh-CN" sz="2400" b="1" dirty="0">
                  <a:solidFill>
                    <a:schemeClr val="tx1"/>
                  </a:solidFill>
                </a:endParaRPr>
              </a:p>
              <a:p>
                <a:pPr>
                  <a:lnSpc>
                    <a:spcPts val="3500"/>
                  </a:lnSpc>
                </a:pPr>
                <a:r>
                  <a:rPr lang="en-US" altLang="zh-CN" sz="2400" b="1" dirty="0">
                    <a:solidFill>
                      <a:schemeClr val="tx1"/>
                    </a:solidFill>
                  </a:rPr>
                  <a:t>  </a:t>
                </a:r>
                <a14:m>
                  <m:oMath xmlns:m="http://schemas.openxmlformats.org/officeDocument/2006/math">
                    <m:sSub>
                      <m:sSubPr>
                        <m:ctrlPr>
                          <a:rPr lang="en-US" altLang="zh-CN" sz="2400" b="1" i="1" smtClean="0">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smtClean="0">
                            <a:solidFill>
                              <a:schemeClr val="tx1"/>
                            </a:solidFill>
                            <a:latin typeface="Cambria Math" panose="02040503050406030204" pitchFamily="18" charset="0"/>
                          </a:rPr>
                          <m:t>𝟒</m:t>
                        </m:r>
                      </m:sub>
                    </m:sSub>
                    <m:r>
                      <a:rPr lang="en-US" altLang="zh-CN" sz="2400" b="1" i="1">
                        <a:solidFill>
                          <a:schemeClr val="tx1"/>
                        </a:solidFill>
                        <a:latin typeface="Cambria Math" panose="02040503050406030204" pitchFamily="18" charset="0"/>
                      </a:rPr>
                      <m:t>=</m:t>
                    </m:r>
                    <m:sSub>
                      <m:sSubPr>
                        <m:ctrlPr>
                          <a:rPr lang="en-US" altLang="zh-CN" sz="2400" b="1" i="1">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m:t>
                        </m:r>
                        <m:r>
                          <a:rPr lang="en-US" altLang="zh-CN" sz="2400" b="1" i="1" smtClean="0">
                            <a:solidFill>
                              <a:schemeClr val="tx1"/>
                            </a:solidFill>
                            <a:latin typeface="Cambria Math" panose="02040503050406030204" pitchFamily="18" charset="0"/>
                          </a:rPr>
                          <m:t>𝟒</m:t>
                        </m:r>
                        <m:r>
                          <a:rPr lang="en-US" altLang="zh-CN" sz="2400" b="1" i="1" smtClean="0">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𝟏</m:t>
                        </m:r>
                      </m:sub>
                    </m:sSub>
                    <m:r>
                      <a:rPr lang="en-US" altLang="zh-CN" sz="2400" b="1" i="1" smtClean="0">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ea typeface="Cambria Math" panose="02040503050406030204" pitchFamily="18" charset="0"/>
                      </a:rPr>
                      <m:t>5</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𝟐</m:t>
                        </m:r>
                      </m:sub>
                    </m:sSub>
                    <m:r>
                      <a:rPr lang="en-US" altLang="zh-CN" sz="2400" b="1" i="1" smtClean="0">
                        <a:solidFill>
                          <a:schemeClr val="tx1"/>
                        </a:solidFill>
                        <a:latin typeface="Cambria Math" panose="02040503050406030204" pitchFamily="18" charset="0"/>
                      </a:rPr>
                      <m:t>+</m:t>
                    </m:r>
                    <m:sSub>
                      <m:sSubPr>
                        <m:ctrlPr>
                          <a:rPr lang="en-US" altLang="zh-CN" sz="2400" b="1" i="1" smtClean="0">
                            <a:solidFill>
                              <a:schemeClr val="tx1"/>
                            </a:solidFill>
                            <a:latin typeface="Cambria Math" panose="02040503050406030204" pitchFamily="18" charset="0"/>
                            <a:ea typeface="Cambria Math" panose="02040503050406030204" pitchFamily="18" charset="0"/>
                          </a:rPr>
                        </m:ctrlPr>
                      </m:sSubPr>
                      <m:e>
                        <m:r>
                          <a:rPr lang="en-US" altLang="zh-CN" sz="2400" b="1" i="1" smtClean="0">
                            <a:solidFill>
                              <a:schemeClr val="tx1"/>
                            </a:solidFill>
                            <a:latin typeface="Cambria Math" panose="02040503050406030204" pitchFamily="18" charset="0"/>
                            <a:ea typeface="Cambria Math" panose="02040503050406030204" pitchFamily="18" charset="0"/>
                          </a:rPr>
                          <m:t>𝒙</m:t>
                        </m:r>
                      </m:e>
                      <m:sub>
                        <m:r>
                          <a:rPr lang="en-US" altLang="zh-CN" sz="2400" b="1" i="1" smtClean="0">
                            <a:solidFill>
                              <a:schemeClr val="tx1"/>
                            </a:solidFill>
                            <a:latin typeface="Cambria Math" panose="02040503050406030204" pitchFamily="18" charset="0"/>
                            <a:ea typeface="Cambria Math" panose="02040503050406030204" pitchFamily="18" charset="0"/>
                          </a:rPr>
                          <m:t>𝟎</m:t>
                        </m:r>
                      </m:sub>
                    </m:sSub>
                  </m:oMath>
                </a14:m>
                <a:endParaRPr lang="en-US" altLang="zh-CN" sz="2400" b="1" i="1" dirty="0">
                  <a:solidFill>
                    <a:schemeClr val="tx1"/>
                  </a:solidFill>
                  <a:latin typeface="Cambria Math" panose="02040503050406030204" pitchFamily="18" charset="0"/>
                  <a:ea typeface="Cambria Math" panose="02040503050406030204" pitchFamily="18" charset="0"/>
                </a:endParaRPr>
              </a:p>
              <a:p>
                <a:pPr>
                  <a:lnSpc>
                    <a:spcPts val="3500"/>
                  </a:lnSpc>
                </a:pPr>
                <a14:m>
                  <m:oMath xmlns:m="http://schemas.openxmlformats.org/officeDocument/2006/math">
                    <m:sSub>
                      <m:sSubPr>
                        <m:ctrlPr>
                          <a:rPr lang="en-US" altLang="zh-CN" sz="2400" i="1">
                            <a:solidFill>
                              <a:schemeClr val="tx1"/>
                            </a:solidFill>
                            <a:latin typeface="Cambria Math" panose="02040503050406030204" pitchFamily="18" charset="0"/>
                          </a:rPr>
                        </m:ctrlPr>
                      </m:sSubPr>
                      <m:e>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𝑥</m:t>
                            </m:r>
                          </m:e>
                          <m:sub>
                            <m:r>
                              <a:rPr lang="en-US" altLang="zh-CN" sz="2400" i="1">
                                <a:solidFill>
                                  <a:schemeClr val="tx1"/>
                                </a:solidFill>
                                <a:latin typeface="Cambria Math" panose="02040503050406030204" pitchFamily="18" charset="0"/>
                              </a:rPr>
                              <m:t>0</m:t>
                            </m:r>
                          </m:sub>
                        </m:sSub>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𝒙</m:t>
                        </m:r>
                      </m:e>
                      <m:sub>
                        <m:r>
                          <a:rPr lang="en-US" altLang="zh-CN" sz="2400" i="1">
                            <a:solidFill>
                              <a:schemeClr val="tx1"/>
                            </a:solidFill>
                            <a:latin typeface="Cambria Math" panose="02040503050406030204" pitchFamily="18" charset="0"/>
                          </a:rPr>
                          <m:t>𝟏</m:t>
                        </m:r>
                      </m:sub>
                    </m:sSub>
                    <m:r>
                      <a:rPr lang="en-US" altLang="zh-CN" sz="2400" i="1">
                        <a:solidFill>
                          <a:schemeClr val="tx1"/>
                        </a:solidFill>
                        <a:latin typeface="Cambria Math" panose="02040503050406030204" pitchFamily="18" charset="0"/>
                      </a:rPr>
                      <m:t>,</m:t>
                    </m:r>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𝒙</m:t>
                        </m:r>
                      </m:e>
                      <m:sub>
                        <m:r>
                          <a:rPr lang="en-US" altLang="zh-CN" sz="2400" i="1">
                            <a:solidFill>
                              <a:schemeClr val="tx1"/>
                            </a:solidFill>
                            <a:latin typeface="Cambria Math" panose="02040503050406030204" pitchFamily="18" charset="0"/>
                          </a:rPr>
                          <m:t>𝟐</m:t>
                        </m:r>
                      </m:sub>
                    </m:sSub>
                    <m:r>
                      <a:rPr lang="en-US" altLang="zh-CN" sz="2400" b="0" i="1" smtClean="0">
                        <a:solidFill>
                          <a:schemeClr val="tx1"/>
                        </a:solidFill>
                        <a:latin typeface="Cambria Math" panose="02040503050406030204" pitchFamily="18" charset="0"/>
                      </a:rPr>
                      <m:t>, </m:t>
                    </m:r>
                    <m:sSub>
                      <m:sSubPr>
                        <m:ctrlPr>
                          <a:rPr lang="en-US" altLang="zh-CN" sz="2400"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𝒙</m:t>
                        </m:r>
                      </m:e>
                      <m:sub>
                        <m:r>
                          <a:rPr lang="en-US" altLang="zh-CN" sz="2400" b="0" i="1" smtClean="0">
                            <a:solidFill>
                              <a:schemeClr val="tx1"/>
                            </a:solidFill>
                            <a:latin typeface="Cambria Math" panose="02040503050406030204" pitchFamily="18" charset="0"/>
                          </a:rPr>
                          <m:t>3</m:t>
                        </m:r>
                      </m:sub>
                    </m:sSub>
                    <m:r>
                      <a:rPr lang="en-US" altLang="zh-CN" sz="2400" i="1">
                        <a:solidFill>
                          <a:schemeClr val="tx1"/>
                        </a:solidFill>
                        <a:latin typeface="Cambria Math" panose="02040503050406030204" pitchFamily="18" charset="0"/>
                      </a:rPr>
                      <m:t>,</m:t>
                    </m:r>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𝒙</m:t>
                        </m:r>
                      </m:e>
                      <m:sub>
                        <m:r>
                          <a:rPr lang="en-US" altLang="zh-CN" sz="2400" b="0" i="1" smtClean="0">
                            <a:solidFill>
                              <a:schemeClr val="tx1"/>
                            </a:solidFill>
                            <a:latin typeface="Cambria Math" panose="02040503050406030204" pitchFamily="18" charset="0"/>
                          </a:rPr>
                          <m:t>4</m:t>
                        </m:r>
                      </m:sub>
                    </m:sSub>
                    <m:r>
                      <a:rPr lang="en-US" altLang="zh-CN" sz="2400" i="1">
                        <a:solidFill>
                          <a:schemeClr val="tx1"/>
                        </a:solidFill>
                        <a:latin typeface="Cambria Math" panose="02040503050406030204" pitchFamily="18" charset="0"/>
                        <a:ea typeface="Cambria Math" panose="02040503050406030204" pitchFamily="18" charset="0"/>
                      </a:rPr>
                      <m:t>≥</m:t>
                    </m:r>
                    <m:r>
                      <a:rPr lang="en-US" altLang="zh-CN" sz="2400" i="1">
                        <a:solidFill>
                          <a:schemeClr val="tx1"/>
                        </a:solidFill>
                        <a:latin typeface="Cambria Math" panose="02040503050406030204" pitchFamily="18" charset="0"/>
                        <a:ea typeface="Cambria Math" panose="02040503050406030204" pitchFamily="18" charset="0"/>
                      </a:rPr>
                      <m:t>𝟎</m:t>
                    </m:r>
                  </m:oMath>
                </a14:m>
                <a:r>
                  <a:rPr lang="en-US" altLang="zh-CN" sz="2400" dirty="0">
                    <a:solidFill>
                      <a:schemeClr val="tx1"/>
                    </a:solidFill>
                    <a:ea typeface="Cambria Math" panose="02040503050406030204" pitchFamily="18" charset="0"/>
                  </a:rPr>
                  <a:t> </a:t>
                </a:r>
                <a:endParaRPr lang="en-US" altLang="zh-CN" sz="2400" b="1" dirty="0">
                  <a:solidFill>
                    <a:schemeClr val="tx1"/>
                  </a:solidFill>
                  <a:ea typeface="Cambria Math" panose="020405030504060302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5371394" y="3906713"/>
                <a:ext cx="3734421" cy="2311644"/>
              </a:xfrm>
              <a:prstGeom prst="rect">
                <a:avLst/>
              </a:prstGeom>
              <a:blipFill rotWithShape="0">
                <a:blip r:embed="rId4"/>
                <a:stretch>
                  <a:fillRect l="-2107" t="-783"/>
                </a:stretch>
              </a:blipFill>
              <a:ln w="25400">
                <a:solidFill>
                  <a:srgbClr val="7030A0"/>
                </a:solidFill>
              </a:ln>
            </p:spPr>
            <p:txBody>
              <a:bodyPr/>
              <a:lstStyle/>
              <a:p>
                <a:r>
                  <a:rPr lang="zh-CN" altLang="en-US">
                    <a:noFill/>
                  </a:rPr>
                  <a:t> </a:t>
                </a:r>
              </a:p>
            </p:txBody>
          </p:sp>
        </mc:Fallback>
      </mc:AlternateContent>
      <p:sp>
        <p:nvSpPr>
          <p:cNvPr id="8" name="燕尾形箭头 7"/>
          <p:cNvSpPr/>
          <p:nvPr/>
        </p:nvSpPr>
        <p:spPr>
          <a:xfrm rot="5400000">
            <a:off x="6563591" y="2281719"/>
            <a:ext cx="1278283" cy="1900991"/>
          </a:xfrm>
          <a:prstGeom prst="notchedRightArrow">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zh-CN" altLang="en-US" sz="2000" b="1" dirty="0">
                <a:solidFill>
                  <a:srgbClr val="FFC000"/>
                </a:solidFill>
              </a:rPr>
              <a:t>转换为松弛型</a:t>
            </a:r>
          </a:p>
        </p:txBody>
      </p:sp>
      <mc:AlternateContent xmlns:mc="http://schemas.openxmlformats.org/markup-compatibility/2006" xmlns:a14="http://schemas.microsoft.com/office/drawing/2010/main">
        <mc:Choice Requires="a14">
          <p:sp>
            <p:nvSpPr>
              <p:cNvPr id="16" name="左箭头 15"/>
              <p:cNvSpPr/>
              <p:nvPr/>
            </p:nvSpPr>
            <p:spPr>
              <a:xfrm>
                <a:off x="3387144" y="3834633"/>
                <a:ext cx="1984250" cy="2396603"/>
              </a:xfrm>
              <a:prstGeom prst="leftArrow">
                <a:avLst>
                  <a:gd name="adj1" fmla="val 50000"/>
                  <a:gd name="adj2" fmla="val 38235"/>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rgbClr val="FF0000"/>
                    </a:solidFill>
                  </a:rPr>
                  <a:t>选</a:t>
                </a:r>
                <a14:m>
                  <m:oMath xmlns:m="http://schemas.openxmlformats.org/officeDocument/2006/math">
                    <m:sSub>
                      <m:sSubPr>
                        <m:ctrlPr>
                          <a:rPr lang="en-US" altLang="zh-CN" sz="2000" b="1" i="1">
                            <a:solidFill>
                              <a:srgbClr val="FF0000"/>
                            </a:solidFill>
                            <a:latin typeface="Cambria Math" panose="02040503050406030204" pitchFamily="18" charset="0"/>
                          </a:rPr>
                        </m:ctrlPr>
                      </m:sSubPr>
                      <m:e>
                        <m:r>
                          <a:rPr lang="en-US" altLang="zh-CN" sz="2000" b="1" i="1">
                            <a:solidFill>
                              <a:srgbClr val="FF0000"/>
                            </a:solidFill>
                            <a:latin typeface="Cambria Math" panose="02040503050406030204" pitchFamily="18" charset="0"/>
                          </a:rPr>
                          <m:t>𝒙</m:t>
                        </m:r>
                      </m:e>
                      <m:sub>
                        <m:r>
                          <a:rPr lang="en-US" altLang="zh-CN" sz="2000" b="1" i="1">
                            <a:solidFill>
                              <a:srgbClr val="FF0000"/>
                            </a:solidFill>
                            <a:latin typeface="Cambria Math" panose="02040503050406030204" pitchFamily="18" charset="0"/>
                          </a:rPr>
                          <m:t>𝟎</m:t>
                        </m:r>
                      </m:sub>
                    </m:sSub>
                  </m:oMath>
                </a14:m>
                <a:r>
                  <a:rPr lang="zh-CN" altLang="en-US" sz="2000" b="1" dirty="0">
                    <a:solidFill>
                      <a:srgbClr val="FF0000"/>
                    </a:solidFill>
                  </a:rPr>
                  <a:t>为入基变量，</a:t>
                </a:r>
                <a14:m>
                  <m:oMath xmlns:m="http://schemas.openxmlformats.org/officeDocument/2006/math">
                    <m:sSub>
                      <m:sSubPr>
                        <m:ctrlPr>
                          <a:rPr lang="en-US" altLang="zh-CN" sz="2000" b="1" i="1">
                            <a:solidFill>
                              <a:srgbClr val="FF0000"/>
                            </a:solidFill>
                            <a:latin typeface="Cambria Math" panose="02040503050406030204" pitchFamily="18" charset="0"/>
                          </a:rPr>
                        </m:ctrlPr>
                      </m:sSubPr>
                      <m:e>
                        <m:r>
                          <a:rPr lang="en-US" altLang="zh-CN" sz="2000" b="1" i="1">
                            <a:solidFill>
                              <a:srgbClr val="FF0000"/>
                            </a:solidFill>
                            <a:latin typeface="Cambria Math" panose="02040503050406030204" pitchFamily="18" charset="0"/>
                          </a:rPr>
                          <m:t>𝒙</m:t>
                        </m:r>
                      </m:e>
                      <m:sub>
                        <m:r>
                          <a:rPr lang="en-US" altLang="zh-CN" sz="2000" b="1" i="1">
                            <a:solidFill>
                              <a:srgbClr val="FF0000"/>
                            </a:solidFill>
                            <a:latin typeface="Cambria Math" panose="02040503050406030204" pitchFamily="18" charset="0"/>
                          </a:rPr>
                          <m:t>𝟒</m:t>
                        </m:r>
                      </m:sub>
                    </m:sSub>
                  </m:oMath>
                </a14:m>
                <a:r>
                  <a:rPr lang="zh-CN" altLang="en-US" sz="2000" b="1" dirty="0">
                    <a:solidFill>
                      <a:srgbClr val="FF0000"/>
                    </a:solidFill>
                  </a:rPr>
                  <a:t>为离基变量，转动</a:t>
                </a:r>
              </a:p>
            </p:txBody>
          </p:sp>
        </mc:Choice>
        <mc:Fallback xmlns="">
          <p:sp>
            <p:nvSpPr>
              <p:cNvPr id="16" name="左箭头 15"/>
              <p:cNvSpPr>
                <a:spLocks noRot="1" noChangeAspect="1" noMove="1" noResize="1" noEditPoints="1" noAdjustHandles="1" noChangeArrowheads="1" noChangeShapeType="1" noTextEdit="1"/>
              </p:cNvSpPr>
              <p:nvPr/>
            </p:nvSpPr>
            <p:spPr>
              <a:xfrm>
                <a:off x="3387144" y="3834633"/>
                <a:ext cx="1984250" cy="2396603"/>
              </a:xfrm>
              <a:prstGeom prst="leftArrow">
                <a:avLst>
                  <a:gd name="adj1" fmla="val 50000"/>
                  <a:gd name="adj2" fmla="val 38235"/>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0" y="3891238"/>
                <a:ext cx="3387144" cy="2311644"/>
              </a:xfrm>
              <a:prstGeom prst="rect">
                <a:avLst/>
              </a:prstGeom>
              <a:solidFill>
                <a:schemeClr val="bg1"/>
              </a:solid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500"/>
                  </a:lnSpc>
                </a:pPr>
                <a14:m>
                  <m:oMathPara xmlns:m="http://schemas.openxmlformats.org/officeDocument/2006/math">
                    <m:oMathParaPr>
                      <m:jc m:val="left"/>
                    </m:oMathParaPr>
                    <m:oMath xmlns:m="http://schemas.openxmlformats.org/officeDocument/2006/math">
                      <m:r>
                        <a:rPr lang="en-US" altLang="zh-CN" sz="2400" b="1" i="0" smtClean="0">
                          <a:solidFill>
                            <a:schemeClr val="tx1"/>
                          </a:solidFill>
                          <a:latin typeface="Cambria Math" panose="02040503050406030204" pitchFamily="18" charset="0"/>
                          <a:ea typeface="Cambria Math" panose="02040503050406030204" pitchFamily="18" charset="0"/>
                        </a:rPr>
                        <m:t>𝐳</m:t>
                      </m:r>
                      <m:r>
                        <a:rPr lang="en-US" altLang="zh-CN" sz="2400" b="1" i="0" smtClean="0">
                          <a:solidFill>
                            <a:schemeClr val="tx1"/>
                          </a:solidFill>
                          <a:latin typeface="Cambria Math" panose="02040503050406030204" pitchFamily="18" charset="0"/>
                          <a:ea typeface="Cambria Math" panose="02040503050406030204" pitchFamily="18" charset="0"/>
                        </a:rPr>
                        <m:t>=</m:t>
                      </m:r>
                      <m:r>
                        <a:rPr lang="en-US" altLang="zh-CN" sz="2400" b="1" i="1" smtClean="0">
                          <a:solidFill>
                            <a:schemeClr val="tx1"/>
                          </a:solidFill>
                          <a:latin typeface="Cambria Math" panose="02040503050406030204" pitchFamily="18" charset="0"/>
                          <a:ea typeface="Cambria Math" panose="02040503050406030204" pitchFamily="18" charset="0"/>
                        </a:rPr>
                        <m:t>−</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𝟒</m:t>
                          </m:r>
                          <m:r>
                            <a:rPr lang="en-US" altLang="zh-CN" sz="2400" b="1" i="1" smtClean="0">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𝟏</m:t>
                          </m:r>
                        </m:sub>
                      </m:sSub>
                      <m:r>
                        <a:rPr lang="en-US" altLang="zh-CN" sz="2400" b="1" i="1" smtClean="0">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ea typeface="Cambria Math" panose="02040503050406030204" pitchFamily="18" charset="0"/>
                        </a:rPr>
                        <m:t>𝟓</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𝟐</m:t>
                          </m:r>
                        </m:sub>
                      </m:sSub>
                      <m:r>
                        <a:rPr lang="en-US" altLang="zh-CN" sz="2400" b="1" i="1" smtClean="0">
                          <a:solidFill>
                            <a:schemeClr val="tx1"/>
                          </a:solidFill>
                          <a:latin typeface="Cambria Math" panose="02040503050406030204" pitchFamily="18" charset="0"/>
                        </a:rPr>
                        <m:t>−</m:t>
                      </m:r>
                      <m:sSub>
                        <m:sSubPr>
                          <m:ctrlPr>
                            <a:rPr lang="en-US" altLang="zh-CN" sz="2400" b="1" i="1">
                              <a:solidFill>
                                <a:schemeClr val="tx1"/>
                              </a:solidFill>
                              <a:latin typeface="Cambria Math" panose="02040503050406030204" pitchFamily="18" charset="0"/>
                              <a:ea typeface="Cambria Math" panose="02040503050406030204" pitchFamily="18" charset="0"/>
                            </a:rPr>
                          </m:ctrlPr>
                        </m:sSubPr>
                        <m:e>
                          <m:r>
                            <a:rPr lang="en-US" altLang="zh-CN" sz="2400" b="1" i="1">
                              <a:solidFill>
                                <a:schemeClr val="tx1"/>
                              </a:solidFill>
                              <a:latin typeface="Cambria Math" panose="02040503050406030204" pitchFamily="18" charset="0"/>
                              <a:ea typeface="Cambria Math" panose="02040503050406030204" pitchFamily="18" charset="0"/>
                            </a:rPr>
                            <m:t>𝒙</m:t>
                          </m:r>
                        </m:e>
                        <m:sub>
                          <m:r>
                            <a:rPr lang="en-US" altLang="zh-CN" sz="2400" b="1" i="1">
                              <a:solidFill>
                                <a:schemeClr val="tx1"/>
                              </a:solidFill>
                              <a:latin typeface="Cambria Math" panose="02040503050406030204" pitchFamily="18" charset="0"/>
                              <a:ea typeface="Cambria Math" panose="02040503050406030204" pitchFamily="18" charset="0"/>
                            </a:rPr>
                            <m:t>𝟒</m:t>
                          </m:r>
                        </m:sub>
                      </m:sSub>
                    </m:oMath>
                  </m:oMathPara>
                </a14:m>
                <a:endParaRPr lang="en-US" altLang="zh-CN" sz="2400" b="1" i="1" dirty="0">
                  <a:solidFill>
                    <a:schemeClr val="tx1"/>
                  </a:solidFill>
                  <a:latin typeface="Cambria Math" panose="02040503050406030204" pitchFamily="18" charset="0"/>
                  <a:ea typeface="Cambria Math" panose="02040503050406030204" pitchFamily="18" charset="0"/>
                </a:endParaRPr>
              </a:p>
              <a:p>
                <a:pPr>
                  <a:lnSpc>
                    <a:spcPts val="3500"/>
                  </a:lnSpc>
                </a:pPr>
                <a14:m>
                  <m:oMathPara xmlns:m="http://schemas.openxmlformats.org/officeDocument/2006/math">
                    <m:oMathParaPr>
                      <m:jc m:val="left"/>
                    </m:oMathParaPr>
                    <m:oMath xmlns:m="http://schemas.openxmlformats.org/officeDocument/2006/math">
                      <m:sSub>
                        <m:sSubPr>
                          <m:ctrlPr>
                            <a:rPr lang="en-US" altLang="zh-CN" sz="2400" b="1" i="1">
                              <a:solidFill>
                                <a:schemeClr val="tx1"/>
                              </a:solidFill>
                              <a:latin typeface="Cambria Math" panose="02040503050406030204" pitchFamily="18" charset="0"/>
                            </a:rPr>
                          </m:ctrlPr>
                        </m:sSubPr>
                        <m:e>
                          <m:sSub>
                            <m:sSubPr>
                              <m:ctrlPr>
                                <a:rPr lang="en-US" altLang="zh-CN" sz="2400" b="1"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𝒙</m:t>
                              </m:r>
                            </m:e>
                            <m:sub>
                              <m:r>
                                <a:rPr lang="en-US" altLang="zh-CN" sz="2400" b="1" i="1" smtClean="0">
                                  <a:solidFill>
                                    <a:schemeClr val="tx1"/>
                                  </a:solidFill>
                                  <a:latin typeface="Cambria Math" panose="02040503050406030204" pitchFamily="18" charset="0"/>
                                </a:rPr>
                                <m:t>𝟑</m:t>
                              </m:r>
                            </m:sub>
                          </m:sSub>
                          <m:r>
                            <a:rPr lang="en-US" altLang="zh-CN" sz="2400" b="1" i="1" smtClean="0">
                              <a:solidFill>
                                <a:schemeClr val="tx1"/>
                              </a:solidFill>
                              <a:latin typeface="Cambria Math" panose="02040503050406030204" pitchFamily="18" charset="0"/>
                            </a:rPr>
                            <m:t>=</m:t>
                          </m:r>
                          <m:r>
                            <a:rPr lang="en-US" altLang="zh-CN" sz="2400" b="1" i="1" smtClean="0">
                              <a:solidFill>
                                <a:schemeClr val="tx1"/>
                              </a:solidFill>
                              <a:latin typeface="Cambria Math" panose="02040503050406030204" pitchFamily="18" charset="0"/>
                            </a:rPr>
                            <m:t>𝟔</m:t>
                          </m:r>
                          <m:r>
                            <a:rPr lang="en-US" altLang="zh-CN" sz="2400" b="1" i="1" smtClean="0">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𝟏</m:t>
                          </m:r>
                        </m:sub>
                      </m:sSub>
                      <m:r>
                        <a:rPr lang="en-US" altLang="zh-CN" sz="2400" b="1" i="1" smtClean="0">
                          <a:solidFill>
                            <a:schemeClr val="tx1"/>
                          </a:solidFill>
                          <a:latin typeface="Cambria Math" panose="02040503050406030204" pitchFamily="18" charset="0"/>
                        </a:rPr>
                        <m:t>−</m:t>
                      </m:r>
                      <m:r>
                        <a:rPr lang="en-US" altLang="zh-CN" sz="2400" b="1" i="1" smtClean="0">
                          <a:solidFill>
                            <a:schemeClr val="tx1"/>
                          </a:solidFill>
                          <a:latin typeface="Cambria Math" panose="02040503050406030204" pitchFamily="18" charset="0"/>
                        </a:rPr>
                        <m:t>𝟒</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𝟐</m:t>
                          </m:r>
                        </m:sub>
                      </m:sSub>
                      <m:r>
                        <a:rPr lang="en-US" altLang="zh-CN" sz="2400" b="1" i="1" smtClean="0">
                          <a:solidFill>
                            <a:schemeClr val="tx1"/>
                          </a:solidFill>
                          <a:latin typeface="Cambria Math" panose="02040503050406030204" pitchFamily="18" charset="0"/>
                        </a:rPr>
                        <m:t>+</m:t>
                      </m:r>
                      <m:sSub>
                        <m:sSubPr>
                          <m:ctrlPr>
                            <a:rPr lang="en-US" altLang="zh-CN" sz="2400" b="1" i="1" smtClean="0">
                              <a:solidFill>
                                <a:schemeClr val="tx1"/>
                              </a:solidFill>
                              <a:latin typeface="Cambria Math" panose="02040503050406030204" pitchFamily="18" charset="0"/>
                              <a:ea typeface="Cambria Math" panose="02040503050406030204" pitchFamily="18" charset="0"/>
                            </a:rPr>
                          </m:ctrlPr>
                        </m:sSubPr>
                        <m:e>
                          <m:r>
                            <a:rPr lang="en-US" altLang="zh-CN" sz="2400" b="1" i="1" smtClean="0">
                              <a:solidFill>
                                <a:schemeClr val="tx1"/>
                              </a:solidFill>
                              <a:latin typeface="Cambria Math" panose="02040503050406030204" pitchFamily="18" charset="0"/>
                              <a:ea typeface="Cambria Math" panose="02040503050406030204" pitchFamily="18" charset="0"/>
                            </a:rPr>
                            <m:t>𝒙</m:t>
                          </m:r>
                        </m:e>
                        <m:sub>
                          <m:r>
                            <a:rPr lang="en-US" altLang="zh-CN" sz="2400" b="1" i="1" smtClean="0">
                              <a:solidFill>
                                <a:schemeClr val="tx1"/>
                              </a:solidFill>
                              <a:latin typeface="Cambria Math" panose="02040503050406030204" pitchFamily="18" charset="0"/>
                              <a:ea typeface="Cambria Math" panose="02040503050406030204" pitchFamily="18" charset="0"/>
                            </a:rPr>
                            <m:t>𝟒</m:t>
                          </m:r>
                        </m:sub>
                      </m:sSub>
                    </m:oMath>
                  </m:oMathPara>
                </a14:m>
                <a:endParaRPr lang="en-US" altLang="zh-CN" sz="2400" b="1" i="1" dirty="0">
                  <a:solidFill>
                    <a:schemeClr val="tx1"/>
                  </a:solidFill>
                  <a:latin typeface="Cambria Math" panose="02040503050406030204" pitchFamily="18" charset="0"/>
                  <a:ea typeface="Cambria Math" panose="02040503050406030204" pitchFamily="18" charset="0"/>
                </a:endParaRPr>
              </a:p>
              <a:p>
                <a:pPr>
                  <a:lnSpc>
                    <a:spcPts val="3500"/>
                  </a:lnSpc>
                </a:pPr>
                <a14:m>
                  <m:oMathPara xmlns:m="http://schemas.openxmlformats.org/officeDocument/2006/math">
                    <m:oMathParaPr>
                      <m:jc m:val="left"/>
                    </m:oMathParaPr>
                    <m:oMath xmlns:m="http://schemas.openxmlformats.org/officeDocument/2006/math">
                      <m:sSub>
                        <m:sSubPr>
                          <m:ctrlPr>
                            <a:rPr lang="en-US" altLang="zh-CN" sz="2400" b="1" i="1" smtClean="0">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smtClean="0">
                              <a:solidFill>
                                <a:schemeClr val="tx1"/>
                              </a:solidFill>
                              <a:latin typeface="Cambria Math" panose="02040503050406030204" pitchFamily="18" charset="0"/>
                            </a:rPr>
                            <m:t>𝟎</m:t>
                          </m:r>
                        </m:sub>
                      </m:sSub>
                      <m:r>
                        <a:rPr lang="en-US" altLang="zh-CN" sz="2400" b="1" i="1">
                          <a:solidFill>
                            <a:schemeClr val="tx1"/>
                          </a:solidFill>
                          <a:latin typeface="Cambria Math" panose="02040503050406030204" pitchFamily="18" charset="0"/>
                        </a:rPr>
                        <m:t>=</m:t>
                      </m:r>
                      <m:sSub>
                        <m:sSubPr>
                          <m:ctrlPr>
                            <a:rPr lang="en-US" altLang="zh-CN" sz="2400" b="1" i="1">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𝟒</m:t>
                          </m:r>
                          <m:r>
                            <a:rPr lang="en-US" altLang="zh-CN" sz="2400" b="1" i="1" smtClean="0">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𝟏</m:t>
                          </m:r>
                        </m:sub>
                      </m:sSub>
                      <m:r>
                        <a:rPr lang="en-US" altLang="zh-CN" sz="2400" b="1" i="1" smtClean="0">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ea typeface="Cambria Math" panose="02040503050406030204" pitchFamily="18" charset="0"/>
                        </a:rPr>
                        <m:t>𝟓</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𝟐</m:t>
                          </m:r>
                        </m:sub>
                      </m:sSub>
                      <m:r>
                        <a:rPr lang="en-US" altLang="zh-CN" sz="2400" b="1" i="1" smtClean="0">
                          <a:solidFill>
                            <a:schemeClr val="tx1"/>
                          </a:solidFill>
                          <a:latin typeface="Cambria Math" panose="02040503050406030204" pitchFamily="18" charset="0"/>
                        </a:rPr>
                        <m:t>+</m:t>
                      </m:r>
                      <m:sSub>
                        <m:sSubPr>
                          <m:ctrlPr>
                            <a:rPr lang="en-US" altLang="zh-CN" sz="2400" b="1" i="1" smtClean="0">
                              <a:solidFill>
                                <a:schemeClr val="tx1"/>
                              </a:solidFill>
                              <a:latin typeface="Cambria Math" panose="02040503050406030204" pitchFamily="18" charset="0"/>
                              <a:ea typeface="Cambria Math" panose="02040503050406030204" pitchFamily="18" charset="0"/>
                            </a:rPr>
                          </m:ctrlPr>
                        </m:sSubPr>
                        <m:e>
                          <m:r>
                            <a:rPr lang="en-US" altLang="zh-CN" sz="2400" b="1" i="1" smtClean="0">
                              <a:solidFill>
                                <a:schemeClr val="tx1"/>
                              </a:solidFill>
                              <a:latin typeface="Cambria Math" panose="02040503050406030204" pitchFamily="18" charset="0"/>
                              <a:ea typeface="Cambria Math" panose="02040503050406030204" pitchFamily="18" charset="0"/>
                            </a:rPr>
                            <m:t>𝒙</m:t>
                          </m:r>
                        </m:e>
                        <m:sub>
                          <m:r>
                            <a:rPr lang="en-US" altLang="zh-CN" sz="2400" b="1" i="1" smtClean="0">
                              <a:solidFill>
                                <a:schemeClr val="tx1"/>
                              </a:solidFill>
                              <a:latin typeface="Cambria Math" panose="02040503050406030204" pitchFamily="18" charset="0"/>
                              <a:ea typeface="Cambria Math" panose="02040503050406030204" pitchFamily="18" charset="0"/>
                            </a:rPr>
                            <m:t>𝟒</m:t>
                          </m:r>
                        </m:sub>
                      </m:sSub>
                    </m:oMath>
                  </m:oMathPara>
                </a14:m>
                <a:endParaRPr lang="en-US" altLang="zh-CN" sz="2400" b="1" i="1" dirty="0">
                  <a:solidFill>
                    <a:schemeClr val="tx1"/>
                  </a:solidFill>
                  <a:latin typeface="Cambria Math" panose="02040503050406030204" pitchFamily="18" charset="0"/>
                  <a:ea typeface="Cambria Math" panose="02040503050406030204" pitchFamily="18" charset="0"/>
                </a:endParaRPr>
              </a:p>
              <a:p>
                <a:pPr>
                  <a:lnSpc>
                    <a:spcPts val="3500"/>
                  </a:lnSpc>
                </a:pPr>
                <a14:m>
                  <m:oMath xmlns:m="http://schemas.openxmlformats.org/officeDocument/2006/math">
                    <m:sSub>
                      <m:sSubPr>
                        <m:ctrlPr>
                          <a:rPr lang="en-US" altLang="zh-CN" sz="2400" b="1" i="1">
                            <a:solidFill>
                              <a:schemeClr val="tx1"/>
                            </a:solidFill>
                            <a:latin typeface="Cambria Math" panose="02040503050406030204" pitchFamily="18" charset="0"/>
                          </a:rPr>
                        </m:ctrlPr>
                      </m:sSubPr>
                      <m:e>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𝟎</m:t>
                            </m:r>
                          </m:sub>
                        </m:sSub>
                        <m:r>
                          <a:rPr lang="en-US" altLang="zh-CN" sz="2400" b="1" i="1">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𝟏</m:t>
                        </m:r>
                      </m:sub>
                    </m:sSub>
                    <m:r>
                      <a:rPr lang="en-US" altLang="zh-CN" sz="2400" b="1" i="1">
                        <a:solidFill>
                          <a:schemeClr val="tx1"/>
                        </a:solidFill>
                        <a:latin typeface="Cambria Math" panose="02040503050406030204" pitchFamily="18" charset="0"/>
                      </a:rPr>
                      <m:t>,</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𝟐</m:t>
                        </m:r>
                      </m:sub>
                    </m:sSub>
                    <m:r>
                      <a:rPr lang="en-US" altLang="zh-CN" sz="2400" b="1" i="1" smtClean="0">
                        <a:solidFill>
                          <a:schemeClr val="tx1"/>
                        </a:solidFill>
                        <a:latin typeface="Cambria Math" panose="02040503050406030204" pitchFamily="18" charset="0"/>
                      </a:rPr>
                      <m:t>, </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 </m:t>
                        </m:r>
                        <m:r>
                          <a:rPr lang="en-US" altLang="zh-CN" sz="2400" b="1" i="1">
                            <a:solidFill>
                              <a:schemeClr val="tx1"/>
                            </a:solidFill>
                            <a:latin typeface="Cambria Math" panose="02040503050406030204" pitchFamily="18" charset="0"/>
                          </a:rPr>
                          <m:t>𝒙</m:t>
                        </m:r>
                      </m:e>
                      <m:sub>
                        <m:r>
                          <a:rPr lang="en-US" altLang="zh-CN" sz="2400" b="1" i="1" smtClean="0">
                            <a:solidFill>
                              <a:schemeClr val="tx1"/>
                            </a:solidFill>
                            <a:latin typeface="Cambria Math" panose="02040503050406030204" pitchFamily="18" charset="0"/>
                          </a:rPr>
                          <m:t>𝟑</m:t>
                        </m:r>
                      </m:sub>
                    </m:sSub>
                    <m:r>
                      <a:rPr lang="en-US" altLang="zh-CN" sz="2400" b="1" i="1">
                        <a:solidFill>
                          <a:schemeClr val="tx1"/>
                        </a:solidFill>
                        <a:latin typeface="Cambria Math" panose="02040503050406030204" pitchFamily="18" charset="0"/>
                      </a:rPr>
                      <m:t>,</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smtClean="0">
                            <a:solidFill>
                              <a:schemeClr val="tx1"/>
                            </a:solidFill>
                            <a:latin typeface="Cambria Math" panose="02040503050406030204" pitchFamily="18" charset="0"/>
                          </a:rPr>
                          <m:t>𝟒</m:t>
                        </m:r>
                      </m:sub>
                    </m:sSub>
                    <m:r>
                      <a:rPr lang="en-US" altLang="zh-CN" sz="2400" b="1" i="1">
                        <a:solidFill>
                          <a:schemeClr val="tx1"/>
                        </a:solidFill>
                        <a:latin typeface="Cambria Math" panose="02040503050406030204" pitchFamily="18" charset="0"/>
                        <a:ea typeface="Cambria Math" panose="02040503050406030204" pitchFamily="18" charset="0"/>
                      </a:rPr>
                      <m:t>≥</m:t>
                    </m:r>
                    <m:r>
                      <a:rPr lang="en-US" altLang="zh-CN" sz="2400" b="1" i="1">
                        <a:solidFill>
                          <a:schemeClr val="tx1"/>
                        </a:solidFill>
                        <a:latin typeface="Cambria Math" panose="02040503050406030204" pitchFamily="18" charset="0"/>
                        <a:ea typeface="Cambria Math" panose="02040503050406030204" pitchFamily="18" charset="0"/>
                      </a:rPr>
                      <m:t>𝟎</m:t>
                    </m:r>
                  </m:oMath>
                </a14:m>
                <a:r>
                  <a:rPr lang="en-US" altLang="zh-CN" sz="2400" b="1" dirty="0">
                    <a:solidFill>
                      <a:schemeClr val="tx1"/>
                    </a:solidFill>
                    <a:ea typeface="Cambria Math" panose="02040503050406030204" pitchFamily="18" charset="0"/>
                  </a:rPr>
                  <a:t> </a:t>
                </a:r>
              </a:p>
            </p:txBody>
          </p:sp>
        </mc:Choice>
        <mc:Fallback xmlns="">
          <p:sp>
            <p:nvSpPr>
              <p:cNvPr id="17" name="矩形 16"/>
              <p:cNvSpPr>
                <a:spLocks noRot="1" noChangeAspect="1" noMove="1" noResize="1" noEditPoints="1" noAdjustHandles="1" noChangeArrowheads="1" noChangeShapeType="1" noTextEdit="1"/>
              </p:cNvSpPr>
              <p:nvPr/>
            </p:nvSpPr>
            <p:spPr>
              <a:xfrm>
                <a:off x="0" y="3891238"/>
                <a:ext cx="3387144" cy="2311644"/>
              </a:xfrm>
              <a:prstGeom prst="rect">
                <a:avLst/>
              </a:prstGeom>
              <a:blipFill rotWithShape="0">
                <a:blip r:embed="rId6"/>
                <a:stretch>
                  <a:fillRect/>
                </a:stretch>
              </a:blipFill>
              <a:ln w="25400">
                <a:solidFill>
                  <a:srgbClr val="7030A0"/>
                </a:solidFill>
              </a:ln>
            </p:spPr>
            <p:txBody>
              <a:bodyPr/>
              <a:lstStyle/>
              <a:p>
                <a:r>
                  <a:rPr lang="zh-CN" altLang="en-US">
                    <a:noFill/>
                  </a:rPr>
                  <a:t> </a:t>
                </a:r>
              </a:p>
            </p:txBody>
          </p:sp>
        </mc:Fallback>
      </mc:AlternateContent>
    </p:spTree>
    <p:extLst>
      <p:ext uri="{BB962C8B-B14F-4D97-AF65-F5344CB8AC3E}">
        <p14:creationId xmlns:p14="http://schemas.microsoft.com/office/powerpoint/2010/main" val="215393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6" grpId="0" animBg="1"/>
      <p:bldP spid="1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矩形 3"/>
              <p:cNvSpPr/>
              <p:nvPr/>
            </p:nvSpPr>
            <p:spPr>
              <a:xfrm>
                <a:off x="0" y="130611"/>
                <a:ext cx="3503054" cy="2311644"/>
              </a:xfrm>
              <a:prstGeom prst="rect">
                <a:avLst/>
              </a:prstGeom>
              <a:solidFill>
                <a:schemeClr val="bg1"/>
              </a:solid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500"/>
                  </a:lnSpc>
                </a:pPr>
                <a14:m>
                  <m:oMathPara xmlns:m="http://schemas.openxmlformats.org/officeDocument/2006/math">
                    <m:oMathParaPr>
                      <m:jc m:val="left"/>
                    </m:oMathParaPr>
                    <m:oMath xmlns:m="http://schemas.openxmlformats.org/officeDocument/2006/math">
                      <m:r>
                        <a:rPr lang="en-US" altLang="zh-CN" sz="2200" b="1" i="0" smtClean="0">
                          <a:solidFill>
                            <a:schemeClr val="tx1"/>
                          </a:solidFill>
                          <a:latin typeface="Cambria Math" panose="02040503050406030204" pitchFamily="18" charset="0"/>
                          <a:ea typeface="Cambria Math" panose="02040503050406030204" pitchFamily="18" charset="0"/>
                        </a:rPr>
                        <m:t>𝐳</m:t>
                      </m:r>
                      <m:r>
                        <a:rPr lang="en-US" altLang="zh-CN" sz="2200" b="1" i="0" smtClean="0">
                          <a:solidFill>
                            <a:schemeClr val="tx1"/>
                          </a:solidFill>
                          <a:latin typeface="Cambria Math" panose="02040503050406030204" pitchFamily="18" charset="0"/>
                          <a:ea typeface="Cambria Math" panose="02040503050406030204" pitchFamily="18" charset="0"/>
                        </a:rPr>
                        <m:t>=</m:t>
                      </m:r>
                      <m:r>
                        <a:rPr lang="en-US" altLang="zh-CN" sz="2200" b="1" i="1" smtClean="0">
                          <a:solidFill>
                            <a:schemeClr val="tx1"/>
                          </a:solidFill>
                          <a:latin typeface="Cambria Math" panose="02040503050406030204" pitchFamily="18" charset="0"/>
                          <a:ea typeface="Cambria Math" panose="02040503050406030204" pitchFamily="18" charset="0"/>
                        </a:rPr>
                        <m:t>−</m:t>
                      </m:r>
                      <m:sSub>
                        <m:sSubPr>
                          <m:ctrlPr>
                            <a:rPr lang="en-US" altLang="zh-CN" sz="2200" b="1" i="1">
                              <a:solidFill>
                                <a:schemeClr val="tx1"/>
                              </a:solidFill>
                              <a:latin typeface="Cambria Math" panose="02040503050406030204" pitchFamily="18" charset="0"/>
                            </a:rPr>
                          </m:ctrlPr>
                        </m:sSubPr>
                        <m:e>
                          <m:r>
                            <a:rPr lang="en-US" altLang="zh-CN" sz="2200" b="1" i="1">
                              <a:solidFill>
                                <a:schemeClr val="tx1"/>
                              </a:solidFill>
                              <a:latin typeface="Cambria Math" panose="02040503050406030204" pitchFamily="18" charset="0"/>
                            </a:rPr>
                            <m:t>𝟒</m:t>
                          </m:r>
                          <m:r>
                            <a:rPr lang="en-US" altLang="zh-CN" sz="2200" b="1" i="1" smtClean="0">
                              <a:solidFill>
                                <a:schemeClr val="tx1"/>
                              </a:solidFill>
                              <a:latin typeface="Cambria Math" panose="02040503050406030204" pitchFamily="18" charset="0"/>
                            </a:rPr>
                            <m:t>−</m:t>
                          </m:r>
                          <m:r>
                            <a:rPr lang="en-US" altLang="zh-CN" sz="2200" b="1" i="1">
                              <a:solidFill>
                                <a:schemeClr val="tx1"/>
                              </a:solidFill>
                              <a:latin typeface="Cambria Math" panose="02040503050406030204" pitchFamily="18" charset="0"/>
                            </a:rPr>
                            <m:t>𝒙</m:t>
                          </m:r>
                        </m:e>
                        <m:sub>
                          <m:r>
                            <a:rPr lang="en-US" altLang="zh-CN" sz="2200" b="1" i="1">
                              <a:solidFill>
                                <a:schemeClr val="tx1"/>
                              </a:solidFill>
                              <a:latin typeface="Cambria Math" panose="02040503050406030204" pitchFamily="18" charset="0"/>
                            </a:rPr>
                            <m:t>𝟏</m:t>
                          </m:r>
                        </m:sub>
                      </m:sSub>
                      <m:r>
                        <a:rPr lang="en-US" altLang="zh-CN" sz="2200" b="1" i="1" smtClean="0">
                          <a:solidFill>
                            <a:schemeClr val="tx1"/>
                          </a:solidFill>
                          <a:latin typeface="Cambria Math" panose="02040503050406030204" pitchFamily="18" charset="0"/>
                        </a:rPr>
                        <m:t>+</m:t>
                      </m:r>
                      <m:r>
                        <a:rPr lang="en-US" altLang="zh-CN" sz="2200" b="1" i="1">
                          <a:solidFill>
                            <a:schemeClr val="tx1"/>
                          </a:solidFill>
                          <a:latin typeface="Cambria Math" panose="02040503050406030204" pitchFamily="18" charset="0"/>
                          <a:ea typeface="Cambria Math" panose="02040503050406030204" pitchFamily="18" charset="0"/>
                        </a:rPr>
                        <m:t>𝟓</m:t>
                      </m:r>
                      <m:sSub>
                        <m:sSubPr>
                          <m:ctrlPr>
                            <a:rPr lang="en-US" altLang="zh-CN" sz="2200" b="1" i="1">
                              <a:solidFill>
                                <a:schemeClr val="tx1"/>
                              </a:solidFill>
                              <a:latin typeface="Cambria Math" panose="02040503050406030204" pitchFamily="18" charset="0"/>
                            </a:rPr>
                          </m:ctrlPr>
                        </m:sSubPr>
                        <m:e>
                          <m:r>
                            <a:rPr lang="en-US" altLang="zh-CN" sz="2200" b="1" i="1">
                              <a:solidFill>
                                <a:schemeClr val="tx1"/>
                              </a:solidFill>
                              <a:latin typeface="Cambria Math" panose="02040503050406030204" pitchFamily="18" charset="0"/>
                            </a:rPr>
                            <m:t>𝒙</m:t>
                          </m:r>
                        </m:e>
                        <m:sub>
                          <m:r>
                            <a:rPr lang="en-US" altLang="zh-CN" sz="2200" b="1" i="1">
                              <a:solidFill>
                                <a:schemeClr val="tx1"/>
                              </a:solidFill>
                              <a:latin typeface="Cambria Math" panose="02040503050406030204" pitchFamily="18" charset="0"/>
                            </a:rPr>
                            <m:t>𝟐</m:t>
                          </m:r>
                        </m:sub>
                      </m:sSub>
                      <m:r>
                        <a:rPr lang="en-US" altLang="zh-CN" sz="2200" b="1" i="1" smtClean="0">
                          <a:solidFill>
                            <a:schemeClr val="tx1"/>
                          </a:solidFill>
                          <a:latin typeface="Cambria Math" panose="02040503050406030204" pitchFamily="18" charset="0"/>
                        </a:rPr>
                        <m:t>−</m:t>
                      </m:r>
                      <m:sSub>
                        <m:sSubPr>
                          <m:ctrlPr>
                            <a:rPr lang="en-US" altLang="zh-CN" sz="2200" b="1" i="1">
                              <a:solidFill>
                                <a:schemeClr val="tx1"/>
                              </a:solidFill>
                              <a:latin typeface="Cambria Math" panose="02040503050406030204" pitchFamily="18" charset="0"/>
                              <a:ea typeface="Cambria Math" panose="02040503050406030204" pitchFamily="18" charset="0"/>
                            </a:rPr>
                          </m:ctrlPr>
                        </m:sSubPr>
                        <m:e>
                          <m:r>
                            <a:rPr lang="en-US" altLang="zh-CN" sz="2200" b="1" i="1">
                              <a:solidFill>
                                <a:schemeClr val="tx1"/>
                              </a:solidFill>
                              <a:latin typeface="Cambria Math" panose="02040503050406030204" pitchFamily="18" charset="0"/>
                              <a:ea typeface="Cambria Math" panose="02040503050406030204" pitchFamily="18" charset="0"/>
                            </a:rPr>
                            <m:t>𝒙</m:t>
                          </m:r>
                        </m:e>
                        <m:sub>
                          <m:r>
                            <a:rPr lang="en-US" altLang="zh-CN" sz="2200" b="1" i="1">
                              <a:solidFill>
                                <a:schemeClr val="tx1"/>
                              </a:solidFill>
                              <a:latin typeface="Cambria Math" panose="02040503050406030204" pitchFamily="18" charset="0"/>
                              <a:ea typeface="Cambria Math" panose="02040503050406030204" pitchFamily="18" charset="0"/>
                            </a:rPr>
                            <m:t>𝟒</m:t>
                          </m:r>
                        </m:sub>
                      </m:sSub>
                    </m:oMath>
                  </m:oMathPara>
                </a14:m>
                <a:endParaRPr lang="en-US" altLang="zh-CN" sz="2200" b="1" i="1" dirty="0">
                  <a:solidFill>
                    <a:schemeClr val="tx1"/>
                  </a:solidFill>
                  <a:latin typeface="Cambria Math" panose="02040503050406030204" pitchFamily="18" charset="0"/>
                  <a:ea typeface="Cambria Math" panose="02040503050406030204" pitchFamily="18" charset="0"/>
                </a:endParaRPr>
              </a:p>
              <a:p>
                <a:pPr>
                  <a:lnSpc>
                    <a:spcPts val="3500"/>
                  </a:lnSpc>
                </a:pPr>
                <a14:m>
                  <m:oMathPara xmlns:m="http://schemas.openxmlformats.org/officeDocument/2006/math">
                    <m:oMathParaPr>
                      <m:jc m:val="left"/>
                    </m:oMathParaPr>
                    <m:oMath xmlns:m="http://schemas.openxmlformats.org/officeDocument/2006/math">
                      <m:sSub>
                        <m:sSubPr>
                          <m:ctrlPr>
                            <a:rPr lang="en-US" altLang="zh-CN" sz="2200" b="1" i="1">
                              <a:solidFill>
                                <a:schemeClr val="tx1"/>
                              </a:solidFill>
                              <a:latin typeface="Cambria Math" panose="02040503050406030204" pitchFamily="18" charset="0"/>
                            </a:rPr>
                          </m:ctrlPr>
                        </m:sSubPr>
                        <m:e>
                          <m:sSub>
                            <m:sSubPr>
                              <m:ctrlPr>
                                <a:rPr lang="en-US" altLang="zh-CN" sz="2200" b="1" i="1" smtClean="0">
                                  <a:solidFill>
                                    <a:schemeClr val="tx1"/>
                                  </a:solidFill>
                                  <a:latin typeface="Cambria Math" panose="02040503050406030204" pitchFamily="18" charset="0"/>
                                </a:rPr>
                              </m:ctrlPr>
                            </m:sSubPr>
                            <m:e>
                              <m:r>
                                <a:rPr lang="en-US" altLang="zh-CN" sz="2200" b="1" i="1" smtClean="0">
                                  <a:solidFill>
                                    <a:schemeClr val="tx1"/>
                                  </a:solidFill>
                                  <a:latin typeface="Cambria Math" panose="02040503050406030204" pitchFamily="18" charset="0"/>
                                </a:rPr>
                                <m:t>𝒙</m:t>
                              </m:r>
                            </m:e>
                            <m:sub>
                              <m:r>
                                <a:rPr lang="en-US" altLang="zh-CN" sz="2200" b="1" i="1" smtClean="0">
                                  <a:solidFill>
                                    <a:schemeClr val="tx1"/>
                                  </a:solidFill>
                                  <a:latin typeface="Cambria Math" panose="02040503050406030204" pitchFamily="18" charset="0"/>
                                </a:rPr>
                                <m:t>𝟑</m:t>
                              </m:r>
                            </m:sub>
                          </m:sSub>
                          <m:r>
                            <a:rPr lang="en-US" altLang="zh-CN" sz="2200" b="1" i="1" smtClean="0">
                              <a:solidFill>
                                <a:schemeClr val="tx1"/>
                              </a:solidFill>
                              <a:latin typeface="Cambria Math" panose="02040503050406030204" pitchFamily="18" charset="0"/>
                            </a:rPr>
                            <m:t>=</m:t>
                          </m:r>
                          <m:r>
                            <a:rPr lang="en-US" altLang="zh-CN" sz="2200" b="1" i="1" smtClean="0">
                              <a:solidFill>
                                <a:schemeClr val="tx1"/>
                              </a:solidFill>
                              <a:latin typeface="Cambria Math" panose="02040503050406030204" pitchFamily="18" charset="0"/>
                            </a:rPr>
                            <m:t>𝟔</m:t>
                          </m:r>
                          <m:r>
                            <a:rPr lang="en-US" altLang="zh-CN" sz="2200" b="1" i="1" smtClean="0">
                              <a:solidFill>
                                <a:schemeClr val="tx1"/>
                              </a:solidFill>
                              <a:latin typeface="Cambria Math" panose="02040503050406030204" pitchFamily="18" charset="0"/>
                            </a:rPr>
                            <m:t>−(</m:t>
                          </m:r>
                          <m:r>
                            <a:rPr lang="en-US" altLang="zh-CN" sz="2200" b="1" i="1">
                              <a:solidFill>
                                <a:schemeClr val="tx1"/>
                              </a:solidFill>
                              <a:latin typeface="Cambria Math" panose="02040503050406030204" pitchFamily="18" charset="0"/>
                            </a:rPr>
                            <m:t>𝒙</m:t>
                          </m:r>
                        </m:e>
                        <m:sub>
                          <m:r>
                            <a:rPr lang="en-US" altLang="zh-CN" sz="2200" b="1" i="1">
                              <a:solidFill>
                                <a:schemeClr val="tx1"/>
                              </a:solidFill>
                              <a:latin typeface="Cambria Math" panose="02040503050406030204" pitchFamily="18" charset="0"/>
                            </a:rPr>
                            <m:t>𝟏</m:t>
                          </m:r>
                        </m:sub>
                      </m:sSub>
                      <m:r>
                        <a:rPr lang="en-US" altLang="zh-CN" sz="2200" b="1" i="1">
                          <a:solidFill>
                            <a:schemeClr val="tx1"/>
                          </a:solidFill>
                          <a:latin typeface="Cambria Math" panose="02040503050406030204" pitchFamily="18" charset="0"/>
                        </a:rPr>
                        <m:t>+</m:t>
                      </m:r>
                      <m:r>
                        <a:rPr lang="en-US" altLang="zh-CN" sz="2200" b="1" i="1" smtClean="0">
                          <a:solidFill>
                            <a:schemeClr val="tx1"/>
                          </a:solidFill>
                          <a:latin typeface="Cambria Math" panose="02040503050406030204" pitchFamily="18" charset="0"/>
                        </a:rPr>
                        <m:t>𝟒</m:t>
                      </m:r>
                      <m:sSub>
                        <m:sSubPr>
                          <m:ctrlPr>
                            <a:rPr lang="en-US" altLang="zh-CN" sz="2200" b="1" i="1">
                              <a:solidFill>
                                <a:schemeClr val="tx1"/>
                              </a:solidFill>
                              <a:latin typeface="Cambria Math" panose="02040503050406030204" pitchFamily="18" charset="0"/>
                            </a:rPr>
                          </m:ctrlPr>
                        </m:sSubPr>
                        <m:e>
                          <m:r>
                            <a:rPr lang="en-US" altLang="zh-CN" sz="2200" b="1" i="1">
                              <a:solidFill>
                                <a:schemeClr val="tx1"/>
                              </a:solidFill>
                              <a:latin typeface="Cambria Math" panose="02040503050406030204" pitchFamily="18" charset="0"/>
                            </a:rPr>
                            <m:t>𝒙</m:t>
                          </m:r>
                        </m:e>
                        <m:sub>
                          <m:r>
                            <a:rPr lang="en-US" altLang="zh-CN" sz="2200" b="1" i="1">
                              <a:solidFill>
                                <a:schemeClr val="tx1"/>
                              </a:solidFill>
                              <a:latin typeface="Cambria Math" panose="02040503050406030204" pitchFamily="18" charset="0"/>
                            </a:rPr>
                            <m:t>𝟐</m:t>
                          </m:r>
                        </m:sub>
                      </m:sSub>
                      <m:r>
                        <a:rPr lang="en-US" altLang="zh-CN" sz="2200" b="1" i="1">
                          <a:solidFill>
                            <a:schemeClr val="tx1"/>
                          </a:solidFill>
                          <a:latin typeface="Cambria Math" panose="02040503050406030204" pitchFamily="18" charset="0"/>
                          <a:ea typeface="Cambria Math" panose="02040503050406030204" pitchFamily="18" charset="0"/>
                        </a:rPr>
                        <m:t>−</m:t>
                      </m:r>
                      <m:sSub>
                        <m:sSubPr>
                          <m:ctrlPr>
                            <a:rPr lang="en-US" altLang="zh-CN" sz="2200" b="1" i="1" smtClean="0">
                              <a:solidFill>
                                <a:schemeClr val="tx1"/>
                              </a:solidFill>
                              <a:latin typeface="Cambria Math" panose="02040503050406030204" pitchFamily="18" charset="0"/>
                              <a:ea typeface="Cambria Math" panose="02040503050406030204" pitchFamily="18" charset="0"/>
                            </a:rPr>
                          </m:ctrlPr>
                        </m:sSubPr>
                        <m:e>
                          <m:r>
                            <a:rPr lang="en-US" altLang="zh-CN" sz="2200" b="1" i="1" smtClean="0">
                              <a:solidFill>
                                <a:schemeClr val="tx1"/>
                              </a:solidFill>
                              <a:latin typeface="Cambria Math" panose="02040503050406030204" pitchFamily="18" charset="0"/>
                              <a:ea typeface="Cambria Math" panose="02040503050406030204" pitchFamily="18" charset="0"/>
                            </a:rPr>
                            <m:t>𝒙</m:t>
                          </m:r>
                        </m:e>
                        <m:sub>
                          <m:r>
                            <a:rPr lang="en-US" altLang="zh-CN" sz="2200" b="1" i="1" smtClean="0">
                              <a:solidFill>
                                <a:schemeClr val="tx1"/>
                              </a:solidFill>
                              <a:latin typeface="Cambria Math" panose="02040503050406030204" pitchFamily="18" charset="0"/>
                              <a:ea typeface="Cambria Math" panose="02040503050406030204" pitchFamily="18" charset="0"/>
                            </a:rPr>
                            <m:t>𝟒</m:t>
                          </m:r>
                        </m:sub>
                      </m:sSub>
                      <m:r>
                        <a:rPr lang="en-US" altLang="zh-CN" sz="2200" b="1" i="1" smtClean="0">
                          <a:solidFill>
                            <a:schemeClr val="tx1"/>
                          </a:solidFill>
                          <a:latin typeface="Cambria Math" panose="02040503050406030204" pitchFamily="18" charset="0"/>
                          <a:ea typeface="Cambria Math" panose="02040503050406030204" pitchFamily="18" charset="0"/>
                        </a:rPr>
                        <m:t>)</m:t>
                      </m:r>
                    </m:oMath>
                  </m:oMathPara>
                </a14:m>
                <a:endParaRPr lang="en-US" altLang="zh-CN" sz="2200" b="1" i="1" dirty="0">
                  <a:solidFill>
                    <a:schemeClr val="tx1"/>
                  </a:solidFill>
                  <a:latin typeface="Cambria Math" panose="02040503050406030204" pitchFamily="18" charset="0"/>
                  <a:ea typeface="Cambria Math" panose="02040503050406030204" pitchFamily="18" charset="0"/>
                </a:endParaRPr>
              </a:p>
              <a:p>
                <a:pPr>
                  <a:lnSpc>
                    <a:spcPts val="3500"/>
                  </a:lnSpc>
                </a:pPr>
                <a14:m>
                  <m:oMathPara xmlns:m="http://schemas.openxmlformats.org/officeDocument/2006/math">
                    <m:oMathParaPr>
                      <m:jc m:val="left"/>
                    </m:oMathParaPr>
                    <m:oMath xmlns:m="http://schemas.openxmlformats.org/officeDocument/2006/math">
                      <m:sSub>
                        <m:sSubPr>
                          <m:ctrlPr>
                            <a:rPr lang="en-US" altLang="zh-CN" sz="2200" b="1" i="1" smtClean="0">
                              <a:solidFill>
                                <a:schemeClr val="tx1"/>
                              </a:solidFill>
                              <a:latin typeface="Cambria Math" panose="02040503050406030204" pitchFamily="18" charset="0"/>
                            </a:rPr>
                          </m:ctrlPr>
                        </m:sSubPr>
                        <m:e>
                          <m:r>
                            <a:rPr lang="en-US" altLang="zh-CN" sz="2200" b="1" i="1">
                              <a:solidFill>
                                <a:schemeClr val="tx1"/>
                              </a:solidFill>
                              <a:latin typeface="Cambria Math" panose="02040503050406030204" pitchFamily="18" charset="0"/>
                            </a:rPr>
                            <m:t>𝒙</m:t>
                          </m:r>
                        </m:e>
                        <m:sub>
                          <m:r>
                            <a:rPr lang="en-US" altLang="zh-CN" sz="2200" b="1" i="1" smtClean="0">
                              <a:solidFill>
                                <a:schemeClr val="tx1"/>
                              </a:solidFill>
                              <a:latin typeface="Cambria Math" panose="02040503050406030204" pitchFamily="18" charset="0"/>
                            </a:rPr>
                            <m:t>𝟎</m:t>
                          </m:r>
                        </m:sub>
                      </m:sSub>
                      <m:r>
                        <a:rPr lang="en-US" altLang="zh-CN" sz="2200" b="1" i="1">
                          <a:solidFill>
                            <a:schemeClr val="tx1"/>
                          </a:solidFill>
                          <a:latin typeface="Cambria Math" panose="02040503050406030204" pitchFamily="18" charset="0"/>
                        </a:rPr>
                        <m:t>=</m:t>
                      </m:r>
                      <m:sSub>
                        <m:sSubPr>
                          <m:ctrlPr>
                            <a:rPr lang="en-US" altLang="zh-CN" sz="2200" b="1" i="1">
                              <a:solidFill>
                                <a:schemeClr val="tx1"/>
                              </a:solidFill>
                              <a:latin typeface="Cambria Math" panose="02040503050406030204" pitchFamily="18" charset="0"/>
                            </a:rPr>
                          </m:ctrlPr>
                        </m:sSubPr>
                        <m:e>
                          <m:r>
                            <a:rPr lang="en-US" altLang="zh-CN" sz="2200" b="1" i="1" smtClean="0">
                              <a:solidFill>
                                <a:schemeClr val="tx1"/>
                              </a:solidFill>
                              <a:latin typeface="Cambria Math" panose="02040503050406030204" pitchFamily="18" charset="0"/>
                            </a:rPr>
                            <m:t>𝟒</m:t>
                          </m:r>
                          <m:r>
                            <a:rPr lang="en-US" altLang="zh-CN" sz="2200" b="1" i="1" smtClean="0">
                              <a:solidFill>
                                <a:schemeClr val="tx1"/>
                              </a:solidFill>
                              <a:latin typeface="Cambria Math" panose="02040503050406030204" pitchFamily="18" charset="0"/>
                            </a:rPr>
                            <m:t>−(−</m:t>
                          </m:r>
                          <m:r>
                            <a:rPr lang="en-US" altLang="zh-CN" sz="2200" b="1" i="1">
                              <a:solidFill>
                                <a:schemeClr val="tx1"/>
                              </a:solidFill>
                              <a:latin typeface="Cambria Math" panose="02040503050406030204" pitchFamily="18" charset="0"/>
                            </a:rPr>
                            <m:t>𝒙</m:t>
                          </m:r>
                        </m:e>
                        <m:sub>
                          <m:r>
                            <a:rPr lang="en-US" altLang="zh-CN" sz="2200" b="1" i="1">
                              <a:solidFill>
                                <a:schemeClr val="tx1"/>
                              </a:solidFill>
                              <a:latin typeface="Cambria Math" panose="02040503050406030204" pitchFamily="18" charset="0"/>
                            </a:rPr>
                            <m:t>𝟏</m:t>
                          </m:r>
                        </m:sub>
                      </m:sSub>
                      <m:r>
                        <a:rPr lang="en-US" altLang="zh-CN" sz="2200" b="1" i="1" smtClean="0">
                          <a:solidFill>
                            <a:schemeClr val="tx1"/>
                          </a:solidFill>
                          <a:latin typeface="Cambria Math" panose="02040503050406030204" pitchFamily="18" charset="0"/>
                        </a:rPr>
                        <m:t>+</m:t>
                      </m:r>
                      <m:r>
                        <a:rPr lang="en-US" altLang="zh-CN" sz="2200" b="1" i="1">
                          <a:solidFill>
                            <a:schemeClr val="tx1"/>
                          </a:solidFill>
                          <a:latin typeface="Cambria Math" panose="02040503050406030204" pitchFamily="18" charset="0"/>
                          <a:ea typeface="Cambria Math" panose="02040503050406030204" pitchFamily="18" charset="0"/>
                        </a:rPr>
                        <m:t>𝟓</m:t>
                      </m:r>
                      <m:sSub>
                        <m:sSubPr>
                          <m:ctrlPr>
                            <a:rPr lang="en-US" altLang="zh-CN" sz="2200" b="1" i="1">
                              <a:solidFill>
                                <a:schemeClr val="tx1"/>
                              </a:solidFill>
                              <a:latin typeface="Cambria Math" panose="02040503050406030204" pitchFamily="18" charset="0"/>
                            </a:rPr>
                          </m:ctrlPr>
                        </m:sSubPr>
                        <m:e>
                          <m:r>
                            <a:rPr lang="en-US" altLang="zh-CN" sz="2200" b="1" i="1">
                              <a:solidFill>
                                <a:schemeClr val="tx1"/>
                              </a:solidFill>
                              <a:latin typeface="Cambria Math" panose="02040503050406030204" pitchFamily="18" charset="0"/>
                            </a:rPr>
                            <m:t>𝒙</m:t>
                          </m:r>
                        </m:e>
                        <m:sub>
                          <m:r>
                            <a:rPr lang="en-US" altLang="zh-CN" sz="2200" b="1" i="1">
                              <a:solidFill>
                                <a:schemeClr val="tx1"/>
                              </a:solidFill>
                              <a:latin typeface="Cambria Math" panose="02040503050406030204" pitchFamily="18" charset="0"/>
                            </a:rPr>
                            <m:t>𝟐</m:t>
                          </m:r>
                        </m:sub>
                      </m:sSub>
                      <m:r>
                        <a:rPr lang="en-US" altLang="zh-CN" sz="2200" b="1" i="1" smtClean="0">
                          <a:solidFill>
                            <a:schemeClr val="tx1"/>
                          </a:solidFill>
                          <a:latin typeface="Cambria Math" panose="02040503050406030204" pitchFamily="18" charset="0"/>
                        </a:rPr>
                        <m:t>−</m:t>
                      </m:r>
                      <m:sSub>
                        <m:sSubPr>
                          <m:ctrlPr>
                            <a:rPr lang="en-US" altLang="zh-CN" sz="2200" b="1" i="1" smtClean="0">
                              <a:solidFill>
                                <a:schemeClr val="tx1"/>
                              </a:solidFill>
                              <a:latin typeface="Cambria Math" panose="02040503050406030204" pitchFamily="18" charset="0"/>
                              <a:ea typeface="Cambria Math" panose="02040503050406030204" pitchFamily="18" charset="0"/>
                            </a:rPr>
                          </m:ctrlPr>
                        </m:sSubPr>
                        <m:e>
                          <m:r>
                            <a:rPr lang="en-US" altLang="zh-CN" sz="2200" b="1" i="1" smtClean="0">
                              <a:solidFill>
                                <a:schemeClr val="tx1"/>
                              </a:solidFill>
                              <a:latin typeface="Cambria Math" panose="02040503050406030204" pitchFamily="18" charset="0"/>
                              <a:ea typeface="Cambria Math" panose="02040503050406030204" pitchFamily="18" charset="0"/>
                            </a:rPr>
                            <m:t>𝒙</m:t>
                          </m:r>
                        </m:e>
                        <m:sub>
                          <m:r>
                            <a:rPr lang="en-US" altLang="zh-CN" sz="2200" b="1" i="1" smtClean="0">
                              <a:solidFill>
                                <a:schemeClr val="tx1"/>
                              </a:solidFill>
                              <a:latin typeface="Cambria Math" panose="02040503050406030204" pitchFamily="18" charset="0"/>
                              <a:ea typeface="Cambria Math" panose="02040503050406030204" pitchFamily="18" charset="0"/>
                            </a:rPr>
                            <m:t>𝟒</m:t>
                          </m:r>
                        </m:sub>
                      </m:sSub>
                      <m:r>
                        <a:rPr lang="en-US" altLang="zh-CN" sz="2200" b="1" i="1" smtClean="0">
                          <a:solidFill>
                            <a:schemeClr val="tx1"/>
                          </a:solidFill>
                          <a:latin typeface="Cambria Math" panose="02040503050406030204" pitchFamily="18" charset="0"/>
                          <a:ea typeface="Cambria Math" panose="02040503050406030204" pitchFamily="18" charset="0"/>
                        </a:rPr>
                        <m:t>)</m:t>
                      </m:r>
                    </m:oMath>
                  </m:oMathPara>
                </a14:m>
                <a:endParaRPr lang="en-US" altLang="zh-CN" sz="2200" b="1" i="1" dirty="0">
                  <a:solidFill>
                    <a:schemeClr val="tx1"/>
                  </a:solidFill>
                  <a:latin typeface="Cambria Math" panose="02040503050406030204" pitchFamily="18" charset="0"/>
                  <a:ea typeface="Cambria Math" panose="02040503050406030204" pitchFamily="18" charset="0"/>
                </a:endParaRPr>
              </a:p>
              <a:p>
                <a:pPr>
                  <a:lnSpc>
                    <a:spcPts val="3500"/>
                  </a:lnSpc>
                </a:pPr>
                <a14:m>
                  <m:oMath xmlns:m="http://schemas.openxmlformats.org/officeDocument/2006/math">
                    <m:sSub>
                      <m:sSubPr>
                        <m:ctrlPr>
                          <a:rPr lang="en-US" altLang="zh-CN" sz="2200" b="1" i="1">
                            <a:solidFill>
                              <a:schemeClr val="tx1"/>
                            </a:solidFill>
                            <a:latin typeface="Cambria Math" panose="02040503050406030204" pitchFamily="18" charset="0"/>
                          </a:rPr>
                        </m:ctrlPr>
                      </m:sSubPr>
                      <m:e>
                        <m:sSub>
                          <m:sSubPr>
                            <m:ctrlPr>
                              <a:rPr lang="en-US" altLang="zh-CN" sz="2200" b="1" i="1">
                                <a:solidFill>
                                  <a:schemeClr val="tx1"/>
                                </a:solidFill>
                                <a:latin typeface="Cambria Math" panose="02040503050406030204" pitchFamily="18" charset="0"/>
                              </a:rPr>
                            </m:ctrlPr>
                          </m:sSubPr>
                          <m:e>
                            <m:r>
                              <a:rPr lang="en-US" altLang="zh-CN" sz="2200" b="1" i="1">
                                <a:solidFill>
                                  <a:schemeClr val="tx1"/>
                                </a:solidFill>
                                <a:latin typeface="Cambria Math" panose="02040503050406030204" pitchFamily="18" charset="0"/>
                              </a:rPr>
                              <m:t>𝒙</m:t>
                            </m:r>
                          </m:e>
                          <m:sub>
                            <m:r>
                              <a:rPr lang="en-US" altLang="zh-CN" sz="2200" b="1" i="1">
                                <a:solidFill>
                                  <a:schemeClr val="tx1"/>
                                </a:solidFill>
                                <a:latin typeface="Cambria Math" panose="02040503050406030204" pitchFamily="18" charset="0"/>
                              </a:rPr>
                              <m:t>𝟎</m:t>
                            </m:r>
                          </m:sub>
                        </m:sSub>
                        <m:r>
                          <a:rPr lang="en-US" altLang="zh-CN" sz="2200" b="1" i="1">
                            <a:solidFill>
                              <a:schemeClr val="tx1"/>
                            </a:solidFill>
                            <a:latin typeface="Cambria Math" panose="02040503050406030204" pitchFamily="18" charset="0"/>
                          </a:rPr>
                          <m:t>,</m:t>
                        </m:r>
                        <m:r>
                          <a:rPr lang="en-US" altLang="zh-CN" sz="2200" b="1" i="1">
                            <a:solidFill>
                              <a:schemeClr val="tx1"/>
                            </a:solidFill>
                            <a:latin typeface="Cambria Math" panose="02040503050406030204" pitchFamily="18" charset="0"/>
                          </a:rPr>
                          <m:t>𝒙</m:t>
                        </m:r>
                      </m:e>
                      <m:sub>
                        <m:r>
                          <a:rPr lang="en-US" altLang="zh-CN" sz="2200" b="1" i="1">
                            <a:solidFill>
                              <a:schemeClr val="tx1"/>
                            </a:solidFill>
                            <a:latin typeface="Cambria Math" panose="02040503050406030204" pitchFamily="18" charset="0"/>
                          </a:rPr>
                          <m:t>𝟏</m:t>
                        </m:r>
                      </m:sub>
                    </m:sSub>
                    <m:r>
                      <a:rPr lang="en-US" altLang="zh-CN" sz="2200" b="1" i="1">
                        <a:solidFill>
                          <a:schemeClr val="tx1"/>
                        </a:solidFill>
                        <a:latin typeface="Cambria Math" panose="02040503050406030204" pitchFamily="18" charset="0"/>
                      </a:rPr>
                      <m:t>,</m:t>
                    </m:r>
                    <m:sSub>
                      <m:sSubPr>
                        <m:ctrlPr>
                          <a:rPr lang="en-US" altLang="zh-CN" sz="2200" b="1" i="1">
                            <a:solidFill>
                              <a:schemeClr val="tx1"/>
                            </a:solidFill>
                            <a:latin typeface="Cambria Math" panose="02040503050406030204" pitchFamily="18" charset="0"/>
                          </a:rPr>
                        </m:ctrlPr>
                      </m:sSubPr>
                      <m:e>
                        <m:r>
                          <a:rPr lang="en-US" altLang="zh-CN" sz="2200" b="1" i="1">
                            <a:solidFill>
                              <a:schemeClr val="tx1"/>
                            </a:solidFill>
                            <a:latin typeface="Cambria Math" panose="02040503050406030204" pitchFamily="18" charset="0"/>
                          </a:rPr>
                          <m:t>𝒙</m:t>
                        </m:r>
                      </m:e>
                      <m:sub>
                        <m:r>
                          <a:rPr lang="en-US" altLang="zh-CN" sz="2200" b="1" i="1">
                            <a:solidFill>
                              <a:schemeClr val="tx1"/>
                            </a:solidFill>
                            <a:latin typeface="Cambria Math" panose="02040503050406030204" pitchFamily="18" charset="0"/>
                          </a:rPr>
                          <m:t>𝟐</m:t>
                        </m:r>
                      </m:sub>
                    </m:sSub>
                    <m:r>
                      <a:rPr lang="en-US" altLang="zh-CN" sz="2200" b="1" i="1" smtClean="0">
                        <a:solidFill>
                          <a:schemeClr val="tx1"/>
                        </a:solidFill>
                        <a:latin typeface="Cambria Math" panose="02040503050406030204" pitchFamily="18" charset="0"/>
                      </a:rPr>
                      <m:t>, </m:t>
                    </m:r>
                    <m:sSub>
                      <m:sSubPr>
                        <m:ctrlPr>
                          <a:rPr lang="en-US" altLang="zh-CN" sz="2200" b="1" i="1">
                            <a:solidFill>
                              <a:schemeClr val="tx1"/>
                            </a:solidFill>
                            <a:latin typeface="Cambria Math" panose="02040503050406030204" pitchFamily="18" charset="0"/>
                          </a:rPr>
                        </m:ctrlPr>
                      </m:sSubPr>
                      <m:e>
                        <m:r>
                          <a:rPr lang="en-US" altLang="zh-CN" sz="2200" b="1" i="1">
                            <a:solidFill>
                              <a:schemeClr val="tx1"/>
                            </a:solidFill>
                            <a:latin typeface="Cambria Math" panose="02040503050406030204" pitchFamily="18" charset="0"/>
                          </a:rPr>
                          <m:t> </m:t>
                        </m:r>
                        <m:r>
                          <a:rPr lang="en-US" altLang="zh-CN" sz="2200" b="1" i="1">
                            <a:solidFill>
                              <a:schemeClr val="tx1"/>
                            </a:solidFill>
                            <a:latin typeface="Cambria Math" panose="02040503050406030204" pitchFamily="18" charset="0"/>
                          </a:rPr>
                          <m:t>𝒙</m:t>
                        </m:r>
                      </m:e>
                      <m:sub>
                        <m:r>
                          <a:rPr lang="en-US" altLang="zh-CN" sz="2200" b="1" i="1" smtClean="0">
                            <a:solidFill>
                              <a:schemeClr val="tx1"/>
                            </a:solidFill>
                            <a:latin typeface="Cambria Math" panose="02040503050406030204" pitchFamily="18" charset="0"/>
                          </a:rPr>
                          <m:t>𝟑</m:t>
                        </m:r>
                      </m:sub>
                    </m:sSub>
                    <m:r>
                      <a:rPr lang="en-US" altLang="zh-CN" sz="2200" b="1" i="1">
                        <a:solidFill>
                          <a:schemeClr val="tx1"/>
                        </a:solidFill>
                        <a:latin typeface="Cambria Math" panose="02040503050406030204" pitchFamily="18" charset="0"/>
                      </a:rPr>
                      <m:t>,</m:t>
                    </m:r>
                    <m:sSub>
                      <m:sSubPr>
                        <m:ctrlPr>
                          <a:rPr lang="en-US" altLang="zh-CN" sz="2200" b="1" i="1">
                            <a:solidFill>
                              <a:schemeClr val="tx1"/>
                            </a:solidFill>
                            <a:latin typeface="Cambria Math" panose="02040503050406030204" pitchFamily="18" charset="0"/>
                          </a:rPr>
                        </m:ctrlPr>
                      </m:sSubPr>
                      <m:e>
                        <m:r>
                          <a:rPr lang="en-US" altLang="zh-CN" sz="2200" b="1" i="1">
                            <a:solidFill>
                              <a:schemeClr val="tx1"/>
                            </a:solidFill>
                            <a:latin typeface="Cambria Math" panose="02040503050406030204" pitchFamily="18" charset="0"/>
                          </a:rPr>
                          <m:t>𝒙</m:t>
                        </m:r>
                      </m:e>
                      <m:sub>
                        <m:r>
                          <a:rPr lang="en-US" altLang="zh-CN" sz="2200" b="1" i="1" smtClean="0">
                            <a:solidFill>
                              <a:schemeClr val="tx1"/>
                            </a:solidFill>
                            <a:latin typeface="Cambria Math" panose="02040503050406030204" pitchFamily="18" charset="0"/>
                          </a:rPr>
                          <m:t>𝟒</m:t>
                        </m:r>
                      </m:sub>
                    </m:sSub>
                    <m:r>
                      <a:rPr lang="en-US" altLang="zh-CN" sz="2200" b="1" i="1">
                        <a:solidFill>
                          <a:schemeClr val="tx1"/>
                        </a:solidFill>
                        <a:latin typeface="Cambria Math" panose="02040503050406030204" pitchFamily="18" charset="0"/>
                        <a:ea typeface="Cambria Math" panose="02040503050406030204" pitchFamily="18" charset="0"/>
                      </a:rPr>
                      <m:t>≥</m:t>
                    </m:r>
                    <m:r>
                      <a:rPr lang="en-US" altLang="zh-CN" sz="2200" b="1" i="1">
                        <a:solidFill>
                          <a:schemeClr val="tx1"/>
                        </a:solidFill>
                        <a:latin typeface="Cambria Math" panose="02040503050406030204" pitchFamily="18" charset="0"/>
                        <a:ea typeface="Cambria Math" panose="02040503050406030204" pitchFamily="18" charset="0"/>
                      </a:rPr>
                      <m:t>𝟎</m:t>
                    </m:r>
                  </m:oMath>
                </a14:m>
                <a:r>
                  <a:rPr lang="en-US" altLang="zh-CN" sz="2200" b="1" dirty="0">
                    <a:solidFill>
                      <a:schemeClr val="tx1"/>
                    </a:solidFill>
                    <a:ea typeface="Cambria Math" panose="02040503050406030204" pitchFamily="18" charset="0"/>
                  </a:rPr>
                  <a:t> </a:t>
                </a:r>
              </a:p>
            </p:txBody>
          </p:sp>
        </mc:Choice>
        <mc:Fallback xmlns="">
          <p:sp>
            <p:nvSpPr>
              <p:cNvPr id="4" name="矩形 3"/>
              <p:cNvSpPr>
                <a:spLocks noRot="1" noChangeAspect="1" noMove="1" noResize="1" noEditPoints="1" noAdjustHandles="1" noChangeArrowheads="1" noChangeShapeType="1" noTextEdit="1"/>
              </p:cNvSpPr>
              <p:nvPr/>
            </p:nvSpPr>
            <p:spPr>
              <a:xfrm>
                <a:off x="0" y="130611"/>
                <a:ext cx="3503054" cy="2311644"/>
              </a:xfrm>
              <a:prstGeom prst="rect">
                <a:avLst/>
              </a:prstGeom>
              <a:blipFill rotWithShape="0">
                <a:blip r:embed="rId2"/>
                <a:stretch>
                  <a:fillRect/>
                </a:stretch>
              </a:blipFill>
              <a:ln w="25400">
                <a:solidFill>
                  <a:srgbClr val="7030A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128789" y="2560511"/>
                <a:ext cx="3528812" cy="1292662"/>
              </a:xfrm>
              <a:prstGeom prst="rect">
                <a:avLst/>
              </a:prstGeom>
              <a:noFill/>
            </p:spPr>
            <p:txBody>
              <a:bodyPr wrap="square" rtlCol="0">
                <a:spAutoFit/>
              </a:bodyPr>
              <a:lstStyle/>
              <a:p>
                <a:r>
                  <a:rPr lang="zh-CN" altLang="en-US" sz="2000" b="1" dirty="0"/>
                  <a:t>基本可行解：</a:t>
                </a:r>
                <a:r>
                  <a:rPr lang="en-US" altLang="zh-CN" sz="2000" b="1" dirty="0"/>
                  <a:t>(4,0,0,6,0)</a:t>
                </a:r>
                <a:r>
                  <a:rPr lang="zh-CN" altLang="en-US" sz="2000" b="1" dirty="0"/>
                  <a:t>，</a:t>
                </a:r>
                <a:r>
                  <a:rPr lang="en-US" altLang="zh-CN" sz="2000" b="1" dirty="0"/>
                  <a:t>z=-4</a:t>
                </a:r>
              </a:p>
              <a:p>
                <a:r>
                  <a:rPr lang="zh-CN" altLang="en-US" sz="2000" b="1" dirty="0">
                    <a:solidFill>
                      <a:srgbClr val="FF0000"/>
                    </a:solidFill>
                  </a:rPr>
                  <a:t>选</a:t>
                </a:r>
                <a14:m>
                  <m:oMath xmlns:m="http://schemas.openxmlformats.org/officeDocument/2006/math">
                    <m:sSub>
                      <m:sSubPr>
                        <m:ctrlPr>
                          <a:rPr lang="en-US" altLang="zh-CN" sz="2000" b="1" i="1">
                            <a:solidFill>
                              <a:srgbClr val="FF0000"/>
                            </a:solidFill>
                            <a:latin typeface="Cambria Math" panose="02040503050406030204" pitchFamily="18" charset="0"/>
                          </a:rPr>
                        </m:ctrlPr>
                      </m:sSubPr>
                      <m:e>
                        <m:r>
                          <a:rPr lang="en-US" altLang="zh-CN" sz="2000" b="1" i="1">
                            <a:solidFill>
                              <a:srgbClr val="FF0000"/>
                            </a:solidFill>
                            <a:latin typeface="Cambria Math" panose="02040503050406030204" pitchFamily="18" charset="0"/>
                          </a:rPr>
                          <m:t>𝒙</m:t>
                        </m:r>
                      </m:e>
                      <m:sub>
                        <m:r>
                          <a:rPr lang="en-US" altLang="zh-CN" sz="2000" b="1" i="1">
                            <a:solidFill>
                              <a:srgbClr val="FF0000"/>
                            </a:solidFill>
                            <a:latin typeface="Cambria Math" panose="02040503050406030204" pitchFamily="18" charset="0"/>
                          </a:rPr>
                          <m:t>2</m:t>
                        </m:r>
                      </m:sub>
                    </m:sSub>
                  </m:oMath>
                </a14:m>
                <a:r>
                  <a:rPr lang="zh-CN" altLang="en-US" sz="2000" b="1" dirty="0">
                    <a:solidFill>
                      <a:srgbClr val="FF0000"/>
                    </a:solidFill>
                  </a:rPr>
                  <a:t>为入基变量，</a:t>
                </a:r>
                <a14:m>
                  <m:oMath xmlns:m="http://schemas.openxmlformats.org/officeDocument/2006/math">
                    <m:sSub>
                      <m:sSubPr>
                        <m:ctrlPr>
                          <a:rPr lang="en-US" altLang="zh-CN" sz="2000" b="1" i="1">
                            <a:solidFill>
                              <a:srgbClr val="FF0000"/>
                            </a:solidFill>
                            <a:latin typeface="Cambria Math" panose="02040503050406030204" pitchFamily="18" charset="0"/>
                          </a:rPr>
                        </m:ctrlPr>
                      </m:sSubPr>
                      <m:e>
                        <m:r>
                          <a:rPr lang="en-US" altLang="zh-CN" sz="2000" b="1" i="1">
                            <a:solidFill>
                              <a:srgbClr val="FF0000"/>
                            </a:solidFill>
                            <a:latin typeface="Cambria Math" panose="02040503050406030204" pitchFamily="18" charset="0"/>
                          </a:rPr>
                          <m:t>𝒙</m:t>
                        </m:r>
                      </m:e>
                      <m:sub>
                        <m:r>
                          <a:rPr lang="en-US" altLang="zh-CN" sz="2000" b="1" i="1">
                            <a:solidFill>
                              <a:srgbClr val="FF0000"/>
                            </a:solidFill>
                            <a:latin typeface="Cambria Math" panose="02040503050406030204" pitchFamily="18" charset="0"/>
                          </a:rPr>
                          <m:t>0</m:t>
                        </m:r>
                      </m:sub>
                    </m:sSub>
                  </m:oMath>
                </a14:m>
                <a:r>
                  <a:rPr lang="zh-CN" altLang="en-US" sz="2000" b="1" dirty="0">
                    <a:solidFill>
                      <a:srgbClr val="FF0000"/>
                    </a:solidFill>
                  </a:rPr>
                  <a:t>为离基变量，转动</a:t>
                </a:r>
                <a:endParaRPr lang="en-US" altLang="zh-CN" sz="2000" b="1" dirty="0"/>
              </a:p>
              <a:p>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128789" y="2560511"/>
                <a:ext cx="3528812" cy="1292662"/>
              </a:xfrm>
              <a:prstGeom prst="rect">
                <a:avLst/>
              </a:prstGeom>
              <a:blipFill rotWithShape="0">
                <a:blip r:embed="rId3"/>
                <a:stretch>
                  <a:fillRect l="-1727" t="-3774" r="-19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4198513" y="130611"/>
                <a:ext cx="4945487" cy="2311644"/>
              </a:xfrm>
              <a:prstGeom prst="rect">
                <a:avLst/>
              </a:prstGeom>
              <a:solidFill>
                <a:schemeClr val="bg1"/>
              </a:solid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500"/>
                  </a:lnSpc>
                </a:pPr>
                <a14:m>
                  <m:oMathPara xmlns:m="http://schemas.openxmlformats.org/officeDocument/2006/math">
                    <m:oMathParaPr>
                      <m:jc m:val="left"/>
                    </m:oMathParaPr>
                    <m:oMath xmlns:m="http://schemas.openxmlformats.org/officeDocument/2006/math">
                      <m:r>
                        <a:rPr lang="en-US" altLang="zh-CN" sz="2400" b="1" i="0" smtClean="0">
                          <a:solidFill>
                            <a:schemeClr val="tx1"/>
                          </a:solidFill>
                          <a:latin typeface="Cambria Math" panose="02040503050406030204" pitchFamily="18" charset="0"/>
                          <a:ea typeface="Cambria Math" panose="02040503050406030204" pitchFamily="18" charset="0"/>
                        </a:rPr>
                        <m:t>𝐳</m:t>
                      </m:r>
                      <m:r>
                        <a:rPr lang="en-US" altLang="zh-CN" sz="2400" b="1" i="0" smtClean="0">
                          <a:solidFill>
                            <a:schemeClr val="tx1"/>
                          </a:solidFill>
                          <a:latin typeface="Cambria Math" panose="02040503050406030204" pitchFamily="18" charset="0"/>
                          <a:ea typeface="Cambria Math" panose="02040503050406030204" pitchFamily="18" charset="0"/>
                        </a:rPr>
                        <m:t>=</m:t>
                      </m:r>
                      <m:r>
                        <a:rPr lang="en-US" altLang="zh-CN" sz="2400" b="1" i="1" smtClean="0">
                          <a:solidFill>
                            <a:schemeClr val="tx1"/>
                          </a:solidFill>
                          <a:latin typeface="Cambria Math" panose="02040503050406030204" pitchFamily="18" charset="0"/>
                          <a:ea typeface="Cambria Math" panose="02040503050406030204" pitchFamily="18" charset="0"/>
                        </a:rPr>
                        <m:t>−</m:t>
                      </m:r>
                      <m:sSub>
                        <m:sSubPr>
                          <m:ctrlPr>
                            <a:rPr lang="en-US" altLang="zh-CN" sz="2400" b="1" i="1">
                              <a:solidFill>
                                <a:schemeClr val="tx1"/>
                              </a:solidFill>
                              <a:latin typeface="Cambria Math" panose="02040503050406030204" pitchFamily="18" charset="0"/>
                              <a:ea typeface="Cambria Math" panose="02040503050406030204" pitchFamily="18" charset="0"/>
                            </a:rPr>
                          </m:ctrlPr>
                        </m:sSubPr>
                        <m:e>
                          <m:r>
                            <a:rPr lang="en-US" altLang="zh-CN" sz="2400" b="1" i="1">
                              <a:solidFill>
                                <a:schemeClr val="tx1"/>
                              </a:solidFill>
                              <a:latin typeface="Cambria Math" panose="02040503050406030204" pitchFamily="18" charset="0"/>
                              <a:ea typeface="Cambria Math" panose="02040503050406030204" pitchFamily="18" charset="0"/>
                            </a:rPr>
                            <m:t>𝒙</m:t>
                          </m:r>
                        </m:e>
                        <m:sub>
                          <m:r>
                            <a:rPr lang="en-US" altLang="zh-CN" sz="2400" b="1" i="1" smtClean="0">
                              <a:solidFill>
                                <a:schemeClr val="tx1"/>
                              </a:solidFill>
                              <a:latin typeface="Cambria Math" panose="02040503050406030204" pitchFamily="18" charset="0"/>
                              <a:ea typeface="Cambria Math" panose="02040503050406030204" pitchFamily="18" charset="0"/>
                            </a:rPr>
                            <m:t>0</m:t>
                          </m:r>
                        </m:sub>
                      </m:sSub>
                    </m:oMath>
                  </m:oMathPara>
                </a14:m>
                <a:endParaRPr lang="en-US" altLang="zh-CN" sz="2400" b="1" i="1" dirty="0">
                  <a:solidFill>
                    <a:schemeClr val="tx1"/>
                  </a:solidFill>
                  <a:latin typeface="Cambria Math" panose="02040503050406030204" pitchFamily="18" charset="0"/>
                  <a:ea typeface="Cambria Math" panose="02040503050406030204" pitchFamily="18" charset="0"/>
                </a:endParaRPr>
              </a:p>
              <a:p>
                <a:pPr>
                  <a:lnSpc>
                    <a:spcPts val="3500"/>
                  </a:lnSpc>
                </a:pPr>
                <a14:m>
                  <m:oMathPara xmlns:m="http://schemas.openxmlformats.org/officeDocument/2006/math">
                    <m:oMathParaPr>
                      <m:jc m:val="left"/>
                    </m:oMathParaPr>
                    <m:oMath xmlns:m="http://schemas.openxmlformats.org/officeDocument/2006/math">
                      <m:sSub>
                        <m:sSubPr>
                          <m:ctrlPr>
                            <a:rPr lang="en-US" altLang="zh-CN" sz="2400" b="1" i="1">
                              <a:solidFill>
                                <a:schemeClr val="tx1"/>
                              </a:solidFill>
                              <a:latin typeface="Cambria Math" panose="02040503050406030204" pitchFamily="18" charset="0"/>
                            </a:rPr>
                          </m:ctrlPr>
                        </m:sSubPr>
                        <m:e>
                          <m:sSub>
                            <m:sSubPr>
                              <m:ctrlPr>
                                <a:rPr lang="en-US" altLang="zh-CN" sz="2400" b="1"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𝒙</m:t>
                              </m:r>
                            </m:e>
                            <m:sub>
                              <m:r>
                                <a:rPr lang="en-US" altLang="zh-CN" sz="2400" b="1" i="1" smtClean="0">
                                  <a:solidFill>
                                    <a:schemeClr val="tx1"/>
                                  </a:solidFill>
                                  <a:latin typeface="Cambria Math" panose="02040503050406030204" pitchFamily="18" charset="0"/>
                                </a:rPr>
                                <m:t>𝟑</m:t>
                              </m:r>
                            </m:sub>
                          </m:sSub>
                          <m:r>
                            <a:rPr lang="en-US" altLang="zh-CN" sz="2400" b="1" i="1" smtClean="0">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1</m:t>
                          </m:r>
                          <m:r>
                            <a:rPr lang="en-US" altLang="zh-CN" sz="2400" b="1" i="1" smtClean="0">
                              <a:solidFill>
                                <a:schemeClr val="tx1"/>
                              </a:solidFill>
                              <a:latin typeface="Cambria Math" panose="02040503050406030204" pitchFamily="18" charset="0"/>
                            </a:rPr>
                            <m:t>4</m:t>
                          </m:r>
                          <m:r>
                            <a:rPr lang="en-US" altLang="zh-CN" sz="2400" b="1" i="1">
                              <a:solidFill>
                                <a:schemeClr val="tx1"/>
                              </a:solidFill>
                              <a:latin typeface="Cambria Math" panose="02040503050406030204" pitchFamily="18" charset="0"/>
                            </a:rPr>
                            <m:t>/</m:t>
                          </m:r>
                          <m:r>
                            <a:rPr lang="en-US" altLang="zh-CN" sz="2400" b="1" i="1" smtClean="0">
                              <a:solidFill>
                                <a:schemeClr val="tx1"/>
                              </a:solidFill>
                              <a:latin typeface="Cambria Math" panose="02040503050406030204" pitchFamily="18" charset="0"/>
                            </a:rPr>
                            <m:t>5</m:t>
                          </m:r>
                          <m:r>
                            <a:rPr lang="en-US" altLang="zh-CN" sz="2400" b="1" i="1">
                              <a:solidFill>
                                <a:schemeClr val="tx1"/>
                              </a:solidFill>
                              <a:latin typeface="Cambria Math" panose="02040503050406030204" pitchFamily="18" charset="0"/>
                            </a:rPr>
                            <m:t>+</m:t>
                          </m:r>
                          <m:r>
                            <a:rPr lang="en-US" altLang="zh-CN" sz="2400" b="1" i="1" smtClean="0">
                              <a:solidFill>
                                <a:schemeClr val="tx1"/>
                              </a:solidFill>
                              <a:latin typeface="Cambria Math" panose="02040503050406030204" pitchFamily="18" charset="0"/>
                            </a:rPr>
                            <m:t>4</m:t>
                          </m:r>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0</m:t>
                          </m:r>
                        </m:sub>
                      </m:sSub>
                      <m:r>
                        <a:rPr lang="en-US" altLang="zh-CN" sz="2400" b="1" i="1">
                          <a:solidFill>
                            <a:schemeClr val="tx1"/>
                          </a:solidFill>
                          <a:latin typeface="Cambria Math" panose="02040503050406030204" pitchFamily="18" charset="0"/>
                        </a:rPr>
                        <m:t>/5</m:t>
                      </m:r>
                      <m:r>
                        <a:rPr lang="en-US" altLang="zh-CN" sz="2400" b="1" i="1" smtClean="0">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9</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1</m:t>
                          </m:r>
                        </m:sub>
                      </m:sSub>
                      <m:r>
                        <a:rPr lang="en-US" altLang="zh-CN" sz="2400" b="1" i="1">
                          <a:solidFill>
                            <a:schemeClr val="tx1"/>
                          </a:solidFill>
                          <a:latin typeface="Cambria Math" panose="02040503050406030204" pitchFamily="18" charset="0"/>
                        </a:rPr>
                        <m:t>/5</m:t>
                      </m:r>
                      <m:r>
                        <a:rPr lang="en-US" altLang="zh-CN" sz="2400" b="1" i="1" smtClean="0">
                          <a:solidFill>
                            <a:schemeClr val="tx1"/>
                          </a:solidFill>
                          <a:latin typeface="Cambria Math" panose="02040503050406030204" pitchFamily="18" charset="0"/>
                        </a:rPr>
                        <m:t>+</m:t>
                      </m:r>
                      <m:sSub>
                        <m:sSubPr>
                          <m:ctrlPr>
                            <a:rPr lang="en-US" altLang="zh-CN" sz="2400" b="1" i="1" smtClean="0">
                              <a:solidFill>
                                <a:schemeClr val="tx1"/>
                              </a:solidFill>
                              <a:latin typeface="Cambria Math" panose="02040503050406030204" pitchFamily="18" charset="0"/>
                              <a:ea typeface="Cambria Math" panose="02040503050406030204" pitchFamily="18" charset="0"/>
                            </a:rPr>
                          </m:ctrlPr>
                        </m:sSubPr>
                        <m:e>
                          <m:r>
                            <a:rPr lang="en-US" altLang="zh-CN" sz="2400" b="1" i="1" smtClean="0">
                              <a:solidFill>
                                <a:schemeClr val="tx1"/>
                              </a:solidFill>
                              <a:latin typeface="Cambria Math" panose="02040503050406030204" pitchFamily="18" charset="0"/>
                              <a:ea typeface="Cambria Math" panose="02040503050406030204" pitchFamily="18" charset="0"/>
                            </a:rPr>
                            <m:t>𝒙</m:t>
                          </m:r>
                        </m:e>
                        <m:sub>
                          <m:r>
                            <a:rPr lang="en-US" altLang="zh-CN" sz="2400" b="1" i="1" smtClean="0">
                              <a:solidFill>
                                <a:schemeClr val="tx1"/>
                              </a:solidFill>
                              <a:latin typeface="Cambria Math" panose="02040503050406030204" pitchFamily="18" charset="0"/>
                              <a:ea typeface="Cambria Math" panose="02040503050406030204" pitchFamily="18" charset="0"/>
                            </a:rPr>
                            <m:t>𝟒</m:t>
                          </m:r>
                        </m:sub>
                      </m:sSub>
                      <m:r>
                        <a:rPr lang="en-US" altLang="zh-CN" sz="2400" b="1" i="1">
                          <a:solidFill>
                            <a:schemeClr val="tx1"/>
                          </a:solidFill>
                          <a:latin typeface="Cambria Math" panose="02040503050406030204" pitchFamily="18" charset="0"/>
                          <a:ea typeface="Cambria Math" panose="02040503050406030204" pitchFamily="18" charset="0"/>
                        </a:rPr>
                        <m:t>/</m:t>
                      </m:r>
                      <m:r>
                        <a:rPr lang="en-US" altLang="zh-CN" sz="2400" b="1" i="1" smtClean="0">
                          <a:solidFill>
                            <a:schemeClr val="tx1"/>
                          </a:solidFill>
                          <a:latin typeface="Cambria Math" panose="02040503050406030204" pitchFamily="18" charset="0"/>
                          <a:ea typeface="Cambria Math" panose="02040503050406030204" pitchFamily="18" charset="0"/>
                        </a:rPr>
                        <m:t>5</m:t>
                      </m:r>
                    </m:oMath>
                  </m:oMathPara>
                </a14:m>
                <a:endParaRPr lang="en-US" altLang="zh-CN" sz="2400" b="1" i="1" dirty="0">
                  <a:solidFill>
                    <a:schemeClr val="tx1"/>
                  </a:solidFill>
                  <a:latin typeface="Cambria Math" panose="02040503050406030204" pitchFamily="18" charset="0"/>
                  <a:ea typeface="Cambria Math" panose="02040503050406030204" pitchFamily="18" charset="0"/>
                </a:endParaRPr>
              </a:p>
              <a:p>
                <a:pPr>
                  <a:lnSpc>
                    <a:spcPts val="3500"/>
                  </a:lnSpc>
                </a:pPr>
                <a14:m>
                  <m:oMathPara xmlns:m="http://schemas.openxmlformats.org/officeDocument/2006/math">
                    <m:oMathParaPr>
                      <m:jc m:val="left"/>
                    </m:oMathParaPr>
                    <m:oMath xmlns:m="http://schemas.openxmlformats.org/officeDocument/2006/math">
                      <m:sSub>
                        <m:sSubPr>
                          <m:ctrlPr>
                            <a:rPr lang="en-US" altLang="zh-CN" sz="2400" b="1" i="1" smtClean="0">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smtClean="0">
                              <a:solidFill>
                                <a:schemeClr val="tx1"/>
                              </a:solidFill>
                              <a:latin typeface="Cambria Math" panose="02040503050406030204" pitchFamily="18" charset="0"/>
                            </a:rPr>
                            <m:t>2</m:t>
                          </m:r>
                        </m:sub>
                      </m:sSub>
                      <m:r>
                        <a:rPr lang="en-US" altLang="zh-CN" sz="2400" b="1" i="1">
                          <a:solidFill>
                            <a:schemeClr val="tx1"/>
                          </a:solidFill>
                          <a:latin typeface="Cambria Math" panose="02040503050406030204" pitchFamily="18" charset="0"/>
                        </a:rPr>
                        <m:t>=</m:t>
                      </m:r>
                      <m:sSub>
                        <m:sSubPr>
                          <m:ctrlPr>
                            <a:rPr lang="en-US" altLang="zh-CN" sz="2400" b="1" i="1">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𝟒</m:t>
                          </m:r>
                          <m:r>
                            <a:rPr lang="en-US" altLang="zh-CN" sz="2400" b="1" i="1">
                              <a:solidFill>
                                <a:schemeClr val="tx1"/>
                              </a:solidFill>
                              <a:latin typeface="Cambria Math" panose="02040503050406030204" pitchFamily="18" charset="0"/>
                            </a:rPr>
                            <m:t>/</m:t>
                          </m:r>
                          <m:r>
                            <a:rPr lang="en-US" altLang="zh-CN" sz="2400" b="1" i="1" smtClean="0">
                              <a:solidFill>
                                <a:schemeClr val="tx1"/>
                              </a:solidFill>
                              <a:latin typeface="Cambria Math" panose="02040503050406030204" pitchFamily="18" charset="0"/>
                            </a:rPr>
                            <m:t>5+</m:t>
                          </m:r>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𝟏</m:t>
                          </m:r>
                        </m:sub>
                      </m:sSub>
                      <m:r>
                        <a:rPr lang="en-US" altLang="zh-CN" sz="2400" b="1" i="1">
                          <a:solidFill>
                            <a:schemeClr val="tx1"/>
                          </a:solidFill>
                          <a:latin typeface="Cambria Math" panose="02040503050406030204" pitchFamily="18" charset="0"/>
                        </a:rPr>
                        <m:t>/5</m:t>
                      </m:r>
                      <m:r>
                        <a:rPr lang="en-US" altLang="zh-CN" sz="2400" b="1" i="1" smtClean="0">
                          <a:solidFill>
                            <a:schemeClr val="tx1"/>
                          </a:solidFill>
                          <a:latin typeface="Cambria Math" panose="02040503050406030204" pitchFamily="18" charset="0"/>
                        </a:rPr>
                        <m:t>−</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0</m:t>
                          </m:r>
                        </m:sub>
                      </m:sSub>
                      <m:r>
                        <a:rPr lang="en-US" altLang="zh-CN" sz="2400" b="1" i="1">
                          <a:solidFill>
                            <a:schemeClr val="tx1"/>
                          </a:solidFill>
                          <a:latin typeface="Cambria Math" panose="02040503050406030204" pitchFamily="18" charset="0"/>
                        </a:rPr>
                        <m:t>/5</m:t>
                      </m:r>
                      <m:r>
                        <a:rPr lang="en-US" altLang="zh-CN" sz="2400" b="1" i="1" smtClean="0">
                          <a:solidFill>
                            <a:schemeClr val="tx1"/>
                          </a:solidFill>
                          <a:latin typeface="Cambria Math" panose="02040503050406030204" pitchFamily="18" charset="0"/>
                        </a:rPr>
                        <m:t>+</m:t>
                      </m:r>
                      <m:sSub>
                        <m:sSubPr>
                          <m:ctrlPr>
                            <a:rPr lang="en-US" altLang="zh-CN" sz="2400" b="1" i="1" smtClean="0">
                              <a:solidFill>
                                <a:schemeClr val="tx1"/>
                              </a:solidFill>
                              <a:latin typeface="Cambria Math" panose="02040503050406030204" pitchFamily="18" charset="0"/>
                              <a:ea typeface="Cambria Math" panose="02040503050406030204" pitchFamily="18" charset="0"/>
                            </a:rPr>
                          </m:ctrlPr>
                        </m:sSubPr>
                        <m:e>
                          <m:r>
                            <a:rPr lang="en-US" altLang="zh-CN" sz="2400" b="1" i="1" smtClean="0">
                              <a:solidFill>
                                <a:schemeClr val="tx1"/>
                              </a:solidFill>
                              <a:latin typeface="Cambria Math" panose="02040503050406030204" pitchFamily="18" charset="0"/>
                              <a:ea typeface="Cambria Math" panose="02040503050406030204" pitchFamily="18" charset="0"/>
                            </a:rPr>
                            <m:t>𝒙</m:t>
                          </m:r>
                        </m:e>
                        <m:sub>
                          <m:r>
                            <a:rPr lang="en-US" altLang="zh-CN" sz="2400" b="1" i="1" smtClean="0">
                              <a:solidFill>
                                <a:schemeClr val="tx1"/>
                              </a:solidFill>
                              <a:latin typeface="Cambria Math" panose="02040503050406030204" pitchFamily="18" charset="0"/>
                              <a:ea typeface="Cambria Math" panose="02040503050406030204" pitchFamily="18" charset="0"/>
                            </a:rPr>
                            <m:t>𝟒</m:t>
                          </m:r>
                        </m:sub>
                      </m:sSub>
                      <m:r>
                        <a:rPr lang="en-US" altLang="zh-CN" sz="2400" b="1" i="1">
                          <a:solidFill>
                            <a:schemeClr val="tx1"/>
                          </a:solidFill>
                          <a:latin typeface="Cambria Math" panose="02040503050406030204" pitchFamily="18" charset="0"/>
                          <a:ea typeface="Cambria Math" panose="02040503050406030204" pitchFamily="18" charset="0"/>
                        </a:rPr>
                        <m:t>/</m:t>
                      </m:r>
                      <m:r>
                        <a:rPr lang="en-US" altLang="zh-CN" sz="2400" b="1" i="1" smtClean="0">
                          <a:solidFill>
                            <a:schemeClr val="tx1"/>
                          </a:solidFill>
                          <a:latin typeface="Cambria Math" panose="02040503050406030204" pitchFamily="18" charset="0"/>
                          <a:ea typeface="Cambria Math" panose="02040503050406030204" pitchFamily="18" charset="0"/>
                        </a:rPr>
                        <m:t>5</m:t>
                      </m:r>
                    </m:oMath>
                  </m:oMathPara>
                </a14:m>
                <a:endParaRPr lang="en-US" altLang="zh-CN" sz="2400" b="1" i="1" dirty="0">
                  <a:solidFill>
                    <a:schemeClr val="tx1"/>
                  </a:solidFill>
                  <a:latin typeface="Cambria Math" panose="02040503050406030204" pitchFamily="18" charset="0"/>
                  <a:ea typeface="Cambria Math" panose="02040503050406030204" pitchFamily="18" charset="0"/>
                </a:endParaRPr>
              </a:p>
              <a:p>
                <a:pPr>
                  <a:lnSpc>
                    <a:spcPts val="3500"/>
                  </a:lnSpc>
                </a:pPr>
                <a14:m>
                  <m:oMath xmlns:m="http://schemas.openxmlformats.org/officeDocument/2006/math">
                    <m:sSub>
                      <m:sSubPr>
                        <m:ctrlPr>
                          <a:rPr lang="en-US" altLang="zh-CN" sz="2400" b="1" i="1">
                            <a:solidFill>
                              <a:schemeClr val="tx1"/>
                            </a:solidFill>
                            <a:latin typeface="Cambria Math" panose="02040503050406030204" pitchFamily="18" charset="0"/>
                          </a:rPr>
                        </m:ctrlPr>
                      </m:sSubPr>
                      <m:e>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𝟎</m:t>
                            </m:r>
                          </m:sub>
                        </m:sSub>
                        <m:r>
                          <a:rPr lang="en-US" altLang="zh-CN" sz="2400" b="1" i="1">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𝟏</m:t>
                        </m:r>
                      </m:sub>
                    </m:sSub>
                    <m:r>
                      <a:rPr lang="en-US" altLang="zh-CN" sz="2400" b="1" i="1">
                        <a:solidFill>
                          <a:schemeClr val="tx1"/>
                        </a:solidFill>
                        <a:latin typeface="Cambria Math" panose="02040503050406030204" pitchFamily="18" charset="0"/>
                      </a:rPr>
                      <m:t>,</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𝟐</m:t>
                        </m:r>
                      </m:sub>
                    </m:sSub>
                    <m:r>
                      <a:rPr lang="en-US" altLang="zh-CN" sz="2400" b="1" i="1" smtClean="0">
                        <a:solidFill>
                          <a:schemeClr val="tx1"/>
                        </a:solidFill>
                        <a:latin typeface="Cambria Math" panose="02040503050406030204" pitchFamily="18" charset="0"/>
                      </a:rPr>
                      <m:t>, </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 </m:t>
                        </m:r>
                        <m:r>
                          <a:rPr lang="en-US" altLang="zh-CN" sz="2400" b="1" i="1">
                            <a:solidFill>
                              <a:schemeClr val="tx1"/>
                            </a:solidFill>
                            <a:latin typeface="Cambria Math" panose="02040503050406030204" pitchFamily="18" charset="0"/>
                          </a:rPr>
                          <m:t>𝒙</m:t>
                        </m:r>
                      </m:e>
                      <m:sub>
                        <m:r>
                          <a:rPr lang="en-US" altLang="zh-CN" sz="2400" b="1" i="1" smtClean="0">
                            <a:solidFill>
                              <a:schemeClr val="tx1"/>
                            </a:solidFill>
                            <a:latin typeface="Cambria Math" panose="02040503050406030204" pitchFamily="18" charset="0"/>
                          </a:rPr>
                          <m:t>𝟑</m:t>
                        </m:r>
                      </m:sub>
                    </m:sSub>
                    <m:r>
                      <a:rPr lang="en-US" altLang="zh-CN" sz="2400" b="1" i="1">
                        <a:solidFill>
                          <a:schemeClr val="tx1"/>
                        </a:solidFill>
                        <a:latin typeface="Cambria Math" panose="02040503050406030204" pitchFamily="18" charset="0"/>
                      </a:rPr>
                      <m:t>,</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smtClean="0">
                            <a:solidFill>
                              <a:schemeClr val="tx1"/>
                            </a:solidFill>
                            <a:latin typeface="Cambria Math" panose="02040503050406030204" pitchFamily="18" charset="0"/>
                          </a:rPr>
                          <m:t>𝟒</m:t>
                        </m:r>
                      </m:sub>
                    </m:sSub>
                    <m:r>
                      <a:rPr lang="en-US" altLang="zh-CN" sz="2400" b="1" i="1">
                        <a:solidFill>
                          <a:schemeClr val="tx1"/>
                        </a:solidFill>
                        <a:latin typeface="Cambria Math" panose="02040503050406030204" pitchFamily="18" charset="0"/>
                        <a:ea typeface="Cambria Math" panose="02040503050406030204" pitchFamily="18" charset="0"/>
                      </a:rPr>
                      <m:t>≥</m:t>
                    </m:r>
                    <m:r>
                      <a:rPr lang="en-US" altLang="zh-CN" sz="2400" b="1" i="1">
                        <a:solidFill>
                          <a:schemeClr val="tx1"/>
                        </a:solidFill>
                        <a:latin typeface="Cambria Math" panose="02040503050406030204" pitchFamily="18" charset="0"/>
                        <a:ea typeface="Cambria Math" panose="02040503050406030204" pitchFamily="18" charset="0"/>
                      </a:rPr>
                      <m:t>𝟎</m:t>
                    </m:r>
                  </m:oMath>
                </a14:m>
                <a:r>
                  <a:rPr lang="en-US" altLang="zh-CN" sz="2400" b="1" dirty="0">
                    <a:solidFill>
                      <a:schemeClr val="tx1"/>
                    </a:solidFill>
                    <a:ea typeface="Cambria Math" panose="02040503050406030204" pitchFamily="18" charset="0"/>
                  </a:rPr>
                  <a:t> </a:t>
                </a:r>
              </a:p>
            </p:txBody>
          </p:sp>
        </mc:Choice>
        <mc:Fallback xmlns="">
          <p:sp>
            <p:nvSpPr>
              <p:cNvPr id="6" name="矩形 5"/>
              <p:cNvSpPr>
                <a:spLocks noRot="1" noChangeAspect="1" noMove="1" noResize="1" noEditPoints="1" noAdjustHandles="1" noChangeArrowheads="1" noChangeShapeType="1" noTextEdit="1"/>
              </p:cNvSpPr>
              <p:nvPr/>
            </p:nvSpPr>
            <p:spPr>
              <a:xfrm>
                <a:off x="4198513" y="130611"/>
                <a:ext cx="4945487" cy="2311644"/>
              </a:xfrm>
              <a:prstGeom prst="rect">
                <a:avLst/>
              </a:prstGeom>
              <a:blipFill rotWithShape="0">
                <a:blip r:embed="rId4"/>
                <a:stretch>
                  <a:fillRect/>
                </a:stretch>
              </a:blipFill>
              <a:ln w="25400">
                <a:solidFill>
                  <a:srgbClr val="7030A0"/>
                </a:solidFill>
              </a:ln>
            </p:spPr>
            <p:txBody>
              <a:bodyPr/>
              <a:lstStyle/>
              <a:p>
                <a:r>
                  <a:rPr lang="zh-CN" altLang="en-US">
                    <a:noFill/>
                  </a:rPr>
                  <a:t> </a:t>
                </a:r>
              </a:p>
            </p:txBody>
          </p:sp>
        </mc:Fallback>
      </mc:AlternateContent>
      <p:sp>
        <p:nvSpPr>
          <p:cNvPr id="7" name="右箭头 6"/>
          <p:cNvSpPr/>
          <p:nvPr/>
        </p:nvSpPr>
        <p:spPr>
          <a:xfrm>
            <a:off x="3503054" y="1171981"/>
            <a:ext cx="669701" cy="772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 name="文本框 7"/>
              <p:cNvSpPr txBox="1"/>
              <p:nvPr/>
            </p:nvSpPr>
            <p:spPr>
              <a:xfrm>
                <a:off x="4687909" y="2442255"/>
                <a:ext cx="4404572" cy="1384995"/>
              </a:xfrm>
              <a:prstGeom prst="rect">
                <a:avLst/>
              </a:prstGeom>
              <a:noFill/>
            </p:spPr>
            <p:txBody>
              <a:bodyPr wrap="square" rtlCol="0">
                <a:spAutoFit/>
              </a:bodyPr>
              <a:lstStyle/>
              <a:p>
                <a:pPr>
                  <a:spcBef>
                    <a:spcPts val="600"/>
                  </a:spcBef>
                  <a:spcAft>
                    <a:spcPts val="600"/>
                  </a:spcAft>
                </a:pPr>
                <a:r>
                  <a:rPr lang="zh-CN" altLang="en-US" sz="2000" b="1" dirty="0"/>
                  <a:t>基本可行解：</a:t>
                </a:r>
                <a:r>
                  <a:rPr lang="en-US" altLang="zh-CN" sz="2000" b="1" dirty="0"/>
                  <a:t>(0,0,4/5,14/5,0)</a:t>
                </a:r>
                <a:r>
                  <a:rPr lang="zh-CN" altLang="en-US" sz="2000" b="1" dirty="0"/>
                  <a:t>，</a:t>
                </a:r>
                <a:endParaRPr lang="en-US" altLang="zh-CN" sz="2000" b="1" dirty="0"/>
              </a:p>
              <a:p>
                <a:pPr>
                  <a:spcBef>
                    <a:spcPts val="600"/>
                  </a:spcBef>
                  <a:spcAft>
                    <a:spcPts val="600"/>
                  </a:spcAft>
                </a:pPr>
                <a:r>
                  <a:rPr lang="zh-CN" altLang="en-US" sz="2000" b="1" dirty="0"/>
                  <a:t>辅助线性规划找到最优值</a:t>
                </a:r>
                <a:r>
                  <a:rPr lang="en-US" altLang="zh-CN" sz="2000" b="1" dirty="0"/>
                  <a:t>z=0</a:t>
                </a:r>
              </a:p>
              <a:p>
                <a:pPr>
                  <a:spcBef>
                    <a:spcPts val="600"/>
                  </a:spcBef>
                  <a:spcAft>
                    <a:spcPts val="600"/>
                  </a:spcAft>
                </a:pPr>
                <a14:m>
                  <m:oMath xmlns:m="http://schemas.openxmlformats.org/officeDocument/2006/math">
                    <m:sSub>
                      <m:sSubPr>
                        <m:ctrlPr>
                          <a:rPr lang="en-US" altLang="zh-CN" sz="2400" b="1" i="1" smtClean="0">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𝒙</m:t>
                        </m:r>
                      </m:e>
                      <m:sub>
                        <m:r>
                          <a:rPr lang="en-US" altLang="zh-CN" sz="2400" b="1" i="1">
                            <a:solidFill>
                              <a:srgbClr val="FF0000"/>
                            </a:solidFill>
                            <a:latin typeface="Cambria Math" panose="02040503050406030204" pitchFamily="18" charset="0"/>
                          </a:rPr>
                          <m:t>0</m:t>
                        </m:r>
                      </m:sub>
                    </m:sSub>
                    <m:r>
                      <a:rPr lang="en-US" altLang="zh-CN" sz="2400" b="1" i="1">
                        <a:solidFill>
                          <a:srgbClr val="FF0000"/>
                        </a:solidFill>
                        <a:latin typeface="Cambria Math" panose="02040503050406030204" pitchFamily="18" charset="0"/>
                      </a:rPr>
                      <m:t>=0</m:t>
                    </m:r>
                  </m:oMath>
                </a14:m>
                <a:r>
                  <a:rPr lang="zh-CN" altLang="en-US" sz="2400" b="1" dirty="0">
                    <a:solidFill>
                      <a:srgbClr val="FF0000"/>
                    </a:solidFill>
                  </a:rPr>
                  <a:t>，</a:t>
                </a:r>
                <a:r>
                  <a:rPr lang="zh-CN" altLang="en-US" sz="2400" b="1" dirty="0"/>
                  <a:t>原线性规划是可行的</a:t>
                </a:r>
              </a:p>
            </p:txBody>
          </p:sp>
        </mc:Choice>
        <mc:Fallback xmlns="">
          <p:sp>
            <p:nvSpPr>
              <p:cNvPr id="8" name="文本框 7"/>
              <p:cNvSpPr txBox="1">
                <a:spLocks noRot="1" noChangeAspect="1" noMove="1" noResize="1" noEditPoints="1" noAdjustHandles="1" noChangeArrowheads="1" noChangeShapeType="1" noTextEdit="1"/>
              </p:cNvSpPr>
              <p:nvPr/>
            </p:nvSpPr>
            <p:spPr>
              <a:xfrm>
                <a:off x="4687909" y="2442255"/>
                <a:ext cx="4404572" cy="1384995"/>
              </a:xfrm>
              <a:prstGeom prst="rect">
                <a:avLst/>
              </a:prstGeom>
              <a:blipFill rotWithShape="0">
                <a:blip r:embed="rId5"/>
                <a:stretch>
                  <a:fillRect l="-1383" t="-3965" b="-74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5898525" y="4010243"/>
                <a:ext cx="3245475" cy="2427420"/>
              </a:xfrm>
              <a:prstGeom prst="rect">
                <a:avLst/>
              </a:prstGeom>
              <a:solidFill>
                <a:schemeClr val="bg1"/>
              </a:solid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500"/>
                  </a:lnSpc>
                </a:pPr>
                <a:r>
                  <a:rPr lang="zh-CN" altLang="en-US" sz="2400" b="1" dirty="0">
                    <a:solidFill>
                      <a:schemeClr val="tx1"/>
                    </a:solidFill>
                  </a:rPr>
                  <a:t>最大化：</a:t>
                </a:r>
                <a14:m>
                  <m:oMath xmlns:m="http://schemas.openxmlformats.org/officeDocument/2006/math">
                    <m:r>
                      <a:rPr lang="en-US" altLang="zh-CN" sz="2400" b="1">
                        <a:solidFill>
                          <a:schemeClr val="tx1"/>
                        </a:solidFill>
                        <a:latin typeface="Cambria Math" panose="02040503050406030204" pitchFamily="18" charset="0"/>
                      </a:rPr>
                      <m:t> </m:t>
                    </m:r>
                    <m:r>
                      <a:rPr lang="en-US" altLang="zh-CN" sz="2400" b="1" i="1">
                        <a:solidFill>
                          <a:schemeClr val="tx1"/>
                        </a:solidFill>
                        <a:latin typeface="Cambria Math" panose="02040503050406030204" pitchFamily="18" charset="0"/>
                      </a:rPr>
                      <m:t>2</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𝟏</m:t>
                        </m:r>
                      </m:sub>
                    </m:sSub>
                    <m:r>
                      <a:rPr lang="en-US" altLang="zh-CN" sz="2400" b="1" i="1">
                        <a:solidFill>
                          <a:schemeClr val="tx1"/>
                        </a:solidFill>
                        <a:latin typeface="Cambria Math" panose="02040503050406030204" pitchFamily="18" charset="0"/>
                        <a:ea typeface="Cambria Math" panose="02040503050406030204" pitchFamily="18" charset="0"/>
                      </a:rPr>
                      <m:t>−</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𝟐</m:t>
                        </m:r>
                      </m:sub>
                    </m:sSub>
                  </m:oMath>
                </a14:m>
                <a:endParaRPr lang="en-US" altLang="zh-CN" sz="2400" b="1" i="1" dirty="0">
                  <a:solidFill>
                    <a:schemeClr val="tx1"/>
                  </a:solidFill>
                  <a:latin typeface="Cambria Math" panose="02040503050406030204" pitchFamily="18" charset="0"/>
                </a:endParaRPr>
              </a:p>
              <a:p>
                <a:pPr>
                  <a:lnSpc>
                    <a:spcPts val="3500"/>
                  </a:lnSpc>
                </a:pPr>
                <a:r>
                  <a:rPr lang="zh-CN" altLang="en-US" sz="2400" b="1" dirty="0">
                    <a:solidFill>
                      <a:schemeClr val="tx1"/>
                    </a:solidFill>
                    <a:latin typeface="Cambria Math" panose="02040503050406030204" pitchFamily="18" charset="0"/>
                  </a:rPr>
                  <a:t>满足约束：</a:t>
                </a:r>
                <a:endParaRPr lang="en-US" altLang="zh-CN" sz="2400" b="1" dirty="0">
                  <a:solidFill>
                    <a:schemeClr val="tx1"/>
                  </a:solidFill>
                  <a:latin typeface="Cambria Math" panose="02040503050406030204" pitchFamily="18" charset="0"/>
                </a:endParaRPr>
              </a:p>
              <a:p>
                <a:pPr>
                  <a:lnSpc>
                    <a:spcPts val="3500"/>
                  </a:lnSpc>
                </a:pPr>
                <a:r>
                  <a:rPr lang="en-US" altLang="zh-CN" sz="2400" b="1" dirty="0">
                    <a:solidFill>
                      <a:schemeClr val="tx1"/>
                    </a:solidFill>
                  </a:rPr>
                  <a:t>        </a:t>
                </a:r>
                <a14:m>
                  <m:oMath xmlns:m="http://schemas.openxmlformats.org/officeDocument/2006/math">
                    <m:sSub>
                      <m:sSubPr>
                        <m:ctrlPr>
                          <a:rPr lang="en-US" altLang="zh-CN" sz="2400" b="1" i="1" smtClean="0">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2</m:t>
                        </m:r>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𝟏</m:t>
                        </m:r>
                      </m:sub>
                    </m:sSub>
                    <m:r>
                      <a:rPr lang="en-US" altLang="zh-CN" sz="2400" b="1" i="1">
                        <a:solidFill>
                          <a:schemeClr val="tx1"/>
                        </a:solidFill>
                        <a:latin typeface="Cambria Math" panose="02040503050406030204" pitchFamily="18" charset="0"/>
                        <a:ea typeface="Cambria Math" panose="02040503050406030204" pitchFamily="18" charset="0"/>
                      </a:rPr>
                      <m:t>−</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𝟐</m:t>
                        </m:r>
                      </m:sub>
                    </m:sSub>
                    <m:r>
                      <a:rPr lang="en-US" altLang="zh-CN" sz="2400" b="1" i="1">
                        <a:solidFill>
                          <a:schemeClr val="tx1"/>
                        </a:solidFill>
                        <a:latin typeface="Cambria Math" panose="02040503050406030204" pitchFamily="18" charset="0"/>
                        <a:ea typeface="Cambria Math" panose="02040503050406030204" pitchFamily="18" charset="0"/>
                      </a:rPr>
                      <m:t>≤2</m:t>
                    </m:r>
                  </m:oMath>
                </a14:m>
                <a:endParaRPr lang="en-US" altLang="zh-CN" sz="2400" b="1" dirty="0">
                  <a:solidFill>
                    <a:schemeClr val="tx1"/>
                  </a:solidFill>
                </a:endParaRPr>
              </a:p>
              <a:p>
                <a:pPr>
                  <a:lnSpc>
                    <a:spcPts val="3500"/>
                  </a:lnSpc>
                </a:pPr>
                <a:r>
                  <a:rPr lang="en-US" altLang="zh-CN" sz="2400" b="1" dirty="0">
                    <a:solidFill>
                      <a:schemeClr val="tx1"/>
                    </a:solidFill>
                  </a:rPr>
                  <a:t>       </a:t>
                </a:r>
                <a14:m>
                  <m:oMath xmlns:m="http://schemas.openxmlformats.org/officeDocument/2006/math">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𝟏</m:t>
                        </m:r>
                      </m:sub>
                    </m:sSub>
                    <m:r>
                      <a:rPr lang="en-US" altLang="zh-CN" sz="2400" b="1" i="1">
                        <a:solidFill>
                          <a:schemeClr val="tx1"/>
                        </a:solidFill>
                        <a:latin typeface="Cambria Math" panose="02040503050406030204" pitchFamily="18" charset="0"/>
                        <a:ea typeface="Cambria Math" panose="02040503050406030204" pitchFamily="18" charset="0"/>
                      </a:rPr>
                      <m:t>−5</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𝟐</m:t>
                        </m:r>
                      </m:sub>
                    </m:sSub>
                    <m:r>
                      <a:rPr lang="en-US" altLang="zh-CN" sz="2400" b="1" i="1">
                        <a:solidFill>
                          <a:schemeClr val="tx1"/>
                        </a:solidFill>
                        <a:latin typeface="Cambria Math" panose="02040503050406030204" pitchFamily="18" charset="0"/>
                        <a:ea typeface="Cambria Math" panose="02040503050406030204" pitchFamily="18" charset="0"/>
                      </a:rPr>
                      <m:t>≤−4</m:t>
                    </m:r>
                  </m:oMath>
                </a14:m>
                <a:endParaRPr lang="en-US" altLang="zh-CN" sz="2400" b="1" i="1" dirty="0">
                  <a:solidFill>
                    <a:schemeClr val="tx1"/>
                  </a:solidFill>
                  <a:latin typeface="Cambria Math" panose="02040503050406030204" pitchFamily="18" charset="0"/>
                  <a:ea typeface="Cambria Math" panose="02040503050406030204" pitchFamily="18" charset="0"/>
                </a:endParaRPr>
              </a:p>
              <a:p>
                <a:pPr>
                  <a:lnSpc>
                    <a:spcPts val="3500"/>
                  </a:lnSpc>
                </a:pPr>
                <a14:m>
                  <m:oMath xmlns:m="http://schemas.openxmlformats.org/officeDocument/2006/math">
                    <m:sSub>
                      <m:sSubPr>
                        <m:ctrlPr>
                          <a:rPr lang="en-US" altLang="zh-CN" sz="2400" i="1" smtClean="0">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𝒙</m:t>
                        </m:r>
                      </m:e>
                      <m:sub>
                        <m:r>
                          <a:rPr lang="en-US" altLang="zh-CN" sz="2400" i="1">
                            <a:solidFill>
                              <a:schemeClr val="tx1"/>
                            </a:solidFill>
                            <a:latin typeface="Cambria Math" panose="02040503050406030204" pitchFamily="18" charset="0"/>
                          </a:rPr>
                          <m:t>𝟏</m:t>
                        </m:r>
                      </m:sub>
                    </m:sSub>
                    <m:r>
                      <a:rPr lang="en-US" altLang="zh-CN" sz="2400" i="1">
                        <a:solidFill>
                          <a:schemeClr val="tx1"/>
                        </a:solidFill>
                        <a:latin typeface="Cambria Math" panose="02040503050406030204" pitchFamily="18" charset="0"/>
                      </a:rPr>
                      <m:t>,</m:t>
                    </m:r>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𝒙</m:t>
                        </m:r>
                      </m:e>
                      <m:sub>
                        <m:r>
                          <a:rPr lang="en-US" altLang="zh-CN" sz="2400" i="1">
                            <a:solidFill>
                              <a:schemeClr val="tx1"/>
                            </a:solidFill>
                            <a:latin typeface="Cambria Math" panose="02040503050406030204" pitchFamily="18" charset="0"/>
                          </a:rPr>
                          <m:t>𝟐</m:t>
                        </m:r>
                      </m:sub>
                    </m:sSub>
                    <m:r>
                      <a:rPr lang="en-US" altLang="zh-CN" sz="2400" i="1">
                        <a:solidFill>
                          <a:schemeClr val="tx1"/>
                        </a:solidFill>
                        <a:latin typeface="Cambria Math" panose="02040503050406030204" pitchFamily="18" charset="0"/>
                        <a:ea typeface="Cambria Math" panose="02040503050406030204" pitchFamily="18" charset="0"/>
                      </a:rPr>
                      <m:t>≥</m:t>
                    </m:r>
                    <m:r>
                      <a:rPr lang="en-US" altLang="zh-CN" sz="2400" i="1">
                        <a:solidFill>
                          <a:schemeClr val="tx1"/>
                        </a:solidFill>
                        <a:latin typeface="Cambria Math" panose="02040503050406030204" pitchFamily="18" charset="0"/>
                        <a:ea typeface="Cambria Math" panose="02040503050406030204" pitchFamily="18" charset="0"/>
                      </a:rPr>
                      <m:t>𝟎</m:t>
                    </m:r>
                  </m:oMath>
                </a14:m>
                <a:r>
                  <a:rPr lang="en-US" altLang="zh-CN" sz="2400" dirty="0">
                    <a:solidFill>
                      <a:schemeClr val="tx1"/>
                    </a:solidFill>
                    <a:ea typeface="Cambria Math" panose="02040503050406030204" pitchFamily="18" charset="0"/>
                  </a:rPr>
                  <a:t> </a:t>
                </a:r>
                <a:endParaRPr lang="en-US" altLang="zh-CN" sz="2400" b="1" dirty="0">
                  <a:solidFill>
                    <a:schemeClr val="tx1"/>
                  </a:solidFill>
                  <a:ea typeface="Cambria Math" panose="02040503050406030204" pitchFamily="18" charset="0"/>
                </a:endParaRPr>
              </a:p>
            </p:txBody>
          </p:sp>
        </mc:Choice>
        <mc:Fallback xmlns="">
          <p:sp>
            <p:nvSpPr>
              <p:cNvPr id="9" name="矩形 8"/>
              <p:cNvSpPr>
                <a:spLocks noRot="1" noChangeAspect="1" noMove="1" noResize="1" noEditPoints="1" noAdjustHandles="1" noChangeArrowheads="1" noChangeShapeType="1" noTextEdit="1"/>
              </p:cNvSpPr>
              <p:nvPr/>
            </p:nvSpPr>
            <p:spPr>
              <a:xfrm>
                <a:off x="5898525" y="4010243"/>
                <a:ext cx="3245475" cy="2427420"/>
              </a:xfrm>
              <a:prstGeom prst="rect">
                <a:avLst/>
              </a:prstGeom>
              <a:blipFill rotWithShape="0">
                <a:blip r:embed="rId6"/>
                <a:stretch>
                  <a:fillRect l="-2612"/>
                </a:stretch>
              </a:blipFill>
              <a:ln w="25400">
                <a:solidFill>
                  <a:srgbClr val="7030A0"/>
                </a:solidFill>
              </a:ln>
            </p:spPr>
            <p:txBody>
              <a:bodyPr/>
              <a:lstStyle/>
              <a:p>
                <a:r>
                  <a:rPr lang="zh-CN" altLang="en-US">
                    <a:noFill/>
                  </a:rPr>
                  <a:t> </a:t>
                </a:r>
              </a:p>
            </p:txBody>
          </p:sp>
        </mc:Fallback>
      </mc:AlternateContent>
      <p:sp>
        <p:nvSpPr>
          <p:cNvPr id="10" name="左箭头 9"/>
          <p:cNvSpPr/>
          <p:nvPr/>
        </p:nvSpPr>
        <p:spPr>
          <a:xfrm>
            <a:off x="4559121" y="4675028"/>
            <a:ext cx="1339403" cy="99167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FFC000"/>
                </a:solidFill>
              </a:rPr>
              <a:t>松弛型</a:t>
            </a:r>
          </a:p>
        </p:txBody>
      </p:sp>
      <mc:AlternateContent xmlns:mc="http://schemas.openxmlformats.org/markup-compatibility/2006" xmlns:a14="http://schemas.microsoft.com/office/drawing/2010/main">
        <mc:Choice Requires="a14">
          <p:sp>
            <p:nvSpPr>
              <p:cNvPr id="11" name="矩形 10"/>
              <p:cNvSpPr/>
              <p:nvPr/>
            </p:nvSpPr>
            <p:spPr>
              <a:xfrm>
                <a:off x="0" y="3665635"/>
                <a:ext cx="4559121" cy="2722219"/>
              </a:xfrm>
              <a:prstGeom prst="rect">
                <a:avLst/>
              </a:prstGeom>
              <a:solidFill>
                <a:schemeClr val="bg1"/>
              </a:solid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500"/>
                  </a:lnSpc>
                </a:pPr>
                <a14:m>
                  <m:oMath xmlns:m="http://schemas.openxmlformats.org/officeDocument/2006/math">
                    <m:r>
                      <a:rPr lang="en-US" altLang="zh-CN" b="1" i="0" smtClean="0">
                        <a:solidFill>
                          <a:schemeClr val="tx1"/>
                        </a:solidFill>
                        <a:latin typeface="Cambria Math" panose="02040503050406030204" pitchFamily="18" charset="0"/>
                        <a:ea typeface="Cambria Math" panose="02040503050406030204" pitchFamily="18" charset="0"/>
                      </a:rPr>
                      <m:t>𝐳</m:t>
                    </m:r>
                    <m:r>
                      <a:rPr lang="en-US" altLang="zh-CN" b="1" i="0" smtClean="0">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rPr>
                      <m:t>2</m:t>
                    </m:r>
                    <m:sSub>
                      <m:sSubPr>
                        <m:ctrlPr>
                          <a:rPr lang="en-US" altLang="zh-CN" b="1"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𝒙</m:t>
                        </m:r>
                      </m:e>
                      <m:sub>
                        <m:r>
                          <a:rPr lang="en-US" altLang="zh-CN" b="1" i="1">
                            <a:solidFill>
                              <a:schemeClr val="tx1"/>
                            </a:solidFill>
                            <a:latin typeface="Cambria Math" panose="02040503050406030204" pitchFamily="18" charset="0"/>
                          </a:rPr>
                          <m:t>𝟏</m:t>
                        </m:r>
                      </m:sub>
                    </m:sSub>
                    <m:r>
                      <a:rPr lang="en-US" altLang="zh-CN" b="1" i="1">
                        <a:solidFill>
                          <a:schemeClr val="tx1"/>
                        </a:solidFill>
                        <a:latin typeface="Cambria Math" panose="02040503050406030204" pitchFamily="18" charset="0"/>
                        <a:ea typeface="Cambria Math" panose="02040503050406030204" pitchFamily="18" charset="0"/>
                      </a:rPr>
                      <m:t>−</m:t>
                    </m:r>
                    <m:sSub>
                      <m:sSubPr>
                        <m:ctrlPr>
                          <a:rPr lang="en-US" altLang="zh-CN" b="1"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𝒙</m:t>
                        </m:r>
                      </m:e>
                      <m:sub>
                        <m:r>
                          <a:rPr lang="en-US" altLang="zh-CN" b="1" i="1">
                            <a:solidFill>
                              <a:schemeClr val="tx1"/>
                            </a:solidFill>
                            <a:latin typeface="Cambria Math" panose="02040503050406030204" pitchFamily="18" charset="0"/>
                          </a:rPr>
                          <m:t>𝟐</m:t>
                        </m:r>
                      </m:sub>
                    </m:sSub>
                    <m:r>
                      <a:rPr lang="en-US" altLang="zh-CN" b="1" i="1" smtClean="0">
                        <a:solidFill>
                          <a:schemeClr val="tx1"/>
                        </a:solidFill>
                        <a:latin typeface="Cambria Math" panose="02040503050406030204" pitchFamily="18" charset="0"/>
                      </a:rPr>
                      <m:t>=</m:t>
                    </m:r>
                  </m:oMath>
                </a14:m>
                <a:r>
                  <a:rPr lang="en-US" altLang="zh-CN" b="1" dirty="0">
                    <a:solidFill>
                      <a:schemeClr val="tx1"/>
                    </a:solidFill>
                  </a:rPr>
                  <a:t> </a:t>
                </a:r>
                <a14:m>
                  <m:oMath xmlns:m="http://schemas.openxmlformats.org/officeDocument/2006/math">
                    <m:r>
                      <a:rPr lang="en-US" altLang="zh-CN" b="1" i="1">
                        <a:solidFill>
                          <a:schemeClr val="tx1"/>
                        </a:solidFill>
                        <a:latin typeface="Cambria Math" panose="02040503050406030204" pitchFamily="18" charset="0"/>
                      </a:rPr>
                      <m:t>2</m:t>
                    </m:r>
                    <m:sSub>
                      <m:sSubPr>
                        <m:ctrlPr>
                          <a:rPr lang="en-US" altLang="zh-CN" b="1"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𝒙</m:t>
                        </m:r>
                      </m:e>
                      <m:sub>
                        <m:r>
                          <a:rPr lang="en-US" altLang="zh-CN" b="1" i="1">
                            <a:solidFill>
                              <a:schemeClr val="tx1"/>
                            </a:solidFill>
                            <a:latin typeface="Cambria Math" panose="02040503050406030204" pitchFamily="18" charset="0"/>
                          </a:rPr>
                          <m:t>𝟏</m:t>
                        </m:r>
                      </m:sub>
                    </m:sSub>
                    <m:r>
                      <a:rPr lang="en-US" altLang="zh-CN" b="1" i="1">
                        <a:solidFill>
                          <a:schemeClr val="tx1"/>
                        </a:solidFill>
                        <a:latin typeface="Cambria Math" panose="02040503050406030204" pitchFamily="18" charset="0"/>
                        <a:ea typeface="Cambria Math" panose="02040503050406030204" pitchFamily="18" charset="0"/>
                      </a:rPr>
                      <m:t>−</m:t>
                    </m:r>
                    <m:d>
                      <m:dPr>
                        <m:ctrlPr>
                          <a:rPr lang="en-US" altLang="zh-CN" b="1" i="1" smtClean="0">
                            <a:solidFill>
                              <a:schemeClr val="tx1"/>
                            </a:solidFill>
                            <a:latin typeface="Cambria Math" panose="02040503050406030204" pitchFamily="18" charset="0"/>
                            <a:ea typeface="Cambria Math" panose="02040503050406030204" pitchFamily="18" charset="0"/>
                          </a:rPr>
                        </m:ctrlPr>
                      </m:dPr>
                      <m:e>
                        <m:sSub>
                          <m:sSubPr>
                            <m:ctrlPr>
                              <a:rPr lang="en-US" altLang="zh-CN" b="1"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𝟒</m:t>
                            </m:r>
                            <m:r>
                              <a:rPr lang="en-US" altLang="zh-CN" b="1" i="1">
                                <a:solidFill>
                                  <a:schemeClr val="tx1"/>
                                </a:solidFill>
                                <a:latin typeface="Cambria Math" panose="02040503050406030204" pitchFamily="18" charset="0"/>
                              </a:rPr>
                              <m:t>/5+</m:t>
                            </m:r>
                            <m:r>
                              <a:rPr lang="en-US" altLang="zh-CN" b="1" i="1">
                                <a:solidFill>
                                  <a:schemeClr val="tx1"/>
                                </a:solidFill>
                                <a:latin typeface="Cambria Math" panose="02040503050406030204" pitchFamily="18" charset="0"/>
                              </a:rPr>
                              <m:t>𝒙</m:t>
                            </m:r>
                          </m:e>
                          <m:sub>
                            <m:r>
                              <a:rPr lang="en-US" altLang="zh-CN" b="1" i="1">
                                <a:solidFill>
                                  <a:schemeClr val="tx1"/>
                                </a:solidFill>
                                <a:latin typeface="Cambria Math" panose="02040503050406030204" pitchFamily="18" charset="0"/>
                              </a:rPr>
                              <m:t>𝟏</m:t>
                            </m:r>
                          </m:sub>
                        </m:sSub>
                        <m:r>
                          <a:rPr lang="en-US" altLang="zh-CN" b="1" i="1">
                            <a:solidFill>
                              <a:schemeClr val="tx1"/>
                            </a:solidFill>
                            <a:latin typeface="Cambria Math" panose="02040503050406030204" pitchFamily="18" charset="0"/>
                          </a:rPr>
                          <m:t>/5+</m:t>
                        </m:r>
                        <m:sSub>
                          <m:sSubPr>
                            <m:ctrlPr>
                              <a:rPr lang="en-US" altLang="zh-CN" b="1" i="1">
                                <a:solidFill>
                                  <a:schemeClr val="tx1"/>
                                </a:solidFill>
                                <a:latin typeface="Cambria Math" panose="02040503050406030204" pitchFamily="18" charset="0"/>
                                <a:ea typeface="Cambria Math" panose="02040503050406030204" pitchFamily="18" charset="0"/>
                              </a:rPr>
                            </m:ctrlPr>
                          </m:sSubPr>
                          <m:e>
                            <m:r>
                              <a:rPr lang="en-US" altLang="zh-CN" b="1" i="1">
                                <a:solidFill>
                                  <a:schemeClr val="tx1"/>
                                </a:solidFill>
                                <a:latin typeface="Cambria Math" panose="02040503050406030204" pitchFamily="18" charset="0"/>
                                <a:ea typeface="Cambria Math" panose="02040503050406030204" pitchFamily="18" charset="0"/>
                              </a:rPr>
                              <m:t>𝒙</m:t>
                            </m:r>
                          </m:e>
                          <m:sub>
                            <m:r>
                              <a:rPr lang="en-US" altLang="zh-CN" b="1" i="1">
                                <a:solidFill>
                                  <a:schemeClr val="tx1"/>
                                </a:solidFill>
                                <a:latin typeface="Cambria Math" panose="02040503050406030204" pitchFamily="18" charset="0"/>
                                <a:ea typeface="Cambria Math" panose="02040503050406030204" pitchFamily="18" charset="0"/>
                              </a:rPr>
                              <m:t>𝟒</m:t>
                            </m:r>
                          </m:sub>
                        </m:sSub>
                        <m:r>
                          <a:rPr lang="en-US" altLang="zh-CN" b="1" i="1">
                            <a:solidFill>
                              <a:schemeClr val="tx1"/>
                            </a:solidFill>
                            <a:latin typeface="Cambria Math" panose="02040503050406030204" pitchFamily="18" charset="0"/>
                            <a:ea typeface="Cambria Math" panose="02040503050406030204" pitchFamily="18" charset="0"/>
                          </a:rPr>
                          <m:t>/5</m:t>
                        </m:r>
                        <m:r>
                          <m:rPr>
                            <m:nor/>
                          </m:rPr>
                          <a:rPr lang="en-US" altLang="zh-CN" b="1" i="1" dirty="0">
                            <a:solidFill>
                              <a:schemeClr val="tx1"/>
                            </a:solidFill>
                            <a:latin typeface="Cambria Math" panose="02040503050406030204" pitchFamily="18" charset="0"/>
                            <a:ea typeface="Cambria Math" panose="02040503050406030204" pitchFamily="18" charset="0"/>
                          </a:rPr>
                          <m:t> </m:t>
                        </m:r>
                      </m:e>
                    </m:d>
                  </m:oMath>
                </a14:m>
                <a:endParaRPr lang="en-US" altLang="zh-CN" b="1" dirty="0">
                  <a:solidFill>
                    <a:schemeClr val="tx1"/>
                  </a:solidFill>
                  <a:ea typeface="Cambria Math" panose="02040503050406030204" pitchFamily="18" charset="0"/>
                </a:endParaRPr>
              </a:p>
              <a:p>
                <a:pPr>
                  <a:lnSpc>
                    <a:spcPts val="3500"/>
                  </a:lnSpc>
                </a:pPr>
                <a:r>
                  <a:rPr lang="en-US" altLang="zh-CN" b="1"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altLang="zh-CN" sz="2400" b="1" i="1">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𝟒</m:t>
                        </m:r>
                        <m:r>
                          <a:rPr lang="en-US" altLang="zh-CN" sz="2400" b="1" i="1">
                            <a:solidFill>
                              <a:schemeClr val="tx1"/>
                            </a:solidFill>
                            <a:latin typeface="Cambria Math" panose="02040503050406030204" pitchFamily="18" charset="0"/>
                          </a:rPr>
                          <m:t>/5+</m:t>
                        </m:r>
                        <m:r>
                          <a:rPr lang="en-US" altLang="zh-CN" sz="2400" b="1" i="1" smtClean="0">
                            <a:solidFill>
                              <a:schemeClr val="tx1"/>
                            </a:solidFill>
                            <a:latin typeface="Cambria Math" panose="02040503050406030204" pitchFamily="18" charset="0"/>
                          </a:rPr>
                          <m:t>𝟗</m:t>
                        </m:r>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𝟏</m:t>
                        </m:r>
                      </m:sub>
                    </m:sSub>
                    <m:r>
                      <a:rPr lang="en-US" altLang="zh-CN" sz="2400" b="1" i="1">
                        <a:solidFill>
                          <a:schemeClr val="tx1"/>
                        </a:solidFill>
                        <a:latin typeface="Cambria Math" panose="02040503050406030204" pitchFamily="18" charset="0"/>
                      </a:rPr>
                      <m:t>/5</m:t>
                    </m:r>
                    <m:sSub>
                      <m:sSubPr>
                        <m:ctrlPr>
                          <a:rPr lang="en-US" altLang="zh-CN" sz="2400" b="1" i="1">
                            <a:solidFill>
                              <a:schemeClr val="tx1"/>
                            </a:solidFill>
                            <a:latin typeface="Cambria Math" panose="02040503050406030204" pitchFamily="18" charset="0"/>
                            <a:ea typeface="Cambria Math" panose="02040503050406030204" pitchFamily="18" charset="0"/>
                          </a:rPr>
                        </m:ctrlPr>
                      </m:sSubPr>
                      <m:e>
                        <m:r>
                          <a:rPr lang="en-US" altLang="zh-CN" sz="2400" b="1" i="1" smtClean="0">
                            <a:solidFill>
                              <a:schemeClr val="tx1"/>
                            </a:solidFill>
                            <a:latin typeface="Cambria Math" panose="02040503050406030204" pitchFamily="18" charset="0"/>
                            <a:ea typeface="Cambria Math" panose="02040503050406030204" pitchFamily="18" charset="0"/>
                          </a:rPr>
                          <m:t> −</m:t>
                        </m:r>
                        <m:r>
                          <a:rPr lang="en-US" altLang="zh-CN" sz="2400" b="1" i="1">
                            <a:solidFill>
                              <a:schemeClr val="tx1"/>
                            </a:solidFill>
                            <a:latin typeface="Cambria Math" panose="02040503050406030204" pitchFamily="18" charset="0"/>
                            <a:ea typeface="Cambria Math" panose="02040503050406030204" pitchFamily="18" charset="0"/>
                          </a:rPr>
                          <m:t>𝒙</m:t>
                        </m:r>
                      </m:e>
                      <m:sub>
                        <m:r>
                          <a:rPr lang="en-US" altLang="zh-CN" sz="2400" b="1" i="1">
                            <a:solidFill>
                              <a:schemeClr val="tx1"/>
                            </a:solidFill>
                            <a:latin typeface="Cambria Math" panose="02040503050406030204" pitchFamily="18" charset="0"/>
                            <a:ea typeface="Cambria Math" panose="02040503050406030204" pitchFamily="18" charset="0"/>
                          </a:rPr>
                          <m:t>𝟒</m:t>
                        </m:r>
                      </m:sub>
                    </m:sSub>
                    <m:r>
                      <a:rPr lang="en-US" altLang="zh-CN" sz="2400" b="1" i="1">
                        <a:solidFill>
                          <a:schemeClr val="tx1"/>
                        </a:solidFill>
                        <a:latin typeface="Cambria Math" panose="02040503050406030204" pitchFamily="18" charset="0"/>
                        <a:ea typeface="Cambria Math" panose="02040503050406030204" pitchFamily="18" charset="0"/>
                      </a:rPr>
                      <m:t>/5</m:t>
                    </m:r>
                  </m:oMath>
                </a14:m>
                <a:r>
                  <a:rPr lang="en-US" altLang="zh-CN" sz="2400" b="1" i="1" dirty="0">
                    <a:solidFill>
                      <a:schemeClr val="tx1"/>
                    </a:solidFill>
                    <a:latin typeface="Cambria Math" panose="02040503050406030204" pitchFamily="18" charset="0"/>
                    <a:ea typeface="Cambria Math" panose="02040503050406030204" pitchFamily="18" charset="0"/>
                  </a:rPr>
                  <a:t>    </a:t>
                </a:r>
              </a:p>
              <a:p>
                <a:pPr>
                  <a:lnSpc>
                    <a:spcPts val="3500"/>
                  </a:lnSpc>
                </a:pPr>
                <a14:m>
                  <m:oMathPara xmlns:m="http://schemas.openxmlformats.org/officeDocument/2006/math">
                    <m:oMathParaPr>
                      <m:jc m:val="left"/>
                    </m:oMathParaPr>
                    <m:oMath xmlns:m="http://schemas.openxmlformats.org/officeDocument/2006/math">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𝟑</m:t>
                          </m:r>
                        </m:sub>
                      </m:sSub>
                      <m:r>
                        <a:rPr lang="en-US" altLang="zh-CN" sz="2400" b="1" i="1">
                          <a:solidFill>
                            <a:schemeClr val="tx1"/>
                          </a:solidFill>
                          <a:latin typeface="Cambria Math" panose="02040503050406030204" pitchFamily="18" charset="0"/>
                        </a:rPr>
                        <m:t>=14/5</m:t>
                      </m:r>
                      <m:r>
                        <a:rPr lang="en-US" altLang="zh-CN" sz="2400" b="1" i="1" smtClean="0">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9</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1</m:t>
                          </m:r>
                        </m:sub>
                      </m:sSub>
                      <m:r>
                        <a:rPr lang="en-US" altLang="zh-CN" sz="2400" b="1" i="1">
                          <a:solidFill>
                            <a:schemeClr val="tx1"/>
                          </a:solidFill>
                          <a:latin typeface="Cambria Math" panose="02040503050406030204" pitchFamily="18" charset="0"/>
                        </a:rPr>
                        <m:t>/5</m:t>
                      </m:r>
                      <m:r>
                        <a:rPr lang="en-US" altLang="zh-CN" sz="2400" b="1" i="1" smtClean="0">
                          <a:solidFill>
                            <a:schemeClr val="tx1"/>
                          </a:solidFill>
                          <a:latin typeface="Cambria Math" panose="02040503050406030204" pitchFamily="18" charset="0"/>
                        </a:rPr>
                        <m:t>+</m:t>
                      </m:r>
                      <m:sSub>
                        <m:sSubPr>
                          <m:ctrlPr>
                            <a:rPr lang="en-US" altLang="zh-CN" sz="2400" b="1" i="1" smtClean="0">
                              <a:solidFill>
                                <a:schemeClr val="tx1"/>
                              </a:solidFill>
                              <a:latin typeface="Cambria Math" panose="02040503050406030204" pitchFamily="18" charset="0"/>
                              <a:ea typeface="Cambria Math" panose="02040503050406030204" pitchFamily="18" charset="0"/>
                            </a:rPr>
                          </m:ctrlPr>
                        </m:sSubPr>
                        <m:e>
                          <m:r>
                            <a:rPr lang="en-US" altLang="zh-CN" sz="2400" b="1" i="1" smtClean="0">
                              <a:solidFill>
                                <a:schemeClr val="tx1"/>
                              </a:solidFill>
                              <a:latin typeface="Cambria Math" panose="02040503050406030204" pitchFamily="18" charset="0"/>
                              <a:ea typeface="Cambria Math" panose="02040503050406030204" pitchFamily="18" charset="0"/>
                            </a:rPr>
                            <m:t>𝒙</m:t>
                          </m:r>
                        </m:e>
                        <m:sub>
                          <m:r>
                            <a:rPr lang="en-US" altLang="zh-CN" sz="2400" b="1" i="1" smtClean="0">
                              <a:solidFill>
                                <a:schemeClr val="tx1"/>
                              </a:solidFill>
                              <a:latin typeface="Cambria Math" panose="02040503050406030204" pitchFamily="18" charset="0"/>
                              <a:ea typeface="Cambria Math" panose="02040503050406030204" pitchFamily="18" charset="0"/>
                            </a:rPr>
                            <m:t>𝟒</m:t>
                          </m:r>
                        </m:sub>
                      </m:sSub>
                      <m:r>
                        <a:rPr lang="en-US" altLang="zh-CN" sz="2400" b="1" i="1">
                          <a:solidFill>
                            <a:schemeClr val="tx1"/>
                          </a:solidFill>
                          <a:latin typeface="Cambria Math" panose="02040503050406030204" pitchFamily="18" charset="0"/>
                          <a:ea typeface="Cambria Math" panose="02040503050406030204" pitchFamily="18" charset="0"/>
                        </a:rPr>
                        <m:t>/</m:t>
                      </m:r>
                      <m:r>
                        <a:rPr lang="en-US" altLang="zh-CN" sz="2400" b="1" i="1" smtClean="0">
                          <a:solidFill>
                            <a:schemeClr val="tx1"/>
                          </a:solidFill>
                          <a:latin typeface="Cambria Math" panose="02040503050406030204" pitchFamily="18" charset="0"/>
                          <a:ea typeface="Cambria Math" panose="02040503050406030204" pitchFamily="18" charset="0"/>
                        </a:rPr>
                        <m:t>5</m:t>
                      </m:r>
                    </m:oMath>
                  </m:oMathPara>
                </a14:m>
                <a:endParaRPr lang="en-US" altLang="zh-CN" sz="2400" b="1" i="1" dirty="0">
                  <a:solidFill>
                    <a:schemeClr val="tx1"/>
                  </a:solidFill>
                  <a:latin typeface="Cambria Math" panose="02040503050406030204" pitchFamily="18" charset="0"/>
                  <a:ea typeface="Cambria Math" panose="02040503050406030204" pitchFamily="18" charset="0"/>
                </a:endParaRPr>
              </a:p>
              <a:p>
                <a:pPr>
                  <a:lnSpc>
                    <a:spcPts val="3500"/>
                  </a:lnSpc>
                </a:pPr>
                <a14:m>
                  <m:oMathPara xmlns:m="http://schemas.openxmlformats.org/officeDocument/2006/math">
                    <m:oMathParaPr>
                      <m:jc m:val="left"/>
                    </m:oMathParaPr>
                    <m:oMath xmlns:m="http://schemas.openxmlformats.org/officeDocument/2006/math">
                      <m:sSub>
                        <m:sSubPr>
                          <m:ctrlPr>
                            <a:rPr lang="en-US" altLang="zh-CN" sz="2400" b="1" i="1" smtClean="0">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smtClean="0">
                              <a:solidFill>
                                <a:schemeClr val="tx1"/>
                              </a:solidFill>
                              <a:latin typeface="Cambria Math" panose="02040503050406030204" pitchFamily="18" charset="0"/>
                            </a:rPr>
                            <m:t>2</m:t>
                          </m:r>
                        </m:sub>
                      </m:sSub>
                      <m:r>
                        <a:rPr lang="en-US" altLang="zh-CN" sz="2400" b="1" i="1">
                          <a:solidFill>
                            <a:schemeClr val="tx1"/>
                          </a:solidFill>
                          <a:latin typeface="Cambria Math" panose="02040503050406030204" pitchFamily="18" charset="0"/>
                        </a:rPr>
                        <m:t>=</m:t>
                      </m:r>
                      <m:sSub>
                        <m:sSubPr>
                          <m:ctrlPr>
                            <a:rPr lang="en-US" altLang="zh-CN" sz="2400" b="1" i="1">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𝟒</m:t>
                          </m:r>
                          <m:r>
                            <a:rPr lang="en-US" altLang="zh-CN" sz="2400" b="1" i="1">
                              <a:solidFill>
                                <a:schemeClr val="tx1"/>
                              </a:solidFill>
                              <a:latin typeface="Cambria Math" panose="02040503050406030204" pitchFamily="18" charset="0"/>
                            </a:rPr>
                            <m:t>/</m:t>
                          </m:r>
                          <m:r>
                            <a:rPr lang="en-US" altLang="zh-CN" sz="2400" b="1" i="1" smtClean="0">
                              <a:solidFill>
                                <a:schemeClr val="tx1"/>
                              </a:solidFill>
                              <a:latin typeface="Cambria Math" panose="02040503050406030204" pitchFamily="18" charset="0"/>
                            </a:rPr>
                            <m:t>5+</m:t>
                          </m:r>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𝟏</m:t>
                          </m:r>
                        </m:sub>
                      </m:sSub>
                      <m:r>
                        <a:rPr lang="en-US" altLang="zh-CN" sz="2400" b="1" i="1">
                          <a:solidFill>
                            <a:schemeClr val="tx1"/>
                          </a:solidFill>
                          <a:latin typeface="Cambria Math" panose="02040503050406030204" pitchFamily="18" charset="0"/>
                        </a:rPr>
                        <m:t>/5</m:t>
                      </m:r>
                      <m:r>
                        <a:rPr lang="en-US" altLang="zh-CN" sz="2400" b="1" i="1" smtClean="0">
                          <a:solidFill>
                            <a:schemeClr val="tx1"/>
                          </a:solidFill>
                          <a:latin typeface="Cambria Math" panose="02040503050406030204" pitchFamily="18" charset="0"/>
                        </a:rPr>
                        <m:t>+</m:t>
                      </m:r>
                      <m:sSub>
                        <m:sSubPr>
                          <m:ctrlPr>
                            <a:rPr lang="en-US" altLang="zh-CN" sz="2400" b="1" i="1" smtClean="0">
                              <a:solidFill>
                                <a:schemeClr val="tx1"/>
                              </a:solidFill>
                              <a:latin typeface="Cambria Math" panose="02040503050406030204" pitchFamily="18" charset="0"/>
                              <a:ea typeface="Cambria Math" panose="02040503050406030204" pitchFamily="18" charset="0"/>
                            </a:rPr>
                          </m:ctrlPr>
                        </m:sSubPr>
                        <m:e>
                          <m:r>
                            <a:rPr lang="en-US" altLang="zh-CN" sz="2400" b="1" i="1" smtClean="0">
                              <a:solidFill>
                                <a:schemeClr val="tx1"/>
                              </a:solidFill>
                              <a:latin typeface="Cambria Math" panose="02040503050406030204" pitchFamily="18" charset="0"/>
                              <a:ea typeface="Cambria Math" panose="02040503050406030204" pitchFamily="18" charset="0"/>
                            </a:rPr>
                            <m:t>𝒙</m:t>
                          </m:r>
                        </m:e>
                        <m:sub>
                          <m:r>
                            <a:rPr lang="en-US" altLang="zh-CN" sz="2400" b="1" i="1" smtClean="0">
                              <a:solidFill>
                                <a:schemeClr val="tx1"/>
                              </a:solidFill>
                              <a:latin typeface="Cambria Math" panose="02040503050406030204" pitchFamily="18" charset="0"/>
                              <a:ea typeface="Cambria Math" panose="02040503050406030204" pitchFamily="18" charset="0"/>
                            </a:rPr>
                            <m:t>𝟒</m:t>
                          </m:r>
                        </m:sub>
                      </m:sSub>
                      <m:r>
                        <a:rPr lang="en-US" altLang="zh-CN" sz="2400" b="1" i="1">
                          <a:solidFill>
                            <a:schemeClr val="tx1"/>
                          </a:solidFill>
                          <a:latin typeface="Cambria Math" panose="02040503050406030204" pitchFamily="18" charset="0"/>
                          <a:ea typeface="Cambria Math" panose="02040503050406030204" pitchFamily="18" charset="0"/>
                        </a:rPr>
                        <m:t>/</m:t>
                      </m:r>
                      <m:r>
                        <a:rPr lang="en-US" altLang="zh-CN" sz="2400" b="1" i="1" smtClean="0">
                          <a:solidFill>
                            <a:schemeClr val="tx1"/>
                          </a:solidFill>
                          <a:latin typeface="Cambria Math" panose="02040503050406030204" pitchFamily="18" charset="0"/>
                          <a:ea typeface="Cambria Math" panose="02040503050406030204" pitchFamily="18" charset="0"/>
                        </a:rPr>
                        <m:t>5</m:t>
                      </m:r>
                    </m:oMath>
                  </m:oMathPara>
                </a14:m>
                <a:endParaRPr lang="en-US" altLang="zh-CN" sz="2400" b="1" i="1" dirty="0">
                  <a:solidFill>
                    <a:schemeClr val="tx1"/>
                  </a:solidFill>
                  <a:latin typeface="Cambria Math" panose="02040503050406030204" pitchFamily="18" charset="0"/>
                  <a:ea typeface="Cambria Math" panose="02040503050406030204" pitchFamily="18" charset="0"/>
                </a:endParaRPr>
              </a:p>
              <a:p>
                <a:pPr>
                  <a:lnSpc>
                    <a:spcPts val="3500"/>
                  </a:lnSpc>
                </a:pPr>
                <a14:m>
                  <m:oMath xmlns:m="http://schemas.openxmlformats.org/officeDocument/2006/math">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   </m:t>
                        </m:r>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𝟏</m:t>
                        </m:r>
                      </m:sub>
                    </m:sSub>
                    <m:r>
                      <a:rPr lang="en-US" altLang="zh-CN" sz="2400" b="1" i="1">
                        <a:solidFill>
                          <a:schemeClr val="tx1"/>
                        </a:solidFill>
                        <a:latin typeface="Cambria Math" panose="02040503050406030204" pitchFamily="18" charset="0"/>
                      </a:rPr>
                      <m:t>,</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𝟐</m:t>
                        </m:r>
                      </m:sub>
                    </m:sSub>
                    <m:r>
                      <a:rPr lang="en-US" altLang="zh-CN" sz="2400" b="1" i="1" smtClean="0">
                        <a:solidFill>
                          <a:schemeClr val="tx1"/>
                        </a:solidFill>
                        <a:latin typeface="Cambria Math" panose="02040503050406030204" pitchFamily="18" charset="0"/>
                      </a:rPr>
                      <m:t>, </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 </m:t>
                        </m:r>
                        <m:r>
                          <a:rPr lang="en-US" altLang="zh-CN" sz="2400" b="1" i="1">
                            <a:solidFill>
                              <a:schemeClr val="tx1"/>
                            </a:solidFill>
                            <a:latin typeface="Cambria Math" panose="02040503050406030204" pitchFamily="18" charset="0"/>
                          </a:rPr>
                          <m:t>𝒙</m:t>
                        </m:r>
                      </m:e>
                      <m:sub>
                        <m:r>
                          <a:rPr lang="en-US" altLang="zh-CN" sz="2400" b="1" i="1" smtClean="0">
                            <a:solidFill>
                              <a:schemeClr val="tx1"/>
                            </a:solidFill>
                            <a:latin typeface="Cambria Math" panose="02040503050406030204" pitchFamily="18" charset="0"/>
                          </a:rPr>
                          <m:t>𝟑</m:t>
                        </m:r>
                      </m:sub>
                    </m:sSub>
                    <m:r>
                      <a:rPr lang="en-US" altLang="zh-CN" sz="2400" b="1" i="1">
                        <a:solidFill>
                          <a:schemeClr val="tx1"/>
                        </a:solidFill>
                        <a:latin typeface="Cambria Math" panose="02040503050406030204" pitchFamily="18" charset="0"/>
                      </a:rPr>
                      <m:t>,</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smtClean="0">
                            <a:solidFill>
                              <a:schemeClr val="tx1"/>
                            </a:solidFill>
                            <a:latin typeface="Cambria Math" panose="02040503050406030204" pitchFamily="18" charset="0"/>
                          </a:rPr>
                          <m:t>𝟒</m:t>
                        </m:r>
                      </m:sub>
                    </m:sSub>
                    <m:r>
                      <a:rPr lang="en-US" altLang="zh-CN" sz="2400" b="1" i="1">
                        <a:solidFill>
                          <a:schemeClr val="tx1"/>
                        </a:solidFill>
                        <a:latin typeface="Cambria Math" panose="02040503050406030204" pitchFamily="18" charset="0"/>
                        <a:ea typeface="Cambria Math" panose="02040503050406030204" pitchFamily="18" charset="0"/>
                      </a:rPr>
                      <m:t>≥</m:t>
                    </m:r>
                    <m:r>
                      <a:rPr lang="en-US" altLang="zh-CN" sz="2400" b="1" i="1">
                        <a:solidFill>
                          <a:schemeClr val="tx1"/>
                        </a:solidFill>
                        <a:latin typeface="Cambria Math" panose="02040503050406030204" pitchFamily="18" charset="0"/>
                        <a:ea typeface="Cambria Math" panose="02040503050406030204" pitchFamily="18" charset="0"/>
                      </a:rPr>
                      <m:t>𝟎</m:t>
                    </m:r>
                  </m:oMath>
                </a14:m>
                <a:r>
                  <a:rPr lang="en-US" altLang="zh-CN" sz="2400" b="1" dirty="0">
                    <a:solidFill>
                      <a:schemeClr val="tx1"/>
                    </a:solidFill>
                    <a:ea typeface="Cambria Math" panose="02040503050406030204" pitchFamily="18" charset="0"/>
                  </a:rPr>
                  <a:t> </a:t>
                </a:r>
              </a:p>
            </p:txBody>
          </p:sp>
        </mc:Choice>
        <mc:Fallback xmlns="">
          <p:sp>
            <p:nvSpPr>
              <p:cNvPr id="11" name="矩形 10"/>
              <p:cNvSpPr>
                <a:spLocks noRot="1" noChangeAspect="1" noMove="1" noResize="1" noEditPoints="1" noAdjustHandles="1" noChangeArrowheads="1" noChangeShapeType="1" noTextEdit="1"/>
              </p:cNvSpPr>
              <p:nvPr/>
            </p:nvSpPr>
            <p:spPr>
              <a:xfrm>
                <a:off x="0" y="3665635"/>
                <a:ext cx="4559121" cy="2722219"/>
              </a:xfrm>
              <a:prstGeom prst="rect">
                <a:avLst/>
              </a:prstGeom>
              <a:blipFill rotWithShape="0">
                <a:blip r:embed="rId7"/>
                <a:stretch>
                  <a:fillRect/>
                </a:stretch>
              </a:blipFill>
              <a:ln w="25400">
                <a:solidFill>
                  <a:srgbClr val="7030A0"/>
                </a:solidFill>
              </a:ln>
            </p:spPr>
            <p:txBody>
              <a:bodyPr/>
              <a:lstStyle/>
              <a:p>
                <a:r>
                  <a:rPr lang="zh-CN" altLang="en-US">
                    <a:noFill/>
                  </a:rPr>
                  <a:t> </a:t>
                </a:r>
              </a:p>
            </p:txBody>
          </p:sp>
        </mc:Fallback>
      </mc:AlternateContent>
      <p:sp>
        <p:nvSpPr>
          <p:cNvPr id="12" name="文本框 11"/>
          <p:cNvSpPr txBox="1"/>
          <p:nvPr/>
        </p:nvSpPr>
        <p:spPr>
          <a:xfrm>
            <a:off x="2981460" y="5942481"/>
            <a:ext cx="3528812" cy="400110"/>
          </a:xfrm>
          <a:prstGeom prst="rect">
            <a:avLst/>
          </a:prstGeom>
          <a:noFill/>
        </p:spPr>
        <p:txBody>
          <a:bodyPr wrap="square" rtlCol="0">
            <a:spAutoFit/>
          </a:bodyPr>
          <a:lstStyle/>
          <a:p>
            <a:r>
              <a:rPr lang="zh-CN" altLang="en-US" sz="2000" b="1" dirty="0">
                <a:solidFill>
                  <a:srgbClr val="FF0000"/>
                </a:solidFill>
              </a:rPr>
              <a:t>基本可行解：</a:t>
            </a:r>
            <a:r>
              <a:rPr lang="en-US" altLang="zh-CN" sz="2000" b="1" dirty="0">
                <a:solidFill>
                  <a:srgbClr val="FF0000"/>
                </a:solidFill>
              </a:rPr>
              <a:t>(0,4/5,14/5,0)</a:t>
            </a:r>
          </a:p>
        </p:txBody>
      </p:sp>
    </p:spTree>
    <p:extLst>
      <p:ext uri="{BB962C8B-B14F-4D97-AF65-F5344CB8AC3E}">
        <p14:creationId xmlns:p14="http://schemas.microsoft.com/office/powerpoint/2010/main" val="78309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animBg="1"/>
      <p:bldP spid="10" grpId="0" animBg="1"/>
      <p:bldP spid="11" grpId="0" animBg="1"/>
      <p:bldP spid="1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67646" y="20323"/>
            <a:ext cx="9037717" cy="6760403"/>
          </a:xfrm>
          <a:prstGeom prst="rect">
            <a:avLst/>
          </a:prstGeom>
        </p:spPr>
      </p:pic>
      <p:sp>
        <p:nvSpPr>
          <p:cNvPr id="5" name="矩形 4"/>
          <p:cNvSpPr/>
          <p:nvPr/>
        </p:nvSpPr>
        <p:spPr>
          <a:xfrm>
            <a:off x="1120462" y="437882"/>
            <a:ext cx="6774287" cy="927278"/>
          </a:xfrm>
          <a:prstGeom prst="rect">
            <a:avLst/>
          </a:prstGeom>
          <a:noFill/>
          <a:ln w="444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693373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3A0020D-9957-4FA8-886F-FE9A7EFACE63}"/>
              </a:ext>
            </a:extLst>
          </p:cNvPr>
          <p:cNvSpPr>
            <a:spLocks noGrp="1"/>
          </p:cNvSpPr>
          <p:nvPr>
            <p:ph idx="1"/>
          </p:nvPr>
        </p:nvSpPr>
        <p:spPr/>
        <p:txBody>
          <a:bodyPr>
            <a:noAutofit/>
          </a:bodyPr>
          <a:lstStyle/>
          <a:p>
            <a:pPr marL="457200" indent="-457200"/>
            <a:r>
              <a:rPr lang="en-US" altLang="zh-CN" dirty="0">
                <a:latin typeface="Times New Roman" panose="02020603050405020304" pitchFamily="18" charset="0"/>
                <a:cs typeface="Times New Roman" panose="02020603050405020304" pitchFamily="18" charset="0"/>
              </a:rPr>
              <a:t>Any linear program L, given in standard form, either</a:t>
            </a:r>
          </a:p>
          <a:p>
            <a:pPr marL="891000" lvl="1" indent="-457200"/>
            <a:r>
              <a:rPr lang="en-US" altLang="zh-CN" dirty="0">
                <a:latin typeface="Times New Roman" panose="02020603050405020304" pitchFamily="18" charset="0"/>
                <a:cs typeface="Times New Roman" panose="02020603050405020304" pitchFamily="18" charset="0"/>
              </a:rPr>
              <a:t>1. has an optimal solution with a finite objective value,</a:t>
            </a:r>
          </a:p>
          <a:p>
            <a:pPr marL="891000" lvl="1" indent="-457200"/>
            <a:r>
              <a:rPr lang="en-US" altLang="zh-CN" dirty="0">
                <a:latin typeface="Times New Roman" panose="02020603050405020304" pitchFamily="18" charset="0"/>
                <a:cs typeface="Times New Roman" panose="02020603050405020304" pitchFamily="18" charset="0"/>
              </a:rPr>
              <a:t>2. is infeasible, or</a:t>
            </a:r>
          </a:p>
          <a:p>
            <a:pPr marL="891000" lvl="1" indent="-457200"/>
            <a:r>
              <a:rPr lang="en-US" altLang="zh-CN" dirty="0">
                <a:latin typeface="Times New Roman" panose="02020603050405020304" pitchFamily="18" charset="0"/>
                <a:cs typeface="Times New Roman" panose="02020603050405020304" pitchFamily="18" charset="0"/>
              </a:rPr>
              <a:t>3. is unbounded.</a:t>
            </a:r>
          </a:p>
          <a:p>
            <a:pPr marL="433800" lvl="1" indent="0">
              <a:buNone/>
            </a:pPr>
            <a:r>
              <a:rPr lang="en-US" altLang="zh-CN" dirty="0">
                <a:latin typeface="Times New Roman" panose="02020603050405020304" pitchFamily="18" charset="0"/>
                <a:cs typeface="Times New Roman" panose="02020603050405020304" pitchFamily="18" charset="0"/>
              </a:rPr>
              <a:t>If L is infeasible, SIMPLEX returns “infeasible.” If L is unbounded, SIMPLEX returns “unbounded.” Otherwise, SIMPLEX returns an optimal solution with a finite</a:t>
            </a:r>
          </a:p>
          <a:p>
            <a:pPr marL="433800" lvl="1" indent="0">
              <a:buNone/>
            </a:pPr>
            <a:r>
              <a:rPr lang="en-US" altLang="zh-CN" dirty="0">
                <a:latin typeface="Times New Roman" panose="02020603050405020304" pitchFamily="18" charset="0"/>
                <a:cs typeface="Times New Roman" panose="02020603050405020304" pitchFamily="18" charset="0"/>
              </a:rPr>
              <a:t>objective value.</a:t>
            </a:r>
            <a:endParaRPr lang="zh-CN" altLang="en-US" dirty="0">
              <a:latin typeface="Times New Roman" panose="02020603050405020304" pitchFamily="18" charset="0"/>
              <a:cs typeface="Times New Roman" panose="02020603050405020304" pitchFamily="18" charset="0"/>
            </a:endParaRPr>
          </a:p>
        </p:txBody>
      </p:sp>
      <p:sp>
        <p:nvSpPr>
          <p:cNvPr id="3" name="标题 2">
            <a:extLst>
              <a:ext uri="{FF2B5EF4-FFF2-40B4-BE49-F238E27FC236}">
                <a16:creationId xmlns:a16="http://schemas.microsoft.com/office/drawing/2014/main" id="{03788427-0EA0-47FC-A4F6-81B038FA1FD0}"/>
              </a:ext>
            </a:extLst>
          </p:cNvPr>
          <p:cNvSpPr>
            <a:spLocks noGrp="1"/>
          </p:cNvSpPr>
          <p:nvPr>
            <p:ph type="title"/>
          </p:nvPr>
        </p:nvSpPr>
        <p:spPr/>
        <p:txBody>
          <a:bodyPr/>
          <a:lstStyle/>
          <a:p>
            <a:r>
              <a:rPr lang="zh-CN" altLang="en-US" dirty="0"/>
              <a:t>线性规划基本定理</a:t>
            </a:r>
          </a:p>
        </p:txBody>
      </p:sp>
    </p:spTree>
    <p:extLst>
      <p:ext uri="{BB962C8B-B14F-4D97-AF65-F5344CB8AC3E}">
        <p14:creationId xmlns:p14="http://schemas.microsoft.com/office/powerpoint/2010/main" val="24589112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C1FB1FA-E34C-4F3E-9B13-4534EBE51E20}"/>
              </a:ext>
            </a:extLst>
          </p:cNvPr>
          <p:cNvSpPr>
            <a:spLocks noGrp="1"/>
          </p:cNvSpPr>
          <p:nvPr>
            <p:ph idx="1"/>
          </p:nvPr>
        </p:nvSpPr>
        <p:spPr>
          <a:xfrm>
            <a:off x="0" y="1265858"/>
            <a:ext cx="9132026" cy="5443286"/>
          </a:xfrm>
        </p:spPr>
        <p:txBody>
          <a:bodyPr>
            <a:normAutofit/>
          </a:bodyPr>
          <a:lstStyle/>
          <a:p>
            <a:pPr marL="457200" indent="-457200"/>
            <a:r>
              <a:rPr lang="zh-CN" altLang="en-US" dirty="0">
                <a:latin typeface="楷体" panose="02010609060101010101" pitchFamily="49" charset="-122"/>
                <a:ea typeface="楷体" panose="02010609060101010101" pitchFamily="49" charset="-122"/>
              </a:rPr>
              <a:t>例：公司甲用</a:t>
            </a:r>
            <a:r>
              <a:rPr lang="en-US" altLang="zh-CN" dirty="0">
                <a:latin typeface="楷体" panose="02010609060101010101" pitchFamily="49" charset="-122"/>
                <a:ea typeface="楷体" panose="02010609060101010101" pitchFamily="49" charset="-122"/>
              </a:rPr>
              <a:t>3</a:t>
            </a:r>
            <a:r>
              <a:rPr lang="zh-CN" altLang="en-US" dirty="0">
                <a:latin typeface="楷体" panose="02010609060101010101" pitchFamily="49" charset="-122"/>
                <a:ea typeface="楷体" panose="02010609060101010101" pitchFamily="49" charset="-122"/>
              </a:rPr>
              <a:t>种原料混合成</a:t>
            </a:r>
            <a:r>
              <a:rPr lang="en-US" altLang="zh-CN" dirty="0">
                <a:latin typeface="楷体" panose="02010609060101010101" pitchFamily="49" charset="-122"/>
                <a:ea typeface="楷体" panose="02010609060101010101" pitchFamily="49" charset="-122"/>
              </a:rPr>
              <a:t>2</a:t>
            </a:r>
            <a:r>
              <a:rPr lang="zh-CN" altLang="en-US" dirty="0">
                <a:latin typeface="楷体" panose="02010609060101010101" pitchFamily="49" charset="-122"/>
                <a:ea typeface="楷体" panose="02010609060101010101" pitchFamily="49" charset="-122"/>
              </a:rPr>
              <a:t>种清洁剂。这</a:t>
            </a:r>
            <a:r>
              <a:rPr lang="en-US" altLang="zh-CN" dirty="0">
                <a:latin typeface="楷体" panose="02010609060101010101" pitchFamily="49" charset="-122"/>
                <a:ea typeface="楷体" panose="02010609060101010101" pitchFamily="49" charset="-122"/>
              </a:rPr>
              <a:t>2</a:t>
            </a:r>
            <a:r>
              <a:rPr lang="zh-CN" altLang="en-US" dirty="0">
                <a:latin typeface="楷体" panose="02010609060101010101" pitchFamily="49" charset="-122"/>
                <a:ea typeface="楷体" panose="02010609060101010101" pitchFamily="49" charset="-122"/>
              </a:rPr>
              <a:t>种清洁剂应各配制多少才能使总价值最大</a:t>
            </a:r>
            <a:r>
              <a:rPr lang="en-US" altLang="zh-CN" dirty="0">
                <a:latin typeface="楷体" panose="02010609060101010101" pitchFamily="49" charset="-122"/>
                <a:ea typeface="楷体" panose="02010609060101010101" pitchFamily="49" charset="-122"/>
              </a:rPr>
              <a:t>?</a:t>
            </a:r>
          </a:p>
          <a:p>
            <a:pPr marL="457200" indent="-457200"/>
            <a:endParaRPr lang="en-US" altLang="zh-CN" dirty="0">
              <a:latin typeface="楷体" panose="02010609060101010101" pitchFamily="49" charset="-122"/>
              <a:ea typeface="楷体" panose="02010609060101010101" pitchFamily="49" charset="-122"/>
            </a:endParaRPr>
          </a:p>
          <a:p>
            <a:pPr marL="457200" indent="-457200"/>
            <a:endParaRPr lang="en-US" altLang="zh-CN" dirty="0">
              <a:latin typeface="楷体" panose="02010609060101010101" pitchFamily="49" charset="-122"/>
              <a:ea typeface="楷体" panose="02010609060101010101" pitchFamily="49" charset="-122"/>
            </a:endParaRPr>
          </a:p>
          <a:p>
            <a:pPr marL="457200" indent="-457200"/>
            <a:endParaRPr lang="en-US" altLang="zh-CN" dirty="0">
              <a:latin typeface="楷体" panose="02010609060101010101" pitchFamily="49" charset="-122"/>
              <a:ea typeface="楷体" panose="02010609060101010101" pitchFamily="49" charset="-122"/>
            </a:endParaRPr>
          </a:p>
          <a:p>
            <a:pPr marL="457200" indent="-457200"/>
            <a:endParaRPr lang="en-US" altLang="zh-CN" dirty="0">
              <a:latin typeface="楷体" panose="02010609060101010101" pitchFamily="49" charset="-122"/>
              <a:ea typeface="楷体" panose="02010609060101010101" pitchFamily="49" charset="-122"/>
            </a:endParaRPr>
          </a:p>
          <a:p>
            <a:pPr marL="0" indent="0">
              <a:buNone/>
            </a:pPr>
            <a:r>
              <a:rPr lang="zh-CN" altLang="en-US" dirty="0">
                <a:latin typeface="楷体" panose="02010609060101010101" pitchFamily="49" charset="-122"/>
                <a:ea typeface="楷体" panose="02010609060101010101" pitchFamily="49" charset="-122"/>
              </a:rPr>
              <a:t>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设清洁剂</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dirty="0">
                <a:latin typeface="Times New Roman" panose="02020603050405020304" pitchFamily="18" charset="0"/>
                <a:ea typeface="楷体" panose="02010609060101010101" pitchFamily="49" charset="-122"/>
                <a:cs typeface="Times New Roman" panose="02020603050405020304" pitchFamily="18" charset="0"/>
              </a:rPr>
              <a:t>B</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分别配制</a:t>
            </a:r>
            <a:r>
              <a:rPr lang="en-US" altLang="zh-CN" i="1" dirty="0">
                <a:latin typeface="Times New Roman" panose="02020603050405020304" pitchFamily="18" charset="0"/>
                <a:ea typeface="楷体" panose="02010609060101010101" pitchFamily="49" charset="-122"/>
                <a:cs typeface="Times New Roman" panose="02020603050405020304" pitchFamily="18" charset="0"/>
              </a:rPr>
              <a:t>x</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i="1" dirty="0">
                <a:latin typeface="Times New Roman" panose="02020603050405020304" pitchFamily="18" charset="0"/>
                <a:ea typeface="楷体" panose="02010609060101010101" pitchFamily="49" charset="-122"/>
                <a:cs typeface="Times New Roman" panose="02020603050405020304" pitchFamily="18" charset="0"/>
              </a:rPr>
              <a:t>y</a:t>
            </a:r>
          </a:p>
        </p:txBody>
      </p:sp>
      <p:sp>
        <p:nvSpPr>
          <p:cNvPr id="3" name="标题 2">
            <a:extLst>
              <a:ext uri="{FF2B5EF4-FFF2-40B4-BE49-F238E27FC236}">
                <a16:creationId xmlns:a16="http://schemas.microsoft.com/office/drawing/2014/main" id="{C2885DAB-0387-4614-9B90-11442A28E628}"/>
              </a:ext>
            </a:extLst>
          </p:cNvPr>
          <p:cNvSpPr>
            <a:spLocks noGrp="1"/>
          </p:cNvSpPr>
          <p:nvPr>
            <p:ph type="title"/>
          </p:nvPr>
        </p:nvSpPr>
        <p:spPr/>
        <p:txBody>
          <a:bodyPr/>
          <a:lstStyle/>
          <a:p>
            <a:r>
              <a:rPr lang="zh-CN" altLang="en-US" dirty="0"/>
              <a:t>对偶性</a:t>
            </a:r>
          </a:p>
        </p:txBody>
      </p:sp>
      <p:pic>
        <p:nvPicPr>
          <p:cNvPr id="4" name="图片 3">
            <a:extLst>
              <a:ext uri="{FF2B5EF4-FFF2-40B4-BE49-F238E27FC236}">
                <a16:creationId xmlns:a16="http://schemas.microsoft.com/office/drawing/2014/main" id="{C495EE2C-FD08-4D17-8AAC-3E52F0778F37}"/>
              </a:ext>
            </a:extLst>
          </p:cNvPr>
          <p:cNvPicPr>
            <a:picLocks noChangeAspect="1"/>
          </p:cNvPicPr>
          <p:nvPr/>
        </p:nvPicPr>
        <p:blipFill>
          <a:blip r:embed="rId2"/>
          <a:stretch>
            <a:fillRect/>
          </a:stretch>
        </p:blipFill>
        <p:spPr>
          <a:xfrm>
            <a:off x="106326" y="2113142"/>
            <a:ext cx="8623005" cy="2241128"/>
          </a:xfrm>
          <a:prstGeom prst="rect">
            <a:avLst/>
          </a:prstGeom>
        </p:spPr>
      </p:pic>
      <p:pic>
        <p:nvPicPr>
          <p:cNvPr id="5" name="图片 4">
            <a:extLst>
              <a:ext uri="{FF2B5EF4-FFF2-40B4-BE49-F238E27FC236}">
                <a16:creationId xmlns:a16="http://schemas.microsoft.com/office/drawing/2014/main" id="{3704EF20-F3AA-400F-B74E-2C9DB2FDCC3C}"/>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5433237" y="4264630"/>
            <a:ext cx="2902689" cy="20439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209586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22E3469-7F66-4119-8440-774C572E1105}"/>
              </a:ext>
            </a:extLst>
          </p:cNvPr>
          <p:cNvSpPr>
            <a:spLocks noGrp="1"/>
          </p:cNvSpPr>
          <p:nvPr>
            <p:ph idx="1"/>
          </p:nvPr>
        </p:nvSpPr>
        <p:spPr/>
        <p:txBody>
          <a:bodyPr/>
          <a:lstStyle/>
          <a:p>
            <a:pPr marL="0" indent="0">
              <a:lnSpc>
                <a:spcPts val="3300"/>
              </a:lnSpc>
              <a:spcBef>
                <a:spcPts val="0"/>
              </a:spcBef>
              <a:spcAft>
                <a:spcPts val="0"/>
              </a:spcAft>
              <a:buNone/>
            </a:pPr>
            <a:r>
              <a:rPr lang="zh-CN" altLang="en-US" dirty="0">
                <a:latin typeface="楷体" panose="02010609060101010101" pitchFamily="49" charset="-122"/>
                <a:ea typeface="楷体" panose="02010609060101010101" pitchFamily="49" charset="-122"/>
                <a:cs typeface="Times New Roman" panose="02020603050405020304" pitchFamily="18" charset="0"/>
              </a:rPr>
              <a:t>公司乙急需这</a:t>
            </a:r>
            <a:r>
              <a:rPr lang="en-US" altLang="zh-CN" dirty="0">
                <a:latin typeface="楷体" panose="02010609060101010101" pitchFamily="49" charset="-122"/>
                <a:ea typeface="楷体" panose="02010609060101010101" pitchFamily="49" charset="-122"/>
                <a:cs typeface="Times New Roman" panose="02020603050405020304" pitchFamily="18" charset="0"/>
              </a:rPr>
              <a:t>3</a:t>
            </a:r>
            <a:r>
              <a:rPr lang="zh-CN" altLang="en-US" dirty="0">
                <a:latin typeface="楷体" panose="02010609060101010101" pitchFamily="49" charset="-122"/>
                <a:ea typeface="楷体" panose="02010609060101010101" pitchFamily="49" charset="-122"/>
                <a:cs typeface="Times New Roman" panose="02020603050405020304" pitchFamily="18" charset="0"/>
              </a:rPr>
              <a:t>种原料</a:t>
            </a:r>
            <a:r>
              <a:rPr lang="en-US" altLang="zh-CN" dirty="0">
                <a:latin typeface="楷体" panose="02010609060101010101" pitchFamily="49" charset="-122"/>
                <a:ea typeface="楷体" panose="02010609060101010101" pitchFamily="49" charset="-122"/>
                <a:cs typeface="Times New Roman" panose="02020603050405020304" pitchFamily="18" charset="0"/>
              </a:rPr>
              <a:t>, </a:t>
            </a:r>
            <a:r>
              <a:rPr lang="zh-CN" altLang="en-US" dirty="0">
                <a:latin typeface="楷体" panose="02010609060101010101" pitchFamily="49" charset="-122"/>
                <a:ea typeface="楷体" panose="02010609060101010101" pitchFamily="49" charset="-122"/>
                <a:cs typeface="Times New Roman" panose="02020603050405020304" pitchFamily="18" charset="0"/>
              </a:rPr>
              <a:t>打算向公司甲购买这些原料</a:t>
            </a:r>
            <a:r>
              <a:rPr lang="en-US" altLang="zh-CN" dirty="0">
                <a:latin typeface="楷体" panose="02010609060101010101" pitchFamily="49" charset="-122"/>
                <a:ea typeface="楷体" panose="02010609060101010101" pitchFamily="49" charset="-122"/>
                <a:cs typeface="Times New Roman" panose="02020603050405020304" pitchFamily="18" charset="0"/>
              </a:rPr>
              <a:t>, </a:t>
            </a:r>
            <a:r>
              <a:rPr lang="zh-CN" altLang="en-US" dirty="0">
                <a:latin typeface="楷体" panose="02010609060101010101" pitchFamily="49" charset="-122"/>
                <a:ea typeface="楷体" panose="02010609060101010101" pitchFamily="49" charset="-122"/>
                <a:cs typeface="Times New Roman" panose="02020603050405020304" pitchFamily="18" charset="0"/>
              </a:rPr>
              <a:t>应出什么价钱</a:t>
            </a:r>
            <a:r>
              <a:rPr lang="en-US" altLang="zh-CN" dirty="0">
                <a:latin typeface="楷体" panose="02010609060101010101" pitchFamily="49" charset="-122"/>
                <a:ea typeface="楷体" panose="02010609060101010101" pitchFamily="49" charset="-122"/>
                <a:cs typeface="Times New Roman" panose="02020603050405020304" pitchFamily="18" charset="0"/>
              </a:rPr>
              <a:t>? </a:t>
            </a:r>
          </a:p>
          <a:p>
            <a:pPr marL="0" indent="0">
              <a:lnSpc>
                <a:spcPts val="3300"/>
              </a:lnSpc>
              <a:spcBef>
                <a:spcPts val="0"/>
              </a:spcBef>
              <a:spcAft>
                <a:spcPts val="0"/>
              </a:spcAft>
              <a:buNone/>
            </a:pPr>
            <a:r>
              <a:rPr lang="zh-CN" altLang="en-US" dirty="0">
                <a:latin typeface="Times New Roman" panose="02020603050405020304" pitchFamily="18" charset="0"/>
                <a:ea typeface="楷体" panose="02010609060101010101" pitchFamily="49" charset="-122"/>
                <a:cs typeface="Times New Roman" panose="02020603050405020304" pitchFamily="18" charset="0"/>
              </a:rPr>
              <a:t>设公司乙出价原料每吨分别为</a:t>
            </a:r>
            <a:r>
              <a:rPr lang="en-US" altLang="zh-CN" i="1" dirty="0">
                <a:latin typeface="Times New Roman" panose="02020603050405020304" pitchFamily="18" charset="0"/>
                <a:ea typeface="楷体" panose="02010609060101010101" pitchFamily="49" charset="-122"/>
                <a:cs typeface="Times New Roman" panose="02020603050405020304" pitchFamily="18" charset="0"/>
              </a:rPr>
              <a:t>y1</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 </a:t>
            </a:r>
            <a:r>
              <a:rPr lang="en-US" altLang="zh-CN" i="1" dirty="0">
                <a:latin typeface="Times New Roman" panose="02020603050405020304" pitchFamily="18" charset="0"/>
                <a:ea typeface="楷体" panose="02010609060101010101" pitchFamily="49" charset="-122"/>
                <a:cs typeface="Times New Roman" panose="02020603050405020304" pitchFamily="18" charset="0"/>
              </a:rPr>
              <a:t>y2</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 </a:t>
            </a:r>
            <a:r>
              <a:rPr lang="en-US" altLang="zh-CN" i="1" dirty="0">
                <a:latin typeface="Times New Roman" panose="02020603050405020304" pitchFamily="18" charset="0"/>
                <a:ea typeface="楷体" panose="02010609060101010101" pitchFamily="49" charset="-122"/>
                <a:cs typeface="Times New Roman" panose="02020603050405020304" pitchFamily="18" charset="0"/>
              </a:rPr>
              <a:t>y3</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万元。</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0" indent="0">
              <a:lnSpc>
                <a:spcPts val="3300"/>
              </a:lnSpc>
              <a:spcBef>
                <a:spcPts val="0"/>
              </a:spcBef>
              <a:spcAft>
                <a:spcPts val="0"/>
              </a:spcAft>
              <a:buNone/>
            </a:pPr>
            <a:r>
              <a:rPr lang="zh-CN" altLang="en-US" dirty="0">
                <a:latin typeface="Times New Roman" panose="02020603050405020304" pitchFamily="18" charset="0"/>
                <a:ea typeface="楷体" panose="02010609060101010101" pitchFamily="49" charset="-122"/>
                <a:cs typeface="Times New Roman" panose="02020603050405020304" pitchFamily="18" charset="0"/>
              </a:rPr>
              <a:t>显然</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公司乙希望购买需要的总价尽可能的小</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但又不能低于公司甲用这些原料生产清洁剂所产生的价值</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0" indent="0">
              <a:lnSpc>
                <a:spcPts val="3300"/>
              </a:lnSpc>
              <a:spcBef>
                <a:spcPts val="0"/>
              </a:spcBef>
              <a:spcAft>
                <a:spcPts val="0"/>
              </a:spcAft>
              <a:buNone/>
            </a:pP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标题 2">
            <a:extLst>
              <a:ext uri="{FF2B5EF4-FFF2-40B4-BE49-F238E27FC236}">
                <a16:creationId xmlns:a16="http://schemas.microsoft.com/office/drawing/2014/main" id="{E42D393D-02B5-4833-A334-CCD51F510B55}"/>
              </a:ext>
            </a:extLst>
          </p:cNvPr>
          <p:cNvSpPr>
            <a:spLocks noGrp="1"/>
          </p:cNvSpPr>
          <p:nvPr>
            <p:ph type="title"/>
          </p:nvPr>
        </p:nvSpPr>
        <p:spPr/>
        <p:txBody>
          <a:bodyPr/>
          <a:lstStyle/>
          <a:p>
            <a:r>
              <a:rPr lang="zh-CN" altLang="en-US" dirty="0"/>
              <a:t>对偶性</a:t>
            </a:r>
          </a:p>
        </p:txBody>
      </p:sp>
      <p:pic>
        <p:nvPicPr>
          <p:cNvPr id="4" name="图片 3">
            <a:extLst>
              <a:ext uri="{FF2B5EF4-FFF2-40B4-BE49-F238E27FC236}">
                <a16:creationId xmlns:a16="http://schemas.microsoft.com/office/drawing/2014/main" id="{C4E814DA-6177-4C6D-B985-22BF57BD6ED5}"/>
              </a:ext>
            </a:extLst>
          </p:cNvPr>
          <p:cNvPicPr>
            <a:picLocks noChangeAspect="1"/>
          </p:cNvPicPr>
          <p:nvPr/>
        </p:nvPicPr>
        <p:blipFill>
          <a:blip r:embed="rId2"/>
          <a:stretch>
            <a:fillRect/>
          </a:stretch>
        </p:blipFill>
        <p:spPr>
          <a:xfrm>
            <a:off x="1715498" y="3794160"/>
            <a:ext cx="5345030" cy="22770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344135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2A105BD-7C22-4530-9BA3-92A8A9724D90}"/>
              </a:ext>
            </a:extLst>
          </p:cNvPr>
          <p:cNvSpPr>
            <a:spLocks noGrp="1"/>
          </p:cNvSpPr>
          <p:nvPr>
            <p:ph type="title"/>
          </p:nvPr>
        </p:nvSpPr>
        <p:spPr/>
        <p:txBody>
          <a:bodyPr/>
          <a:lstStyle/>
          <a:p>
            <a:r>
              <a:rPr lang="zh-CN" altLang="en-US" dirty="0"/>
              <a:t>对偶性</a:t>
            </a:r>
          </a:p>
        </p:txBody>
      </p:sp>
      <p:pic>
        <p:nvPicPr>
          <p:cNvPr id="4" name="图片 3">
            <a:extLst>
              <a:ext uri="{FF2B5EF4-FFF2-40B4-BE49-F238E27FC236}">
                <a16:creationId xmlns:a16="http://schemas.microsoft.com/office/drawing/2014/main" id="{847FE7E5-FE40-4E8F-92C6-B4D69CE5229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59487" y="1255616"/>
            <a:ext cx="3700131" cy="26055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图片 4">
            <a:extLst>
              <a:ext uri="{FF2B5EF4-FFF2-40B4-BE49-F238E27FC236}">
                <a16:creationId xmlns:a16="http://schemas.microsoft.com/office/drawing/2014/main" id="{295A7ED6-CEA0-4D9B-9941-81C97CE74382}"/>
              </a:ext>
            </a:extLst>
          </p:cNvPr>
          <p:cNvPicPr>
            <a:picLocks noChangeAspect="1"/>
          </p:cNvPicPr>
          <p:nvPr/>
        </p:nvPicPr>
        <p:blipFill>
          <a:blip r:embed="rId4"/>
          <a:stretch>
            <a:fillRect/>
          </a:stretch>
        </p:blipFill>
        <p:spPr>
          <a:xfrm>
            <a:off x="3671888" y="4017444"/>
            <a:ext cx="5345030" cy="22770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475214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A5CCF3E5-9635-467E-A27E-FC4523EB3E5C}"/>
              </a:ext>
            </a:extLst>
          </p:cNvPr>
          <p:cNvPicPr>
            <a:picLocks noGrp="1" noChangeAspect="1"/>
          </p:cNvPicPr>
          <p:nvPr>
            <p:ph idx="1"/>
          </p:nvPr>
        </p:nvPicPr>
        <p:blipFill>
          <a:blip r:embed="rId2"/>
          <a:stretch>
            <a:fillRect/>
          </a:stretch>
        </p:blipFill>
        <p:spPr>
          <a:xfrm>
            <a:off x="0" y="1156726"/>
            <a:ext cx="9005777" cy="2796352"/>
          </a:xfrm>
          <a:prstGeom prst="rect">
            <a:avLst/>
          </a:prstGeom>
        </p:spPr>
      </p:pic>
      <p:sp>
        <p:nvSpPr>
          <p:cNvPr id="3" name="标题 2">
            <a:extLst>
              <a:ext uri="{FF2B5EF4-FFF2-40B4-BE49-F238E27FC236}">
                <a16:creationId xmlns:a16="http://schemas.microsoft.com/office/drawing/2014/main" id="{90B5AA99-1D98-4275-AF44-DA233FFCE66A}"/>
              </a:ext>
            </a:extLst>
          </p:cNvPr>
          <p:cNvSpPr>
            <a:spLocks noGrp="1"/>
          </p:cNvSpPr>
          <p:nvPr>
            <p:ph type="title"/>
          </p:nvPr>
        </p:nvSpPr>
        <p:spPr/>
        <p:txBody>
          <a:bodyPr/>
          <a:lstStyle/>
          <a:p>
            <a:r>
              <a:rPr lang="zh-CN" altLang="en-US" dirty="0"/>
              <a:t>对偶线性规划</a:t>
            </a:r>
          </a:p>
        </p:txBody>
      </p:sp>
      <p:sp>
        <p:nvSpPr>
          <p:cNvPr id="5" name="文本框 4">
            <a:extLst>
              <a:ext uri="{FF2B5EF4-FFF2-40B4-BE49-F238E27FC236}">
                <a16:creationId xmlns:a16="http://schemas.microsoft.com/office/drawing/2014/main" id="{86E6631E-5D82-441F-8987-6C63F7A85EE8}"/>
              </a:ext>
            </a:extLst>
          </p:cNvPr>
          <p:cNvSpPr txBox="1"/>
          <p:nvPr/>
        </p:nvSpPr>
        <p:spPr>
          <a:xfrm>
            <a:off x="265814" y="3965944"/>
            <a:ext cx="8442252" cy="523220"/>
          </a:xfrm>
          <a:prstGeom prst="rect">
            <a:avLst/>
          </a:prstGeom>
          <a:noFill/>
        </p:spPr>
        <p:txBody>
          <a:bodyPr wrap="square" rtlCol="0">
            <a:spAutoFit/>
          </a:bodyPr>
          <a:lstStyle/>
          <a:p>
            <a:pPr marL="285750" indent="-285750">
              <a:buClr>
                <a:srgbClr val="CC00FF"/>
              </a:buClr>
              <a:buFont typeface="Wingdings" panose="05000000000000000000" pitchFamily="2" charset="2"/>
              <a:buChar char="u"/>
            </a:pPr>
            <a:r>
              <a:rPr lang="zh-CN" altLang="en-US" sz="2800" b="1" dirty="0">
                <a:latin typeface="楷体" panose="02010609060101010101" pitchFamily="49" charset="-122"/>
                <a:ea typeface="楷体" panose="02010609060101010101" pitchFamily="49" charset="-122"/>
              </a:rPr>
              <a:t>定理</a:t>
            </a:r>
            <a:r>
              <a:rPr lang="en-US" altLang="zh-CN" sz="2800" b="1" dirty="0">
                <a:latin typeface="楷体" panose="02010609060101010101" pitchFamily="49" charset="-122"/>
                <a:ea typeface="楷体" panose="02010609060101010101" pitchFamily="49" charset="-122"/>
              </a:rPr>
              <a:t> </a:t>
            </a:r>
            <a:r>
              <a:rPr lang="zh-CN" altLang="en-US" sz="2800" b="1" dirty="0">
                <a:latin typeface="楷体" panose="02010609060101010101" pitchFamily="49" charset="-122"/>
                <a:ea typeface="楷体" panose="02010609060101010101" pitchFamily="49" charset="-122"/>
              </a:rPr>
              <a:t>对偶的对偶是原始线性规划。</a:t>
            </a:r>
          </a:p>
        </p:txBody>
      </p:sp>
    </p:spTree>
    <p:extLst>
      <p:ext uri="{BB962C8B-B14F-4D97-AF65-F5344CB8AC3E}">
        <p14:creationId xmlns:p14="http://schemas.microsoft.com/office/powerpoint/2010/main" val="23683095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F0ED2B9-5DF7-4706-8884-75CCD1C2ABC1}"/>
              </a:ext>
            </a:extLst>
          </p:cNvPr>
          <p:cNvSpPr>
            <a:spLocks noGrp="1"/>
          </p:cNvSpPr>
          <p:nvPr>
            <p:ph type="title"/>
          </p:nvPr>
        </p:nvSpPr>
        <p:spPr/>
        <p:txBody>
          <a:bodyPr/>
          <a:lstStyle/>
          <a:p>
            <a:r>
              <a:rPr lang="zh-CN" altLang="en-US" dirty="0"/>
              <a:t>对偶线性规划</a:t>
            </a:r>
          </a:p>
        </p:txBody>
      </p:sp>
      <p:pic>
        <p:nvPicPr>
          <p:cNvPr id="4" name="图片 3">
            <a:extLst>
              <a:ext uri="{FF2B5EF4-FFF2-40B4-BE49-F238E27FC236}">
                <a16:creationId xmlns:a16="http://schemas.microsoft.com/office/drawing/2014/main" id="{005E4CC2-D6FF-450A-9765-E50817C6758C}"/>
              </a:ext>
            </a:extLst>
          </p:cNvPr>
          <p:cNvPicPr>
            <a:picLocks noChangeAspect="1"/>
          </p:cNvPicPr>
          <p:nvPr/>
        </p:nvPicPr>
        <p:blipFill>
          <a:blip r:embed="rId2"/>
          <a:stretch>
            <a:fillRect/>
          </a:stretch>
        </p:blipFill>
        <p:spPr>
          <a:xfrm>
            <a:off x="106326" y="1205497"/>
            <a:ext cx="7953153" cy="5078594"/>
          </a:xfrm>
          <a:prstGeom prst="rect">
            <a:avLst/>
          </a:prstGeom>
        </p:spPr>
      </p:pic>
    </p:spTree>
    <p:extLst>
      <p:ext uri="{BB962C8B-B14F-4D97-AF65-F5344CB8AC3E}">
        <p14:creationId xmlns:p14="http://schemas.microsoft.com/office/powerpoint/2010/main" val="8256898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AC99228-F427-44DE-B860-30E82277B52D}"/>
              </a:ext>
            </a:extLst>
          </p:cNvPr>
          <p:cNvSpPr>
            <a:spLocks noGrp="1"/>
          </p:cNvSpPr>
          <p:nvPr>
            <p:ph type="title"/>
          </p:nvPr>
        </p:nvSpPr>
        <p:spPr/>
        <p:txBody>
          <a:bodyPr/>
          <a:lstStyle/>
          <a:p>
            <a:r>
              <a:rPr lang="zh-CN" altLang="en-US" dirty="0"/>
              <a:t>对偶线性规划的一般形式</a:t>
            </a:r>
          </a:p>
        </p:txBody>
      </p:sp>
      <p:pic>
        <p:nvPicPr>
          <p:cNvPr id="4" name="图片 3">
            <a:extLst>
              <a:ext uri="{FF2B5EF4-FFF2-40B4-BE49-F238E27FC236}">
                <a16:creationId xmlns:a16="http://schemas.microsoft.com/office/drawing/2014/main" id="{26A6DA1F-90D4-4DB0-8E68-B28617C252C9}"/>
              </a:ext>
            </a:extLst>
          </p:cNvPr>
          <p:cNvPicPr>
            <a:picLocks noChangeAspect="1"/>
          </p:cNvPicPr>
          <p:nvPr/>
        </p:nvPicPr>
        <p:blipFill>
          <a:blip r:embed="rId2"/>
          <a:stretch>
            <a:fillRect/>
          </a:stretch>
        </p:blipFill>
        <p:spPr>
          <a:xfrm>
            <a:off x="74428" y="1153691"/>
            <a:ext cx="8516679" cy="5114165"/>
          </a:xfrm>
          <a:prstGeom prst="rect">
            <a:avLst/>
          </a:prstGeom>
        </p:spPr>
      </p:pic>
    </p:spTree>
    <p:extLst>
      <p:ext uri="{BB962C8B-B14F-4D97-AF65-F5344CB8AC3E}">
        <p14:creationId xmlns:p14="http://schemas.microsoft.com/office/powerpoint/2010/main" val="634881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a:t>线性规划的应用</a:t>
            </a:r>
            <a:r>
              <a:rPr lang="en-US" altLang="zh-CN" dirty="0"/>
              <a:t>—</a:t>
            </a:r>
            <a:r>
              <a:rPr lang="zh-CN" altLang="en-US" dirty="0"/>
              <a:t>投资组合问题</a:t>
            </a:r>
            <a:endParaRPr lang="en-US" altLang="zh-CN" dirty="0"/>
          </a:p>
          <a:p>
            <a:pPr lvl="1"/>
            <a:r>
              <a:rPr lang="en-US" altLang="zh-CN" dirty="0">
                <a:latin typeface="Times New Roman" panose="02020603050405020304" pitchFamily="18" charset="0"/>
                <a:cs typeface="Times New Roman" panose="02020603050405020304" pitchFamily="18" charset="0"/>
              </a:rPr>
              <a:t>10</a:t>
            </a:r>
            <a:r>
              <a:rPr lang="zh-CN" altLang="en-US" b="0" dirty="0">
                <a:latin typeface="Times New Roman" panose="02020603050405020304" pitchFamily="18" charset="0"/>
                <a:cs typeface="Times New Roman" panose="02020603050405020304" pitchFamily="18" charset="0"/>
              </a:rPr>
              <a:t>亿元投资</a:t>
            </a:r>
            <a:r>
              <a:rPr lang="en-US" altLang="zh-CN" dirty="0">
                <a:latin typeface="Times New Roman" panose="02020603050405020304" pitchFamily="18" charset="0"/>
                <a:cs typeface="Times New Roman" panose="02020603050405020304" pitchFamily="18" charset="0"/>
              </a:rPr>
              <a:t>5</a:t>
            </a:r>
            <a:r>
              <a:rPr lang="zh-CN" altLang="en-US" b="0" dirty="0">
                <a:latin typeface="Times New Roman" panose="02020603050405020304" pitchFamily="18" charset="0"/>
                <a:cs typeface="Times New Roman" panose="02020603050405020304" pitchFamily="18" charset="0"/>
              </a:rPr>
              <a:t>个项目</a:t>
            </a:r>
            <a:r>
              <a:rPr lang="en-US" altLang="zh-CN" dirty="0">
                <a:latin typeface="Times New Roman" panose="02020603050405020304" pitchFamily="18" charset="0"/>
                <a:cs typeface="Times New Roman" panose="02020603050405020304" pitchFamily="18" charset="0"/>
              </a:rPr>
              <a:t>, </a:t>
            </a:r>
            <a:r>
              <a:rPr lang="zh-CN" altLang="en-US" b="0" dirty="0">
                <a:latin typeface="Times New Roman" panose="02020603050405020304" pitchFamily="18" charset="0"/>
                <a:cs typeface="Times New Roman" panose="02020603050405020304" pitchFamily="18" charset="0"/>
              </a:rPr>
              <a:t>其中项目</a:t>
            </a:r>
            <a:r>
              <a:rPr lang="en-US" altLang="zh-CN" dirty="0">
                <a:latin typeface="Times New Roman" panose="02020603050405020304" pitchFamily="18" charset="0"/>
                <a:cs typeface="Times New Roman" panose="02020603050405020304" pitchFamily="18" charset="0"/>
              </a:rPr>
              <a:t>1</a:t>
            </a:r>
            <a:r>
              <a:rPr lang="zh-CN" altLang="en-US" b="0" dirty="0">
                <a:latin typeface="Times New Roman" panose="02020603050405020304" pitchFamily="18" charset="0"/>
                <a:cs typeface="Times New Roman" panose="02020603050405020304" pitchFamily="18" charset="0"/>
              </a:rPr>
              <a:t>和项目</a:t>
            </a:r>
            <a:r>
              <a:rPr lang="en-US" altLang="zh-CN" dirty="0">
                <a:latin typeface="Times New Roman" panose="02020603050405020304" pitchFamily="18" charset="0"/>
                <a:cs typeface="Times New Roman" panose="02020603050405020304" pitchFamily="18" charset="0"/>
              </a:rPr>
              <a:t>2</a:t>
            </a:r>
            <a:r>
              <a:rPr lang="zh-CN" altLang="en-US" b="0" dirty="0">
                <a:latin typeface="Times New Roman" panose="02020603050405020304" pitchFamily="18" charset="0"/>
                <a:cs typeface="Times New Roman" panose="02020603050405020304" pitchFamily="18" charset="0"/>
              </a:rPr>
              <a:t>是高新技术产业的企业债</a:t>
            </a:r>
            <a:r>
              <a:rPr lang="en-US" altLang="zh-CN" dirty="0">
                <a:latin typeface="Times New Roman" panose="02020603050405020304" pitchFamily="18" charset="0"/>
                <a:cs typeface="Times New Roman" panose="02020603050405020304" pitchFamily="18" charset="0"/>
              </a:rPr>
              <a:t>, </a:t>
            </a:r>
            <a:r>
              <a:rPr lang="zh-CN" altLang="en-US" b="0" dirty="0">
                <a:latin typeface="Times New Roman" panose="02020603050405020304" pitchFamily="18" charset="0"/>
                <a:cs typeface="Times New Roman" panose="02020603050405020304" pitchFamily="18" charset="0"/>
              </a:rPr>
              <a:t>项目</a:t>
            </a:r>
            <a:r>
              <a:rPr lang="en-US" altLang="zh-CN" dirty="0">
                <a:latin typeface="Times New Roman" panose="02020603050405020304" pitchFamily="18" charset="0"/>
                <a:cs typeface="Times New Roman" panose="02020603050405020304" pitchFamily="18" charset="0"/>
              </a:rPr>
              <a:t>3</a:t>
            </a:r>
            <a:r>
              <a:rPr lang="zh-CN" altLang="en-US" b="0" dirty="0">
                <a:latin typeface="Times New Roman" panose="02020603050405020304" pitchFamily="18" charset="0"/>
                <a:cs typeface="Times New Roman" panose="02020603050405020304" pitchFamily="18" charset="0"/>
              </a:rPr>
              <a:t>和项目</a:t>
            </a:r>
            <a:r>
              <a:rPr lang="en-US" altLang="zh-CN" dirty="0">
                <a:latin typeface="Times New Roman" panose="02020603050405020304" pitchFamily="18" charset="0"/>
                <a:cs typeface="Times New Roman" panose="02020603050405020304" pitchFamily="18" charset="0"/>
              </a:rPr>
              <a:t>4</a:t>
            </a:r>
            <a:r>
              <a:rPr lang="zh-CN" altLang="en-US" b="0" dirty="0">
                <a:latin typeface="Times New Roman" panose="02020603050405020304" pitchFamily="18" charset="0"/>
                <a:cs typeface="Times New Roman" panose="02020603050405020304" pitchFamily="18" charset="0"/>
              </a:rPr>
              <a:t>是基础工业的企业债</a:t>
            </a:r>
            <a:r>
              <a:rPr lang="en-US" altLang="zh-CN" dirty="0">
                <a:latin typeface="Times New Roman" panose="02020603050405020304" pitchFamily="18" charset="0"/>
                <a:cs typeface="Times New Roman" panose="02020603050405020304" pitchFamily="18" charset="0"/>
              </a:rPr>
              <a:t>, </a:t>
            </a:r>
            <a:r>
              <a:rPr lang="zh-CN" altLang="en-US" b="0" dirty="0">
                <a:latin typeface="Times New Roman" panose="02020603050405020304" pitchFamily="18" charset="0"/>
                <a:cs typeface="Times New Roman" panose="02020603050405020304" pitchFamily="18" charset="0"/>
              </a:rPr>
              <a:t>项目</a:t>
            </a:r>
            <a:r>
              <a:rPr lang="en-US" altLang="zh-CN" dirty="0">
                <a:latin typeface="Times New Roman" panose="02020603050405020304" pitchFamily="18" charset="0"/>
                <a:cs typeface="Times New Roman" panose="02020603050405020304" pitchFamily="18" charset="0"/>
              </a:rPr>
              <a:t>5</a:t>
            </a:r>
            <a:r>
              <a:rPr lang="zh-CN" altLang="en-US" b="0" dirty="0">
                <a:latin typeface="Times New Roman" panose="02020603050405020304" pitchFamily="18" charset="0"/>
                <a:cs typeface="Times New Roman" panose="02020603050405020304" pitchFamily="18" charset="0"/>
              </a:rPr>
              <a:t>是国债和地方政府债</a:t>
            </a:r>
            <a:r>
              <a:rPr lang="zh-CN" altLang="en-US" dirty="0">
                <a:latin typeface="Times New Roman" panose="02020603050405020304" pitchFamily="18" charset="0"/>
                <a:cs typeface="Times New Roman" panose="02020603050405020304" pitchFamily="18" charset="0"/>
              </a:rPr>
              <a:t>。</a:t>
            </a:r>
            <a:r>
              <a:rPr lang="zh-CN" altLang="en-US" b="0" dirty="0">
                <a:latin typeface="Times New Roman" panose="02020603050405020304" pitchFamily="18" charset="0"/>
                <a:cs typeface="Times New Roman" panose="02020603050405020304" pitchFamily="18" charset="0"/>
              </a:rPr>
              <a:t>预测它们的年收益率</a:t>
            </a:r>
            <a:r>
              <a:rPr lang="en-US" altLang="zh-CN" dirty="0">
                <a:latin typeface="Times New Roman" panose="02020603050405020304" pitchFamily="18" charset="0"/>
                <a:cs typeface="Times New Roman" panose="02020603050405020304" pitchFamily="18" charset="0"/>
              </a:rPr>
              <a:t>(%)</a:t>
            </a:r>
            <a:r>
              <a:rPr lang="zh-CN" altLang="en-US" b="0" dirty="0">
                <a:latin typeface="Times New Roman" panose="02020603050405020304" pitchFamily="18" charset="0"/>
                <a:cs typeface="Times New Roman" panose="02020603050405020304" pitchFamily="18" charset="0"/>
              </a:rPr>
              <a:t>分别为</a:t>
            </a:r>
            <a:r>
              <a:rPr lang="en-US" altLang="zh-CN" dirty="0">
                <a:latin typeface="Times New Roman" panose="02020603050405020304" pitchFamily="18" charset="0"/>
                <a:cs typeface="Times New Roman" panose="02020603050405020304" pitchFamily="18" charset="0"/>
              </a:rPr>
              <a:t>8.1, 10.5, 6.4, 7.5</a:t>
            </a:r>
            <a:r>
              <a:rPr lang="zh-CN" altLang="en-US" b="0" dirty="0">
                <a:latin typeface="Times New Roman" panose="02020603050405020304" pitchFamily="18" charset="0"/>
                <a:cs typeface="Times New Roman" panose="02020603050405020304" pitchFamily="18" charset="0"/>
              </a:rPr>
              <a:t>和</a:t>
            </a:r>
            <a:r>
              <a:rPr lang="en-US" altLang="zh-CN" dirty="0">
                <a:latin typeface="Times New Roman" panose="02020603050405020304" pitchFamily="18" charset="0"/>
                <a:cs typeface="Times New Roman" panose="02020603050405020304" pitchFamily="18" charset="0"/>
              </a:rPr>
              <a:t>5.0</a:t>
            </a:r>
            <a:r>
              <a:rPr lang="zh-CN" altLang="en-US" dirty="0">
                <a:latin typeface="Times New Roman" panose="02020603050405020304" pitchFamily="18" charset="0"/>
                <a:cs typeface="Times New Roman" panose="02020603050405020304" pitchFamily="18" charset="0"/>
              </a:rPr>
              <a:t>。</a:t>
            </a:r>
            <a:endParaRPr lang="zh-CN" altLang="en-US" b="0" dirty="0">
              <a:latin typeface="Times New Roman" panose="02020603050405020304" pitchFamily="18" charset="0"/>
              <a:cs typeface="Times New Roman" panose="02020603050405020304" pitchFamily="18" charset="0"/>
            </a:endParaRPr>
          </a:p>
          <a:p>
            <a:pPr lvl="1"/>
            <a:r>
              <a:rPr lang="zh-CN" altLang="en-US" b="0" dirty="0">
                <a:latin typeface="Times New Roman" panose="02020603050405020304" pitchFamily="18" charset="0"/>
                <a:cs typeface="Times New Roman" panose="02020603050405020304" pitchFamily="18" charset="0"/>
              </a:rPr>
              <a:t>基于风险的考虑</a:t>
            </a:r>
            <a:r>
              <a:rPr lang="en-US" altLang="zh-CN" dirty="0">
                <a:latin typeface="Times New Roman" panose="02020603050405020304" pitchFamily="18" charset="0"/>
                <a:cs typeface="Times New Roman" panose="02020603050405020304" pitchFamily="18" charset="0"/>
              </a:rPr>
              <a:t>, </a:t>
            </a:r>
            <a:r>
              <a:rPr lang="zh-CN" altLang="en-US" b="0" dirty="0">
                <a:latin typeface="Times New Roman" panose="02020603050405020304" pitchFamily="18" charset="0"/>
                <a:cs typeface="Times New Roman" panose="02020603050405020304" pitchFamily="18" charset="0"/>
              </a:rPr>
              <a:t>要求投资组合满足下述条件</a:t>
            </a:r>
            <a:r>
              <a:rPr lang="en-US" altLang="zh-CN" dirty="0">
                <a:latin typeface="Times New Roman" panose="02020603050405020304" pitchFamily="18" charset="0"/>
                <a:cs typeface="Times New Roman" panose="02020603050405020304" pitchFamily="18" charset="0"/>
              </a:rPr>
              <a:t>:</a:t>
            </a:r>
            <a:endParaRPr lang="zh-CN" altLang="en-US" b="0" dirty="0">
              <a:latin typeface="Times New Roman" panose="02020603050405020304" pitchFamily="18" charset="0"/>
              <a:cs typeface="Times New Roman" panose="02020603050405020304" pitchFamily="18" charset="0"/>
            </a:endParaRPr>
          </a:p>
          <a:p>
            <a:pPr marL="914400" lvl="1" indent="-457200">
              <a:buFont typeface="+mj-ea"/>
              <a:buAutoNum type="circleNumDbPlain"/>
            </a:pPr>
            <a:r>
              <a:rPr lang="zh-CN" altLang="en-US" b="0" dirty="0">
                <a:latin typeface="Times New Roman" panose="02020603050405020304" pitchFamily="18" charset="0"/>
                <a:cs typeface="Times New Roman" panose="02020603050405020304" pitchFamily="18" charset="0"/>
              </a:rPr>
              <a:t>每个项目不超过</a:t>
            </a:r>
            <a:r>
              <a:rPr lang="en-US" altLang="zh-CN" dirty="0">
                <a:latin typeface="Times New Roman" panose="02020603050405020304" pitchFamily="18" charset="0"/>
                <a:cs typeface="Times New Roman" panose="02020603050405020304" pitchFamily="18" charset="0"/>
              </a:rPr>
              <a:t>3</a:t>
            </a:r>
            <a:r>
              <a:rPr lang="zh-CN" altLang="en-US" b="0" dirty="0">
                <a:latin typeface="Times New Roman" panose="02020603050405020304" pitchFamily="18" charset="0"/>
                <a:cs typeface="Times New Roman" panose="02020603050405020304" pitchFamily="18" charset="0"/>
              </a:rPr>
              <a:t>亿元</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914400" lvl="1" indent="-457200">
              <a:buFont typeface="+mj-ea"/>
              <a:buAutoNum type="circleNumDbPlain"/>
            </a:pPr>
            <a:r>
              <a:rPr lang="zh-CN" altLang="en-US" b="0" dirty="0">
                <a:latin typeface="Times New Roman" panose="02020603050405020304" pitchFamily="18" charset="0"/>
                <a:cs typeface="Times New Roman" panose="02020603050405020304" pitchFamily="18" charset="0"/>
              </a:rPr>
              <a:t>高新技术产业的投资不超过总投资的一半</a:t>
            </a:r>
            <a:r>
              <a:rPr lang="en-US" altLang="zh-CN" dirty="0">
                <a:latin typeface="Times New Roman" panose="02020603050405020304" pitchFamily="18" charset="0"/>
                <a:cs typeface="Times New Roman" panose="02020603050405020304" pitchFamily="18" charset="0"/>
              </a:rPr>
              <a:t>, </a:t>
            </a:r>
            <a:r>
              <a:rPr lang="zh-CN" altLang="en-US" b="0" dirty="0">
                <a:latin typeface="Times New Roman" panose="02020603050405020304" pitchFamily="18" charset="0"/>
                <a:cs typeface="Times New Roman" panose="02020603050405020304" pitchFamily="18" charset="0"/>
              </a:rPr>
              <a:t>即</a:t>
            </a:r>
            <a:r>
              <a:rPr lang="en-US" altLang="zh-CN" dirty="0">
                <a:latin typeface="Times New Roman" panose="02020603050405020304" pitchFamily="18" charset="0"/>
                <a:cs typeface="Times New Roman" panose="02020603050405020304" pitchFamily="18" charset="0"/>
              </a:rPr>
              <a:t>5</a:t>
            </a:r>
            <a:r>
              <a:rPr lang="zh-CN" altLang="en-US" b="0" dirty="0">
                <a:latin typeface="Times New Roman" panose="02020603050405020304" pitchFamily="18" charset="0"/>
                <a:cs typeface="Times New Roman" panose="02020603050405020304" pitchFamily="18" charset="0"/>
              </a:rPr>
              <a:t>亿元</a:t>
            </a:r>
            <a:r>
              <a:rPr lang="en-US" altLang="zh-CN" dirty="0">
                <a:latin typeface="Times New Roman" panose="02020603050405020304" pitchFamily="18" charset="0"/>
                <a:cs typeface="Times New Roman" panose="02020603050405020304" pitchFamily="18" charset="0"/>
              </a:rPr>
              <a:t>, </a:t>
            </a:r>
            <a:r>
              <a:rPr lang="zh-CN" altLang="en-US" b="0" dirty="0">
                <a:latin typeface="Times New Roman" panose="02020603050405020304" pitchFamily="18" charset="0"/>
                <a:cs typeface="Times New Roman" panose="02020603050405020304" pitchFamily="18" charset="0"/>
              </a:rPr>
              <a:t>其中项目</a:t>
            </a:r>
            <a:r>
              <a:rPr lang="en-US" altLang="zh-CN" dirty="0">
                <a:latin typeface="Times New Roman" panose="02020603050405020304" pitchFamily="18" charset="0"/>
                <a:cs typeface="Times New Roman" panose="02020603050405020304" pitchFamily="18" charset="0"/>
              </a:rPr>
              <a:t>2</a:t>
            </a:r>
            <a:r>
              <a:rPr lang="zh-CN" altLang="en-US" b="0" dirty="0">
                <a:latin typeface="Times New Roman" panose="02020603050405020304" pitchFamily="18" charset="0"/>
                <a:cs typeface="Times New Roman" panose="02020603050405020304" pitchFamily="18" charset="0"/>
              </a:rPr>
              <a:t>又不超过高新技术产业投资的一半</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914400" lvl="1" indent="-457200">
              <a:buFont typeface="+mj-ea"/>
              <a:buAutoNum type="circleNumDbPlain"/>
            </a:pPr>
            <a:r>
              <a:rPr lang="zh-CN" altLang="en-US" b="0" dirty="0">
                <a:latin typeface="Times New Roman" panose="02020603050405020304" pitchFamily="18" charset="0"/>
                <a:cs typeface="Times New Roman" panose="02020603050405020304" pitchFamily="18" charset="0"/>
              </a:rPr>
              <a:t>国债和地方政府债不少于基础工业项目投资的</a:t>
            </a:r>
            <a:r>
              <a:rPr lang="en-US" altLang="zh-CN" dirty="0">
                <a:latin typeface="Times New Roman" panose="02020603050405020304" pitchFamily="18" charset="0"/>
                <a:cs typeface="Times New Roman" panose="02020603050405020304" pitchFamily="18" charset="0"/>
              </a:rPr>
              <a:t>40%</a:t>
            </a:r>
            <a:r>
              <a:rPr lang="zh-CN" altLang="en-US" dirty="0">
                <a:latin typeface="Times New Roman" panose="02020603050405020304" pitchFamily="18" charset="0"/>
                <a:cs typeface="Times New Roman" panose="02020603050405020304" pitchFamily="18" charset="0"/>
              </a:rPr>
              <a:t>。</a:t>
            </a:r>
            <a:endParaRPr lang="zh-CN" altLang="en-US" b="0" dirty="0">
              <a:latin typeface="Times New Roman" panose="02020603050405020304" pitchFamily="18" charset="0"/>
              <a:cs typeface="Times New Roman" panose="02020603050405020304" pitchFamily="18" charset="0"/>
            </a:endParaRPr>
          </a:p>
          <a:p>
            <a:pPr marL="457200" lvl="1" indent="0">
              <a:buNone/>
            </a:pPr>
            <a:r>
              <a:rPr lang="zh-CN" altLang="en-US" b="0" dirty="0">
                <a:latin typeface="Times New Roman" panose="02020603050405020304" pitchFamily="18" charset="0"/>
                <a:cs typeface="Times New Roman" panose="02020603050405020304" pitchFamily="18" charset="0"/>
              </a:rPr>
              <a:t>试确定投资组合中各项目的投资额</a:t>
            </a:r>
            <a:r>
              <a:rPr lang="en-US" altLang="zh-CN" dirty="0">
                <a:latin typeface="Times New Roman" panose="02020603050405020304" pitchFamily="18" charset="0"/>
                <a:cs typeface="Times New Roman" panose="02020603050405020304" pitchFamily="18" charset="0"/>
              </a:rPr>
              <a:t>, </a:t>
            </a:r>
            <a:r>
              <a:rPr lang="zh-CN" altLang="en-US" b="0" dirty="0">
                <a:latin typeface="Times New Roman" panose="02020603050405020304" pitchFamily="18" charset="0"/>
                <a:cs typeface="Times New Roman" panose="02020603050405020304" pitchFamily="18" charset="0"/>
              </a:rPr>
              <a:t>使年收益率最大</a:t>
            </a:r>
            <a:r>
              <a:rPr lang="zh-CN" altLang="en-US" dirty="0">
                <a:latin typeface="Times New Roman" panose="02020603050405020304" pitchFamily="18" charset="0"/>
                <a:cs typeface="Times New Roman" panose="02020603050405020304" pitchFamily="18" charset="0"/>
              </a:rPr>
              <a:t>。</a:t>
            </a:r>
          </a:p>
        </p:txBody>
      </p:sp>
      <p:sp>
        <p:nvSpPr>
          <p:cNvPr id="3" name="标题 2"/>
          <p:cNvSpPr>
            <a:spLocks noGrp="1"/>
          </p:cNvSpPr>
          <p:nvPr>
            <p:ph type="title"/>
          </p:nvPr>
        </p:nvSpPr>
        <p:spPr/>
        <p:txBody>
          <a:bodyPr/>
          <a:lstStyle/>
          <a:p>
            <a:pPr algn="ctr"/>
            <a:r>
              <a:rPr lang="zh-CN" altLang="en-US" dirty="0"/>
              <a:t> 线性规划</a:t>
            </a:r>
          </a:p>
        </p:txBody>
      </p:sp>
    </p:spTree>
    <p:extLst>
      <p:ext uri="{BB962C8B-B14F-4D97-AF65-F5344CB8AC3E}">
        <p14:creationId xmlns:p14="http://schemas.microsoft.com/office/powerpoint/2010/main" val="33047381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5F7555B-01C1-4C32-B637-8EA0C15332A7}"/>
              </a:ext>
            </a:extLst>
          </p:cNvPr>
          <p:cNvSpPr>
            <a:spLocks noGrp="1"/>
          </p:cNvSpPr>
          <p:nvPr>
            <p:ph idx="1"/>
          </p:nvPr>
        </p:nvSpPr>
        <p:spPr/>
        <p:txBody>
          <a:bodyPr/>
          <a:lstStyle/>
          <a:p>
            <a:r>
              <a:rPr lang="zh-CN" altLang="en-US" dirty="0">
                <a:latin typeface="Times New Roman" panose="02020603050405020304" pitchFamily="18" charset="0"/>
                <a:ea typeface="楷体" panose="02010609060101010101" pitchFamily="49" charset="-122"/>
                <a:cs typeface="Times New Roman" panose="02020603050405020304" pitchFamily="18" charset="0"/>
              </a:rPr>
              <a:t>定理：设</a:t>
            </a:r>
            <a:r>
              <a:rPr lang="en-US" altLang="zh-CN" i="1" dirty="0">
                <a:latin typeface="Times New Roman" panose="02020603050405020304" pitchFamily="18" charset="0"/>
                <a:ea typeface="楷体" panose="02010609060101010101" pitchFamily="49" charset="-122"/>
                <a:cs typeface="Times New Roman" panose="02020603050405020304" pitchFamily="18" charset="0"/>
              </a:rPr>
              <a:t>x</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是原始规划</a:t>
            </a:r>
            <a:r>
              <a:rPr lang="en-US" altLang="zh-CN"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的可行解</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i="1" dirty="0">
                <a:latin typeface="Times New Roman" panose="02020603050405020304" pitchFamily="18" charset="0"/>
                <a:ea typeface="楷体" panose="02010609060101010101" pitchFamily="49" charset="-122"/>
                <a:cs typeface="Times New Roman" panose="02020603050405020304" pitchFamily="18" charset="0"/>
              </a:rPr>
              <a:t>y</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是对偶规划</a:t>
            </a:r>
            <a:r>
              <a:rPr lang="en-US" altLang="zh-CN" dirty="0">
                <a:latin typeface="Times New Roman" panose="02020603050405020304" pitchFamily="18" charset="0"/>
                <a:ea typeface="楷体" panose="02010609060101010101" pitchFamily="49" charset="-122"/>
                <a:cs typeface="Times New Roman" panose="02020603050405020304" pitchFamily="18" charset="0"/>
              </a:rPr>
              <a:t>(D)</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的可行解</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则恒有： </a:t>
            </a:r>
            <a:r>
              <a:rPr lang="en-US" altLang="zh-CN" i="1" dirty="0" err="1">
                <a:latin typeface="Times New Roman" panose="02020603050405020304" pitchFamily="18" charset="0"/>
                <a:ea typeface="楷体" panose="02010609060101010101" pitchFamily="49" charset="-122"/>
                <a:cs typeface="Times New Roman" panose="02020603050405020304" pitchFamily="18" charset="0"/>
              </a:rPr>
              <a:t>c</a:t>
            </a:r>
            <a:r>
              <a:rPr lang="en-US" altLang="zh-CN" i="1" baseline="30000" dirty="0" err="1">
                <a:latin typeface="Times New Roman" panose="02020603050405020304" pitchFamily="18" charset="0"/>
                <a:ea typeface="楷体" panose="02010609060101010101" pitchFamily="49" charset="-122"/>
                <a:cs typeface="Times New Roman" panose="02020603050405020304" pitchFamily="18" charset="0"/>
              </a:rPr>
              <a:t>T</a:t>
            </a:r>
            <a:r>
              <a:rPr lang="en-US" altLang="zh-CN" i="1" dirty="0" err="1">
                <a:latin typeface="Times New Roman" panose="02020603050405020304" pitchFamily="18" charset="0"/>
                <a:ea typeface="楷体" panose="02010609060101010101" pitchFamily="49" charset="-122"/>
                <a:cs typeface="Times New Roman" panose="02020603050405020304" pitchFamily="18" charset="0"/>
              </a:rPr>
              <a:t>x</a:t>
            </a:r>
            <a:r>
              <a:rPr lang="en-US" altLang="zh-CN" i="1" dirty="0">
                <a:latin typeface="Times New Roman" panose="02020603050405020304" pitchFamily="18" charset="0"/>
                <a:ea typeface="楷体" panose="02010609060101010101" pitchFamily="49" charset="-122"/>
                <a:cs typeface="Times New Roman" panose="02020603050405020304" pitchFamily="18" charset="0"/>
              </a:rPr>
              <a:t> ≤ </a:t>
            </a:r>
            <a:r>
              <a:rPr lang="en-US" altLang="zh-CN" i="1" dirty="0" err="1">
                <a:latin typeface="Times New Roman" panose="02020603050405020304" pitchFamily="18" charset="0"/>
                <a:ea typeface="楷体" panose="02010609060101010101" pitchFamily="49" charset="-122"/>
                <a:cs typeface="Times New Roman" panose="02020603050405020304" pitchFamily="18" charset="0"/>
              </a:rPr>
              <a:t>b</a:t>
            </a:r>
            <a:r>
              <a:rPr lang="en-US" altLang="zh-CN" i="1" baseline="30000" dirty="0" err="1">
                <a:latin typeface="Times New Roman" panose="02020603050405020304" pitchFamily="18" charset="0"/>
                <a:ea typeface="楷体" panose="02010609060101010101" pitchFamily="49" charset="-122"/>
                <a:cs typeface="Times New Roman" panose="02020603050405020304" pitchFamily="18" charset="0"/>
              </a:rPr>
              <a:t>T</a:t>
            </a:r>
            <a:r>
              <a:rPr lang="en-US" altLang="zh-CN" i="1" dirty="0" err="1">
                <a:latin typeface="Times New Roman" panose="02020603050405020304" pitchFamily="18" charset="0"/>
                <a:ea typeface="楷体" panose="02010609060101010101" pitchFamily="49" charset="-122"/>
                <a:cs typeface="Times New Roman" panose="02020603050405020304" pitchFamily="18" charset="0"/>
              </a:rPr>
              <a:t>y</a:t>
            </a:r>
            <a:endParaRPr lang="en-US" altLang="zh-CN" i="1"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即：原始线性规划的任意可行解的值不大于对偶线性规划的任意可行解的对应值。</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457200" indent="-457200"/>
            <a:r>
              <a:rPr lang="zh-CN" altLang="en-US" dirty="0">
                <a:latin typeface="Times New Roman" panose="02020603050405020304" pitchFamily="18" charset="0"/>
                <a:ea typeface="楷体" panose="02010609060101010101" pitchFamily="49" charset="-122"/>
                <a:cs typeface="Times New Roman" panose="02020603050405020304" pitchFamily="18" charset="0"/>
              </a:rPr>
              <a:t>定理：如果</a:t>
            </a:r>
            <a:r>
              <a:rPr lang="en-US" altLang="zh-CN" i="1" dirty="0">
                <a:latin typeface="Times New Roman" panose="02020603050405020304" pitchFamily="18" charset="0"/>
                <a:ea typeface="楷体" panose="02010609060101010101" pitchFamily="49" charset="-122"/>
                <a:cs typeface="Times New Roman" panose="02020603050405020304" pitchFamily="18" charset="0"/>
              </a:rPr>
              <a:t>x</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i="1" dirty="0">
                <a:latin typeface="Times New Roman" panose="02020603050405020304" pitchFamily="18" charset="0"/>
                <a:ea typeface="楷体" panose="02010609060101010101" pitchFamily="49" charset="-122"/>
                <a:cs typeface="Times New Roman" panose="02020603050405020304" pitchFamily="18" charset="0"/>
              </a:rPr>
              <a:t>y</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分别是原始规划</a:t>
            </a:r>
            <a:r>
              <a:rPr lang="en-US" altLang="zh-CN"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和对偶规划</a:t>
            </a:r>
            <a:r>
              <a:rPr lang="en-US" altLang="zh-CN" dirty="0">
                <a:latin typeface="Times New Roman" panose="02020603050405020304" pitchFamily="18" charset="0"/>
                <a:ea typeface="楷体" panose="02010609060101010101" pitchFamily="49" charset="-122"/>
                <a:cs typeface="Times New Roman" panose="02020603050405020304" pitchFamily="18" charset="0"/>
              </a:rPr>
              <a:t>(D)</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的可行解</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且</a:t>
            </a:r>
            <a:r>
              <a:rPr lang="en-US" altLang="zh-CN" i="1" dirty="0" err="1">
                <a:latin typeface="Times New Roman" panose="02020603050405020304" pitchFamily="18" charset="0"/>
                <a:ea typeface="楷体" panose="02010609060101010101" pitchFamily="49" charset="-122"/>
                <a:cs typeface="Times New Roman" panose="02020603050405020304" pitchFamily="18" charset="0"/>
              </a:rPr>
              <a:t>c</a:t>
            </a:r>
            <a:r>
              <a:rPr lang="en-US" altLang="zh-CN" i="1" baseline="30000" dirty="0" err="1">
                <a:latin typeface="Times New Roman" panose="02020603050405020304" pitchFamily="18" charset="0"/>
                <a:ea typeface="楷体" panose="02010609060101010101" pitchFamily="49" charset="-122"/>
                <a:cs typeface="Times New Roman" panose="02020603050405020304" pitchFamily="18" charset="0"/>
              </a:rPr>
              <a:t>T</a:t>
            </a:r>
            <a:r>
              <a:rPr lang="en-US" altLang="zh-CN" i="1" dirty="0" err="1">
                <a:latin typeface="Times New Roman" panose="02020603050405020304" pitchFamily="18" charset="0"/>
                <a:ea typeface="楷体" panose="02010609060101010101" pitchFamily="49" charset="-122"/>
                <a:cs typeface="Times New Roman" panose="02020603050405020304" pitchFamily="18" charset="0"/>
              </a:rPr>
              <a:t>x</a:t>
            </a:r>
            <a:r>
              <a:rPr lang="en-US" altLang="zh-CN" i="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i="1" dirty="0" err="1">
                <a:latin typeface="Times New Roman" panose="02020603050405020304" pitchFamily="18" charset="0"/>
                <a:ea typeface="楷体" panose="02010609060101010101" pitchFamily="49" charset="-122"/>
                <a:cs typeface="Times New Roman" panose="02020603050405020304" pitchFamily="18" charset="0"/>
              </a:rPr>
              <a:t>b</a:t>
            </a:r>
            <a:r>
              <a:rPr lang="en-US" altLang="zh-CN" i="1" baseline="30000" dirty="0" err="1">
                <a:latin typeface="Times New Roman" panose="02020603050405020304" pitchFamily="18" charset="0"/>
                <a:ea typeface="楷体" panose="02010609060101010101" pitchFamily="49" charset="-122"/>
                <a:cs typeface="Times New Roman" panose="02020603050405020304" pitchFamily="18" charset="0"/>
              </a:rPr>
              <a:t>T</a:t>
            </a:r>
            <a:r>
              <a:rPr lang="en-US" altLang="zh-CN" i="1" dirty="0" err="1">
                <a:latin typeface="Times New Roman" panose="02020603050405020304" pitchFamily="18" charset="0"/>
                <a:ea typeface="楷体" panose="02010609060101010101" pitchFamily="49" charset="-122"/>
                <a:cs typeface="Times New Roman" panose="02020603050405020304" pitchFamily="18" charset="0"/>
              </a:rPr>
              <a:t>y</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则</a:t>
            </a:r>
            <a:r>
              <a:rPr lang="en-US" altLang="zh-CN" i="1" dirty="0">
                <a:latin typeface="Times New Roman" panose="02020603050405020304" pitchFamily="18" charset="0"/>
                <a:ea typeface="楷体" panose="02010609060101010101" pitchFamily="49" charset="-122"/>
                <a:cs typeface="Times New Roman" panose="02020603050405020304" pitchFamily="18" charset="0"/>
              </a:rPr>
              <a:t>x</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和 </a:t>
            </a:r>
            <a:r>
              <a:rPr lang="en-US" altLang="zh-CN" i="1" dirty="0">
                <a:latin typeface="Times New Roman" panose="02020603050405020304" pitchFamily="18" charset="0"/>
                <a:ea typeface="楷体" panose="02010609060101010101" pitchFamily="49" charset="-122"/>
                <a:cs typeface="Times New Roman" panose="02020603050405020304" pitchFamily="18" charset="0"/>
              </a:rPr>
              <a:t>y</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分别是它们的最优解</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标题 2">
            <a:extLst>
              <a:ext uri="{FF2B5EF4-FFF2-40B4-BE49-F238E27FC236}">
                <a16:creationId xmlns:a16="http://schemas.microsoft.com/office/drawing/2014/main" id="{730AC8B3-6251-4F20-9DDA-A537B47A5853}"/>
              </a:ext>
            </a:extLst>
          </p:cNvPr>
          <p:cNvSpPr>
            <a:spLocks noGrp="1"/>
          </p:cNvSpPr>
          <p:nvPr>
            <p:ph type="title"/>
          </p:nvPr>
        </p:nvSpPr>
        <p:spPr/>
        <p:txBody>
          <a:bodyPr/>
          <a:lstStyle/>
          <a:p>
            <a:r>
              <a:rPr lang="zh-CN" altLang="en-US" dirty="0"/>
              <a:t>对偶线性规划的性质</a:t>
            </a:r>
          </a:p>
        </p:txBody>
      </p:sp>
    </p:spTree>
    <p:extLst>
      <p:ext uri="{BB962C8B-B14F-4D97-AF65-F5344CB8AC3E}">
        <p14:creationId xmlns:p14="http://schemas.microsoft.com/office/powerpoint/2010/main" val="20732178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64FEF3F-938D-4A96-AA7C-2B3CFDC37FC5}"/>
              </a:ext>
            </a:extLst>
          </p:cNvPr>
          <p:cNvSpPr>
            <a:spLocks noGrp="1"/>
          </p:cNvSpPr>
          <p:nvPr>
            <p:ph idx="1"/>
          </p:nvPr>
        </p:nvSpPr>
        <p:spPr/>
        <p:txBody>
          <a:bodyPr/>
          <a:lstStyle/>
          <a:p>
            <a:pPr>
              <a:spcBef>
                <a:spcPts val="0"/>
              </a:spcBef>
              <a:spcAft>
                <a:spcPts val="0"/>
              </a:spcAft>
            </a:pPr>
            <a:r>
              <a:rPr lang="zh-CN" altLang="en-US" dirty="0">
                <a:latin typeface="Times New Roman" panose="02020603050405020304" pitchFamily="18" charset="0"/>
                <a:ea typeface="楷体" panose="02010609060101010101" pitchFamily="49" charset="-122"/>
                <a:cs typeface="Times New Roman" panose="02020603050405020304" pitchFamily="18" charset="0"/>
              </a:rPr>
              <a:t>定理：如果原始规划</a:t>
            </a:r>
            <a:r>
              <a:rPr lang="en-US" altLang="zh-CN"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有最优解</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则对偶规划</a:t>
            </a:r>
            <a:r>
              <a:rPr lang="en-US" altLang="zh-CN" dirty="0">
                <a:latin typeface="Times New Roman" panose="02020603050405020304" pitchFamily="18" charset="0"/>
                <a:ea typeface="楷体" panose="02010609060101010101" pitchFamily="49" charset="-122"/>
                <a:cs typeface="Times New Roman" panose="02020603050405020304" pitchFamily="18" charset="0"/>
              </a:rPr>
              <a:t>(D)</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也有最优解</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且它们的最优值相等，</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反之亦然。</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a:spcBef>
                <a:spcPts val="0"/>
              </a:spcBef>
              <a:spcAft>
                <a:spcPts val="0"/>
              </a:spcAft>
            </a:pPr>
            <a:r>
              <a:rPr lang="zh-CN" altLang="en-US" dirty="0">
                <a:latin typeface="Times New Roman" panose="02020603050405020304" pitchFamily="18" charset="0"/>
                <a:ea typeface="楷体" panose="02010609060101010101" pitchFamily="49" charset="-122"/>
                <a:cs typeface="Times New Roman" panose="02020603050405020304" pitchFamily="18" charset="0"/>
              </a:rPr>
              <a:t>原始规划和对偶规划解的可能情况</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lvl="1"/>
            <a:r>
              <a:rPr lang="en-US" altLang="zh-CN"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dirty="0">
                <a:latin typeface="Times New Roman" panose="02020603050405020304" pitchFamily="18" charset="0"/>
                <a:ea typeface="楷体" panose="02010609060101010101" pitchFamily="49" charset="-122"/>
                <a:cs typeface="Times New Roman" panose="02020603050405020304" pitchFamily="18" charset="0"/>
              </a:rPr>
              <a:t>都有最优解</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且最优值相等。</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lvl="1"/>
            <a:r>
              <a:rPr lang="en-US" altLang="zh-CN" dirty="0">
                <a:latin typeface="Times New Roman" panose="02020603050405020304" pitchFamily="18" charset="0"/>
                <a:ea typeface="楷体" panose="02010609060101010101" pitchFamily="49" charset="-122"/>
                <a:cs typeface="Times New Roman" panose="02020603050405020304" pitchFamily="18" charset="0"/>
              </a:rPr>
              <a:t>(2)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一个有可行解且目标函数值无界</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而另一个无可行解。</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lvl="1"/>
            <a:r>
              <a:rPr lang="en-US" altLang="zh-CN" dirty="0">
                <a:latin typeface="Times New Roman" panose="02020603050405020304" pitchFamily="18" charset="0"/>
                <a:ea typeface="楷体" panose="02010609060101010101" pitchFamily="49" charset="-122"/>
                <a:cs typeface="Times New Roman" panose="02020603050405020304" pitchFamily="18" charset="0"/>
              </a:rPr>
              <a:t>(3)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都没有可行解</a:t>
            </a:r>
          </a:p>
        </p:txBody>
      </p:sp>
      <p:sp>
        <p:nvSpPr>
          <p:cNvPr id="3" name="标题 2">
            <a:extLst>
              <a:ext uri="{FF2B5EF4-FFF2-40B4-BE49-F238E27FC236}">
                <a16:creationId xmlns:a16="http://schemas.microsoft.com/office/drawing/2014/main" id="{0DA77155-01E5-499C-9144-6FE6F441DA31}"/>
              </a:ext>
            </a:extLst>
          </p:cNvPr>
          <p:cNvSpPr>
            <a:spLocks noGrp="1"/>
          </p:cNvSpPr>
          <p:nvPr>
            <p:ph type="title"/>
          </p:nvPr>
        </p:nvSpPr>
        <p:spPr/>
        <p:txBody>
          <a:bodyPr/>
          <a:lstStyle/>
          <a:p>
            <a:r>
              <a:rPr lang="zh-CN" altLang="en-US" dirty="0"/>
              <a:t>对偶线性规划的性质</a:t>
            </a:r>
          </a:p>
        </p:txBody>
      </p:sp>
      <p:pic>
        <p:nvPicPr>
          <p:cNvPr id="4" name="图片 3">
            <a:extLst>
              <a:ext uri="{FF2B5EF4-FFF2-40B4-BE49-F238E27FC236}">
                <a16:creationId xmlns:a16="http://schemas.microsoft.com/office/drawing/2014/main" id="{9783891A-09AE-443D-A393-F36725FF49E2}"/>
              </a:ext>
            </a:extLst>
          </p:cNvPr>
          <p:cNvPicPr>
            <a:picLocks noChangeAspect="1"/>
          </p:cNvPicPr>
          <p:nvPr/>
        </p:nvPicPr>
        <p:blipFill>
          <a:blip r:embed="rId2"/>
          <a:stretch>
            <a:fillRect/>
          </a:stretch>
        </p:blipFill>
        <p:spPr>
          <a:xfrm>
            <a:off x="1477927" y="4072887"/>
            <a:ext cx="5730948" cy="2271503"/>
          </a:xfrm>
          <a:prstGeom prst="rect">
            <a:avLst/>
          </a:prstGeom>
        </p:spPr>
      </p:pic>
    </p:spTree>
    <p:extLst>
      <p:ext uri="{BB962C8B-B14F-4D97-AF65-F5344CB8AC3E}">
        <p14:creationId xmlns:p14="http://schemas.microsoft.com/office/powerpoint/2010/main" val="326548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线性规划算法</a:t>
            </a:r>
            <a:endParaRPr lang="en-US" altLang="zh-CN" dirty="0"/>
          </a:p>
          <a:p>
            <a:pPr lvl="1"/>
            <a:r>
              <a:rPr lang="zh-CN" altLang="en-US" dirty="0">
                <a:latin typeface="Arial" panose="020B0604020202020204" pitchFamily="34" charset="0"/>
                <a:cs typeface="Arial" panose="020B0604020202020204" pitchFamily="34" charset="0"/>
              </a:rPr>
              <a:t>单纯形算法</a:t>
            </a:r>
            <a:r>
              <a:rPr lang="en-US" altLang="zh-CN" dirty="0">
                <a:latin typeface="Arial" panose="020B0604020202020204" pitchFamily="34" charset="0"/>
                <a:cs typeface="Arial" panose="020B0604020202020204" pitchFamily="34" charset="0"/>
              </a:rPr>
              <a:t>(Simplex methods)</a:t>
            </a:r>
          </a:p>
          <a:p>
            <a:pPr lvl="2"/>
            <a:r>
              <a:rPr lang="zh-CN" altLang="en-US" dirty="0">
                <a:latin typeface="Arial" panose="020B0604020202020204" pitchFamily="34" charset="0"/>
                <a:cs typeface="Arial" panose="020B0604020202020204" pitchFamily="34" charset="0"/>
              </a:rPr>
              <a:t>在实际应用中相当高效，但最坏情况下，运行时间为指数时间。</a:t>
            </a:r>
            <a:endParaRPr lang="en-US" altLang="zh-CN" dirty="0">
              <a:latin typeface="Arial" panose="020B0604020202020204" pitchFamily="34" charset="0"/>
              <a:cs typeface="Arial" panose="020B0604020202020204" pitchFamily="34" charset="0"/>
            </a:endParaRPr>
          </a:p>
          <a:p>
            <a:pPr lvl="1"/>
            <a:r>
              <a:rPr lang="zh-CN" altLang="en-US" dirty="0">
                <a:latin typeface="Arial" panose="020B0604020202020204" pitchFamily="34" charset="0"/>
                <a:cs typeface="Arial" panose="020B0604020202020204" pitchFamily="34" charset="0"/>
              </a:rPr>
              <a:t>椭球算法</a:t>
            </a:r>
            <a:r>
              <a:rPr lang="en-US" altLang="zh-CN" dirty="0">
                <a:latin typeface="Arial" panose="020B0604020202020204" pitchFamily="34" charset="0"/>
                <a:cs typeface="Arial" panose="020B0604020202020204" pitchFamily="34" charset="0"/>
              </a:rPr>
              <a:t>(Ellipsoid algorithm)</a:t>
            </a:r>
          </a:p>
          <a:p>
            <a:pPr lvl="2"/>
            <a:r>
              <a:rPr lang="zh-CN" altLang="en-US" dirty="0">
                <a:latin typeface="Arial" panose="020B0604020202020204" pitchFamily="34" charset="0"/>
                <a:cs typeface="Arial" panose="020B0604020202020204" pitchFamily="34" charset="0"/>
              </a:rPr>
              <a:t>多项式时间，在实际运行缓慢。</a:t>
            </a:r>
            <a:endParaRPr lang="en-US" altLang="zh-CN" dirty="0">
              <a:latin typeface="Arial" panose="020B0604020202020204" pitchFamily="34" charset="0"/>
              <a:cs typeface="Arial" panose="020B0604020202020204" pitchFamily="34" charset="0"/>
            </a:endParaRPr>
          </a:p>
          <a:p>
            <a:pPr lvl="1"/>
            <a:r>
              <a:rPr lang="zh-CN" altLang="en-US" dirty="0">
                <a:latin typeface="Arial" panose="020B0604020202020204" pitchFamily="34" charset="0"/>
                <a:cs typeface="Arial" panose="020B0604020202020204" pitchFamily="34" charset="0"/>
              </a:rPr>
              <a:t>内点算法</a:t>
            </a:r>
            <a:r>
              <a:rPr lang="en-US" altLang="zh-CN" dirty="0">
                <a:latin typeface="Arial" panose="020B0604020202020204" pitchFamily="34" charset="0"/>
                <a:cs typeface="Arial" panose="020B0604020202020204" pitchFamily="34" charset="0"/>
              </a:rPr>
              <a:t>(Interior-point methods)</a:t>
            </a:r>
          </a:p>
          <a:p>
            <a:pPr lvl="2"/>
            <a:r>
              <a:rPr lang="zh-CN" altLang="en-US" dirty="0">
                <a:latin typeface="Arial" panose="020B0604020202020204" pitchFamily="34" charset="0"/>
                <a:cs typeface="Arial" panose="020B0604020202020204" pitchFamily="34" charset="0"/>
              </a:rPr>
              <a:t>多项式时间，与单纯形算法相似，在可行区域的内部移动。</a:t>
            </a:r>
          </a:p>
        </p:txBody>
      </p:sp>
      <p:sp>
        <p:nvSpPr>
          <p:cNvPr id="3" name="标题 2"/>
          <p:cNvSpPr>
            <a:spLocks noGrp="1"/>
          </p:cNvSpPr>
          <p:nvPr>
            <p:ph type="title"/>
          </p:nvPr>
        </p:nvSpPr>
        <p:spPr/>
        <p:txBody>
          <a:bodyPr/>
          <a:lstStyle/>
          <a:p>
            <a:pPr algn="ctr"/>
            <a:r>
              <a:rPr lang="zh-CN" altLang="en-US" dirty="0"/>
              <a:t>线性规划算法</a:t>
            </a:r>
          </a:p>
        </p:txBody>
      </p:sp>
    </p:spTree>
    <p:extLst>
      <p:ext uri="{BB962C8B-B14F-4D97-AF65-F5344CB8AC3E}">
        <p14:creationId xmlns:p14="http://schemas.microsoft.com/office/powerpoint/2010/main" val="18168513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b="1" dirty="0">
                <a:latin typeface="Courier New" panose="02070309020205020404" pitchFamily="49" charset="0"/>
                <a:cs typeface="Courier New" panose="02070309020205020404" pitchFamily="49" charset="0"/>
              </a:rPr>
              <a:t>请阅读</a:t>
            </a:r>
            <a:r>
              <a:rPr lang="en-US" altLang="zh-CN" b="1" dirty="0">
                <a:latin typeface="Courier New" panose="02070309020205020404" pitchFamily="49" charset="0"/>
                <a:cs typeface="Courier New" panose="02070309020205020404" pitchFamily="49" charset="0"/>
              </a:rPr>
              <a:t>《Introduction to Algorithms</a:t>
            </a:r>
            <a:r>
              <a:rPr lang="zh-CN" altLang="zh-CN" b="1" dirty="0">
                <a:latin typeface="Courier New" panose="02070309020205020404" pitchFamily="49" charset="0"/>
                <a:cs typeface="Courier New" panose="02070309020205020404" pitchFamily="49" charset="0"/>
              </a:rPr>
              <a:t>，</a:t>
            </a:r>
            <a:r>
              <a:rPr lang="en-US" altLang="zh-CN" b="1" dirty="0">
                <a:latin typeface="Courier New" panose="02070309020205020404" pitchFamily="49" charset="0"/>
                <a:cs typeface="Courier New" panose="02070309020205020404" pitchFamily="49" charset="0"/>
              </a:rPr>
              <a:t>Third Edition》</a:t>
            </a:r>
            <a:r>
              <a:rPr lang="zh-CN" altLang="en-US" b="1" dirty="0">
                <a:latin typeface="Courier New" panose="02070309020205020404" pitchFamily="49" charset="0"/>
                <a:cs typeface="Courier New" panose="02070309020205020404" pitchFamily="49" charset="0"/>
              </a:rPr>
              <a:t>：</a:t>
            </a:r>
            <a:endParaRPr lang="en-US" altLang="zh-CN" b="1" dirty="0">
              <a:latin typeface="Courier New" panose="02070309020205020404" pitchFamily="49" charset="0"/>
              <a:cs typeface="Courier New" panose="02070309020205020404" pitchFamily="49" charset="0"/>
            </a:endParaRPr>
          </a:p>
          <a:p>
            <a:pPr marL="0" indent="0">
              <a:buNone/>
            </a:pPr>
            <a:endParaRPr lang="en-US" altLang="zh-CN" b="1" dirty="0">
              <a:latin typeface="Courier New" panose="02070309020205020404" pitchFamily="49" charset="0"/>
              <a:cs typeface="Courier New" panose="02070309020205020404" pitchFamily="49" charset="0"/>
            </a:endParaRPr>
          </a:p>
          <a:p>
            <a:pPr lvl="1"/>
            <a:r>
              <a:rPr lang="en-US" altLang="zh-CN" dirty="0">
                <a:latin typeface="Arial" panose="020B0604020202020204" pitchFamily="34" charset="0"/>
                <a:cs typeface="Arial" panose="020B0604020202020204" pitchFamily="34" charset="0"/>
              </a:rPr>
              <a:t>Chapter 29</a:t>
            </a:r>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Linear Programming</a:t>
            </a:r>
            <a:endParaRPr lang="zh-CN" altLang="en-US" dirty="0">
              <a:latin typeface="Arial" panose="020B0604020202020204" pitchFamily="34" charset="0"/>
              <a:cs typeface="Arial" panose="020B0604020202020204" pitchFamily="34" charset="0"/>
            </a:endParaRPr>
          </a:p>
        </p:txBody>
      </p:sp>
      <p:sp>
        <p:nvSpPr>
          <p:cNvPr id="3" name="标题 2"/>
          <p:cNvSpPr>
            <a:spLocks noGrp="1"/>
          </p:cNvSpPr>
          <p:nvPr>
            <p:ph type="title"/>
          </p:nvPr>
        </p:nvSpPr>
        <p:spPr/>
        <p:txBody>
          <a:bodyPr/>
          <a:lstStyle/>
          <a:p>
            <a:pPr algn="ctr"/>
            <a:r>
              <a:rPr lang="zh-CN" altLang="en-US" dirty="0"/>
              <a:t> 线性规划</a:t>
            </a:r>
          </a:p>
        </p:txBody>
      </p:sp>
    </p:spTree>
    <p:extLst>
      <p:ext uri="{BB962C8B-B14F-4D97-AF65-F5344CB8AC3E}">
        <p14:creationId xmlns:p14="http://schemas.microsoft.com/office/powerpoint/2010/main" val="3544812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ctr"/>
            <a:r>
              <a:rPr lang="zh-CN" altLang="en-US" dirty="0"/>
              <a:t> 线性规划</a:t>
            </a:r>
          </a:p>
        </p:txBody>
      </p:sp>
      <p:pic>
        <p:nvPicPr>
          <p:cNvPr id="5" name="图片 4"/>
          <p:cNvPicPr>
            <a:picLocks noChangeAspect="1"/>
          </p:cNvPicPr>
          <p:nvPr/>
        </p:nvPicPr>
        <p:blipFill>
          <a:blip r:embed="rId2"/>
          <a:stretch>
            <a:fillRect/>
          </a:stretch>
        </p:blipFill>
        <p:spPr>
          <a:xfrm>
            <a:off x="0" y="1584801"/>
            <a:ext cx="9144000" cy="4159176"/>
          </a:xfrm>
          <a:prstGeom prst="rect">
            <a:avLst/>
          </a:prstGeom>
        </p:spPr>
      </p:pic>
    </p:spTree>
    <p:extLst>
      <p:ext uri="{BB962C8B-B14F-4D97-AF65-F5344CB8AC3E}">
        <p14:creationId xmlns:p14="http://schemas.microsoft.com/office/powerpoint/2010/main" val="2886684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C8C2594-DCF7-4D58-8ADF-CC131168A975}"/>
              </a:ext>
            </a:extLst>
          </p:cNvPr>
          <p:cNvSpPr>
            <a:spLocks noGrp="1"/>
          </p:cNvSpPr>
          <p:nvPr>
            <p:ph idx="1"/>
          </p:nvPr>
        </p:nvSpPr>
        <p:spPr/>
        <p:txBody>
          <a:bodyPr/>
          <a:lstStyle/>
          <a:p>
            <a:r>
              <a:rPr lang="zh-CN" altLang="en-US" dirty="0"/>
              <a:t>线性规划的应用</a:t>
            </a:r>
            <a:endParaRPr lang="en-US" altLang="zh-CN" dirty="0"/>
          </a:p>
          <a:p>
            <a:pPr lvl="1"/>
            <a:r>
              <a:rPr lang="zh-CN" altLang="en-US" dirty="0"/>
              <a:t>航空公司调度飞行机组人员：在所有航班上安排机组人员，但机组人员尽可能少。可能需要满足的约束条件，如：</a:t>
            </a:r>
            <a:endParaRPr lang="en-US" altLang="zh-CN" dirty="0"/>
          </a:p>
          <a:p>
            <a:pPr lvl="2"/>
            <a:r>
              <a:rPr lang="zh-CN" altLang="en-US" dirty="0"/>
              <a:t>每个机组人员连续工作最多不超过 </a:t>
            </a:r>
            <a:r>
              <a:rPr lang="en-US" altLang="zh-CN" sz="2800" i="1" dirty="0">
                <a:solidFill>
                  <a:srgbClr val="FF0000"/>
                </a:solidFill>
                <a:latin typeface="Times New Roman" panose="02020603050405020304" pitchFamily="18" charset="0"/>
                <a:cs typeface="Times New Roman" panose="02020603050405020304" pitchFamily="18" charset="0"/>
              </a:rPr>
              <a:t>x </a:t>
            </a:r>
            <a:r>
              <a:rPr lang="zh-CN" altLang="en-US" dirty="0"/>
              <a:t>小时</a:t>
            </a:r>
            <a:endParaRPr lang="en-US" altLang="zh-CN" dirty="0"/>
          </a:p>
          <a:p>
            <a:pPr lvl="2"/>
            <a:r>
              <a:rPr lang="zh-CN" altLang="en-US" dirty="0"/>
              <a:t>一个特定机组在每个月内只能在一种机型上工作等等。</a:t>
            </a:r>
            <a:endParaRPr lang="en-US" altLang="zh-CN" dirty="0"/>
          </a:p>
          <a:p>
            <a:pPr marL="0" indent="0">
              <a:buNone/>
            </a:pPr>
            <a:endParaRPr lang="en-US" altLang="zh-CN" dirty="0"/>
          </a:p>
          <a:p>
            <a:pPr lvl="2"/>
            <a:endParaRPr lang="en-US" altLang="zh-CN" dirty="0"/>
          </a:p>
          <a:p>
            <a:pPr lvl="2"/>
            <a:endParaRPr lang="en-US" altLang="zh-CN" dirty="0"/>
          </a:p>
          <a:p>
            <a:pPr lvl="2"/>
            <a:endParaRPr lang="zh-CN" altLang="en-US" dirty="0"/>
          </a:p>
        </p:txBody>
      </p:sp>
      <p:sp>
        <p:nvSpPr>
          <p:cNvPr id="3" name="标题 2">
            <a:extLst>
              <a:ext uri="{FF2B5EF4-FFF2-40B4-BE49-F238E27FC236}">
                <a16:creationId xmlns:a16="http://schemas.microsoft.com/office/drawing/2014/main" id="{A3446DB5-3955-4100-8D1C-E2029016A00C}"/>
              </a:ext>
            </a:extLst>
          </p:cNvPr>
          <p:cNvSpPr>
            <a:spLocks noGrp="1"/>
          </p:cNvSpPr>
          <p:nvPr>
            <p:ph type="title"/>
          </p:nvPr>
        </p:nvSpPr>
        <p:spPr/>
        <p:txBody>
          <a:bodyPr/>
          <a:lstStyle/>
          <a:p>
            <a:pPr algn="ctr"/>
            <a:r>
              <a:rPr lang="zh-CN" altLang="en-US" dirty="0"/>
              <a:t>线性规划</a:t>
            </a:r>
          </a:p>
        </p:txBody>
      </p:sp>
    </p:spTree>
    <p:extLst>
      <p:ext uri="{BB962C8B-B14F-4D97-AF65-F5344CB8AC3E}">
        <p14:creationId xmlns:p14="http://schemas.microsoft.com/office/powerpoint/2010/main" val="2701499745"/>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5828</TotalTime>
  <Words>5680</Words>
  <Application>Microsoft Office PowerPoint</Application>
  <PresentationFormat>全屏显示(4:3)</PresentationFormat>
  <Paragraphs>785</Paragraphs>
  <Slides>73</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73</vt:i4>
      </vt:variant>
    </vt:vector>
  </HeadingPairs>
  <TitlesOfParts>
    <vt:vector size="83" baseType="lpstr">
      <vt:lpstr>楷体</vt:lpstr>
      <vt:lpstr>宋体</vt:lpstr>
      <vt:lpstr>Arial</vt:lpstr>
      <vt:lpstr>Calibri</vt:lpstr>
      <vt:lpstr>Calibri Light</vt:lpstr>
      <vt:lpstr>Cambria Math</vt:lpstr>
      <vt:lpstr>Courier New</vt:lpstr>
      <vt:lpstr>Times New Roman</vt:lpstr>
      <vt:lpstr>Wingdings</vt:lpstr>
      <vt:lpstr>Office 主题</vt:lpstr>
      <vt:lpstr>PowerPoint 演示文稿</vt:lpstr>
      <vt:lpstr> 政治家选举</vt:lpstr>
      <vt:lpstr> 政治家选举</vt:lpstr>
      <vt:lpstr> 政治家选举</vt:lpstr>
      <vt:lpstr> 线性规划</vt:lpstr>
      <vt:lpstr> 线性规划</vt:lpstr>
      <vt:lpstr> 线性规划</vt:lpstr>
      <vt:lpstr> 线性规划</vt:lpstr>
      <vt:lpstr>线性规划</vt:lpstr>
      <vt:lpstr> 线性规划</vt:lpstr>
      <vt:lpstr> 线性规划</vt:lpstr>
      <vt:lpstr> 线性规划</vt:lpstr>
      <vt:lpstr> 线性规划</vt:lpstr>
      <vt:lpstr> 线性规划</vt:lpstr>
      <vt:lpstr> 线性规划</vt:lpstr>
      <vt:lpstr> 线性规划</vt:lpstr>
      <vt:lpstr>线性规划</vt:lpstr>
      <vt:lpstr> 线性规划</vt:lpstr>
      <vt:lpstr> 单纯形算法</vt:lpstr>
      <vt:lpstr>单纯形算法</vt:lpstr>
      <vt:lpstr>单纯形算法</vt:lpstr>
      <vt:lpstr> 线性规划</vt:lpstr>
      <vt:lpstr> 线性规划</vt:lpstr>
      <vt:lpstr> 线性规划</vt:lpstr>
      <vt:lpstr> 线性规划</vt:lpstr>
      <vt:lpstr>线性规划</vt:lpstr>
      <vt:lpstr> 线性规划</vt:lpstr>
      <vt:lpstr> 线性规划</vt:lpstr>
      <vt:lpstr> 线性规划</vt:lpstr>
      <vt:lpstr>单纯形算法</vt:lpstr>
      <vt:lpstr> 单纯形算法</vt:lpstr>
      <vt:lpstr> 单纯形算法</vt:lpstr>
      <vt:lpstr> 单纯形算法</vt:lpstr>
      <vt:lpstr> 单纯形算法</vt:lpstr>
      <vt:lpstr>单纯形算法</vt:lpstr>
      <vt:lpstr>单纯形算法</vt:lpstr>
      <vt:lpstr>单纯形算法</vt:lpstr>
      <vt:lpstr>单纯形算法</vt:lpstr>
      <vt:lpstr>单纯形算法</vt:lpstr>
      <vt:lpstr>单纯形算法</vt:lpstr>
      <vt:lpstr>单纯形算法</vt:lpstr>
      <vt:lpstr>单纯形算法</vt:lpstr>
      <vt:lpstr>单纯形算法</vt:lpstr>
      <vt:lpstr>单纯形算法</vt:lpstr>
      <vt:lpstr>单纯形算法</vt:lpstr>
      <vt:lpstr>单纯形算法</vt:lpstr>
      <vt:lpstr>PowerPoint 演示文稿</vt:lpstr>
      <vt:lpstr>PowerPoint 演示文稿</vt:lpstr>
      <vt:lpstr>单纯形算法</vt:lpstr>
      <vt:lpstr>单纯形算法</vt:lpstr>
      <vt:lpstr>单纯形算法</vt:lpstr>
      <vt:lpstr>单纯形算法</vt:lpstr>
      <vt:lpstr>单纯形算法</vt:lpstr>
      <vt:lpstr>PowerPoint 演示文稿</vt:lpstr>
      <vt:lpstr>单纯形算法</vt:lpstr>
      <vt:lpstr>单纯形算法</vt:lpstr>
      <vt:lpstr>单纯形算法</vt:lpstr>
      <vt:lpstr>单纯形算法</vt:lpstr>
      <vt:lpstr>PowerPoint 演示文稿</vt:lpstr>
      <vt:lpstr>PowerPoint 演示文稿</vt:lpstr>
      <vt:lpstr>PowerPoint 演示文稿</vt:lpstr>
      <vt:lpstr>PowerPoint 演示文稿</vt:lpstr>
      <vt:lpstr>线性规划基本定理</vt:lpstr>
      <vt:lpstr>对偶性</vt:lpstr>
      <vt:lpstr>对偶性</vt:lpstr>
      <vt:lpstr>对偶性</vt:lpstr>
      <vt:lpstr>对偶线性规划</vt:lpstr>
      <vt:lpstr>对偶线性规划</vt:lpstr>
      <vt:lpstr>对偶线性规划的一般形式</vt:lpstr>
      <vt:lpstr>对偶线性规划的性质</vt:lpstr>
      <vt:lpstr>对偶线性规划的性质</vt:lpstr>
      <vt:lpstr>线性规划算法</vt:lpstr>
      <vt:lpstr> 线性规划</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cyxiao</dc:creator>
  <cp:lastModifiedBy>xu sunny</cp:lastModifiedBy>
  <cp:revision>615</cp:revision>
  <dcterms:created xsi:type="dcterms:W3CDTF">2016-02-17T02:04:21Z</dcterms:created>
  <dcterms:modified xsi:type="dcterms:W3CDTF">2020-05-21T05:43:38Z</dcterms:modified>
</cp:coreProperties>
</file>